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5"/>
  </p:notesMasterIdLst>
  <p:sldIdLst>
    <p:sldId id="301" r:id="rId2"/>
    <p:sldId id="300" r:id="rId3"/>
    <p:sldId id="269" r:id="rId4"/>
    <p:sldId id="270" r:id="rId5"/>
    <p:sldId id="271" r:id="rId6"/>
    <p:sldId id="272" r:id="rId7"/>
    <p:sldId id="273" r:id="rId8"/>
    <p:sldId id="274" r:id="rId9"/>
    <p:sldId id="275" r:id="rId10"/>
    <p:sldId id="256" r:id="rId11"/>
    <p:sldId id="277" r:id="rId12"/>
    <p:sldId id="279" r:id="rId13"/>
    <p:sldId id="276" r:id="rId14"/>
    <p:sldId id="278" r:id="rId15"/>
    <p:sldId id="268" r:id="rId16"/>
    <p:sldId id="298" r:id="rId17"/>
    <p:sldId id="299" r:id="rId18"/>
    <p:sldId id="280" r:id="rId19"/>
    <p:sldId id="281" r:id="rId20"/>
    <p:sldId id="282" r:id="rId21"/>
    <p:sldId id="283" r:id="rId22"/>
    <p:sldId id="293" r:id="rId23"/>
    <p:sldId id="284" r:id="rId24"/>
    <p:sldId id="285" r:id="rId25"/>
    <p:sldId id="294" r:id="rId26"/>
    <p:sldId id="295" r:id="rId27"/>
    <p:sldId id="297" r:id="rId28"/>
    <p:sldId id="291" r:id="rId29"/>
    <p:sldId id="286" r:id="rId30"/>
    <p:sldId id="290" r:id="rId31"/>
    <p:sldId id="292" r:id="rId32"/>
    <p:sldId id="287" r:id="rId33"/>
    <p:sldId id="289"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80" autoAdjust="0"/>
  </p:normalViewPr>
  <p:slideViewPr>
    <p:cSldViewPr snapToGrid="0">
      <p:cViewPr varScale="1">
        <p:scale>
          <a:sx n="81" d="100"/>
          <a:sy n="81" d="100"/>
        </p:scale>
        <p:origin x="725" y="6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7501E-571F-4B63-8441-9F6B9AAA0455}" type="datetimeFigureOut">
              <a:rPr lang="en-US" smtClean="0"/>
              <a:t>7/8/2017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612AF-A358-454D-9C57-5D78DED734B9}" type="slidenum">
              <a:rPr lang="en-US" smtClean="0"/>
              <a:t>‹#›</a:t>
            </a:fld>
            <a:endParaRPr lang="en-US"/>
          </a:p>
        </p:txBody>
      </p:sp>
    </p:spTree>
    <p:extLst>
      <p:ext uri="{BB962C8B-B14F-4D97-AF65-F5344CB8AC3E}">
        <p14:creationId xmlns:p14="http://schemas.microsoft.com/office/powerpoint/2010/main" val="333294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ubmed/1757700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todate.com/contents/ventricular-premature-beats/abstract/1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7455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CDC data</a:t>
            </a:r>
          </a:p>
        </p:txBody>
      </p:sp>
      <p:sp>
        <p:nvSpPr>
          <p:cNvPr id="4" name="Slide Number Placeholder 3"/>
          <p:cNvSpPr>
            <a:spLocks noGrp="1"/>
          </p:cNvSpPr>
          <p:nvPr>
            <p:ph type="sldNum" sz="quarter" idx="10"/>
          </p:nvPr>
        </p:nvSpPr>
        <p:spPr/>
        <p:txBody>
          <a:bodyPr/>
          <a:lstStyle/>
          <a:p>
            <a:fld id="{7CEBE1A4-B149-4423-AD34-8A6C25296832}" type="slidenum">
              <a:rPr lang="en-US" smtClean="0"/>
              <a:t>5</a:t>
            </a:fld>
            <a:endParaRPr lang="en-US"/>
          </a:p>
        </p:txBody>
      </p:sp>
    </p:spTree>
    <p:extLst>
      <p:ext uri="{BB962C8B-B14F-4D97-AF65-F5344CB8AC3E}">
        <p14:creationId xmlns:p14="http://schemas.microsoft.com/office/powerpoint/2010/main" val="203978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Hart R.G., Pearce L.A., Aguilar M.I. (2007) Meta-analysis: antithrombotic therapy to prevent stroke in patients who have </a:t>
            </a:r>
            <a:r>
              <a:rPr lang="en-US" dirty="0" err="1"/>
              <a:t>nonvalvular</a:t>
            </a:r>
            <a:r>
              <a:rPr lang="en-US" dirty="0"/>
              <a:t> atrial fibrillation. Ann Intern Med 146: 857–867 [</a:t>
            </a:r>
            <a:r>
              <a:rPr lang="en-US" dirty="0">
                <a:hlinkClick r:id="rId3"/>
              </a:rPr>
              <a:t>PubMed</a:t>
            </a:r>
            <a:r>
              <a:rPr lang="en-US" dirty="0"/>
              <a:t>]</a:t>
            </a:r>
          </a:p>
        </p:txBody>
      </p:sp>
      <p:sp>
        <p:nvSpPr>
          <p:cNvPr id="4" name="Slide Number Placeholder 3"/>
          <p:cNvSpPr>
            <a:spLocks noGrp="1"/>
          </p:cNvSpPr>
          <p:nvPr>
            <p:ph type="sldNum" sz="quarter" idx="10"/>
          </p:nvPr>
        </p:nvSpPr>
        <p:spPr/>
        <p:txBody>
          <a:bodyPr/>
          <a:lstStyle/>
          <a:p>
            <a:fld id="{7CEBE1A4-B149-4423-AD34-8A6C25296832}" type="slidenum">
              <a:rPr lang="en-US" smtClean="0"/>
              <a:t>9</a:t>
            </a:fld>
            <a:endParaRPr lang="en-US"/>
          </a:p>
        </p:txBody>
      </p:sp>
    </p:spTree>
    <p:extLst>
      <p:ext uri="{BB962C8B-B14F-4D97-AF65-F5344CB8AC3E}">
        <p14:creationId xmlns:p14="http://schemas.microsoft.com/office/powerpoint/2010/main" val="413720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NT-</a:t>
            </a:r>
            <a:r>
              <a:rPr lang="en-US" sz="1200" kern="1200" dirty="0" err="1">
                <a:solidFill>
                  <a:schemeClr val="tx1"/>
                </a:solidFill>
                <a:effectLst/>
                <a:latin typeface="+mn-lt"/>
                <a:ea typeface="+mn-ea"/>
                <a:cs typeface="+mn-cs"/>
              </a:rPr>
              <a:t>proBNP</a:t>
            </a:r>
            <a:r>
              <a:rPr lang="en-US" sz="1200" kern="1200" dirty="0">
                <a:solidFill>
                  <a:schemeClr val="tx1"/>
                </a:solidFill>
                <a:effectLst/>
                <a:latin typeface="+mn-lt"/>
                <a:ea typeface="+mn-ea"/>
                <a:cs typeface="+mn-cs"/>
              </a:rPr>
              <a:t>, renal clearance is greater than in BNP in addition to clearance by some other organs with high blood flow such as liver and muscles.</a:t>
            </a:r>
            <a:r>
              <a:rPr lang="en-US" sz="1200" kern="1200" baseline="30000" dirty="0">
                <a:solidFill>
                  <a:schemeClr val="tx1"/>
                </a:solidFill>
                <a:effectLst/>
                <a:latin typeface="+mn-lt"/>
                <a:ea typeface="+mn-ea"/>
                <a:cs typeface="+mn-cs"/>
              </a:rPr>
              <a:t> [</a:t>
            </a:r>
            <a:r>
              <a:rPr lang="en-US" sz="1200" u="sng" kern="1200" baseline="30000" dirty="0">
                <a:solidFill>
                  <a:schemeClr val="tx1"/>
                </a:solidFill>
                <a:effectLst/>
                <a:latin typeface="+mn-lt"/>
                <a:ea typeface="+mn-ea"/>
                <a:cs typeface="+mn-cs"/>
              </a:rPr>
              <a:t>14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2612AF-A358-454D-9C57-5D78DED734B9}" type="slidenum">
              <a:rPr lang="en-US" smtClean="0"/>
              <a:t>15</a:t>
            </a:fld>
            <a:endParaRPr lang="en-US"/>
          </a:p>
        </p:txBody>
      </p:sp>
    </p:spTree>
    <p:extLst>
      <p:ext uri="{BB962C8B-B14F-4D97-AF65-F5344CB8AC3E}">
        <p14:creationId xmlns:p14="http://schemas.microsoft.com/office/powerpoint/2010/main" val="17175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NT-</a:t>
            </a:r>
            <a:r>
              <a:rPr lang="en-US" sz="1200" kern="1200" dirty="0" err="1">
                <a:solidFill>
                  <a:schemeClr val="tx1"/>
                </a:solidFill>
                <a:effectLst/>
                <a:latin typeface="+mn-lt"/>
                <a:ea typeface="+mn-ea"/>
                <a:cs typeface="+mn-cs"/>
              </a:rPr>
              <a:t>proBNP</a:t>
            </a:r>
            <a:r>
              <a:rPr lang="en-US" sz="1200" kern="1200" dirty="0">
                <a:solidFill>
                  <a:schemeClr val="tx1"/>
                </a:solidFill>
                <a:effectLst/>
                <a:latin typeface="+mn-lt"/>
                <a:ea typeface="+mn-ea"/>
                <a:cs typeface="+mn-cs"/>
              </a:rPr>
              <a:t>, renal clearance is greater than in BNP in addition to clearance by some other organs with high blood flow such as liver and muscles.</a:t>
            </a:r>
            <a:r>
              <a:rPr lang="en-US" sz="1200" kern="1200" baseline="30000" dirty="0">
                <a:solidFill>
                  <a:schemeClr val="tx1"/>
                </a:solidFill>
                <a:effectLst/>
                <a:latin typeface="+mn-lt"/>
                <a:ea typeface="+mn-ea"/>
                <a:cs typeface="+mn-cs"/>
              </a:rPr>
              <a:t> [</a:t>
            </a:r>
            <a:r>
              <a:rPr lang="en-US" sz="1200" u="sng" kern="1200" baseline="30000" dirty="0">
                <a:solidFill>
                  <a:schemeClr val="tx1"/>
                </a:solidFill>
                <a:effectLst/>
                <a:latin typeface="+mn-lt"/>
                <a:ea typeface="+mn-ea"/>
                <a:cs typeface="+mn-cs"/>
              </a:rPr>
              <a:t>14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2612AF-A358-454D-9C57-5D78DED734B9}" type="slidenum">
              <a:rPr lang="en-US" smtClean="0"/>
              <a:t>16</a:t>
            </a:fld>
            <a:endParaRPr lang="en-US"/>
          </a:p>
        </p:txBody>
      </p:sp>
    </p:spTree>
    <p:extLst>
      <p:ext uri="{BB962C8B-B14F-4D97-AF65-F5344CB8AC3E}">
        <p14:creationId xmlns:p14="http://schemas.microsoft.com/office/powerpoint/2010/main" val="17175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In a study of 1388 participants in the Cardiovascular Health Study, in which caffeine consumption was self-reported and patients underwent 24-hour ambulatory monitoring</a:t>
            </a:r>
          </a:p>
          <a:p>
            <a:endParaRPr lang="en-US" sz="1200" dirty="0"/>
          </a:p>
          <a:p>
            <a:r>
              <a:rPr lang="en-US" sz="1200" dirty="0"/>
              <a:t>Small study with 20 women [</a:t>
            </a:r>
            <a:r>
              <a:rPr lang="en-US" sz="1200" u="sng" dirty="0">
                <a:hlinkClick r:id="rId3"/>
              </a:rPr>
              <a:t>19</a:t>
            </a:r>
            <a:r>
              <a:rPr lang="en-US" sz="1200" dirty="0"/>
              <a:t>].</a:t>
            </a:r>
            <a:endParaRPr lang="en-US" dirty="0"/>
          </a:p>
        </p:txBody>
      </p:sp>
      <p:sp>
        <p:nvSpPr>
          <p:cNvPr id="4" name="Slide Number Placeholder 3"/>
          <p:cNvSpPr>
            <a:spLocks noGrp="1"/>
          </p:cNvSpPr>
          <p:nvPr>
            <p:ph type="sldNum" sz="quarter" idx="10"/>
          </p:nvPr>
        </p:nvSpPr>
        <p:spPr/>
        <p:txBody>
          <a:bodyPr/>
          <a:lstStyle/>
          <a:p>
            <a:fld id="{652612AF-A358-454D-9C57-5D78DED734B9}" type="slidenum">
              <a:rPr lang="en-US" smtClean="0"/>
              <a:t>20</a:t>
            </a:fld>
            <a:endParaRPr lang="en-US"/>
          </a:p>
        </p:txBody>
      </p:sp>
    </p:spTree>
    <p:extLst>
      <p:ext uri="{BB962C8B-B14F-4D97-AF65-F5344CB8AC3E}">
        <p14:creationId xmlns:p14="http://schemas.microsoft.com/office/powerpoint/2010/main" val="400962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About ¼ of</a:t>
            </a:r>
            <a:r>
              <a:rPr lang="en-US" baseline="0" dirty="0"/>
              <a:t> patients who meet the diagnosis have NO obstructive CAD</a:t>
            </a:r>
            <a:endParaRPr lang="en-US" dirty="0"/>
          </a:p>
        </p:txBody>
      </p:sp>
      <p:sp>
        <p:nvSpPr>
          <p:cNvPr id="4" name="Slide Number Placeholder 3"/>
          <p:cNvSpPr>
            <a:spLocks noGrp="1"/>
          </p:cNvSpPr>
          <p:nvPr>
            <p:ph type="sldNum" sz="quarter" idx="10"/>
          </p:nvPr>
        </p:nvSpPr>
        <p:spPr/>
        <p:txBody>
          <a:bodyPr/>
          <a:lstStyle/>
          <a:p>
            <a:fld id="{652612AF-A358-454D-9C57-5D78DED734B9}" type="slidenum">
              <a:rPr lang="en-US" smtClean="0"/>
              <a:t>29</a:t>
            </a:fld>
            <a:endParaRPr lang="en-US"/>
          </a:p>
        </p:txBody>
      </p:sp>
    </p:spTree>
    <p:extLst>
      <p:ext uri="{BB962C8B-B14F-4D97-AF65-F5344CB8AC3E}">
        <p14:creationId xmlns:p14="http://schemas.microsoft.com/office/powerpoint/2010/main" val="116591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Myocarditis most like ACS in troponin magnitude and </a:t>
            </a:r>
            <a:r>
              <a:rPr lang="en-US" dirty="0" err="1"/>
              <a:t>clin</a:t>
            </a:r>
            <a:r>
              <a:rPr lang="en-US" dirty="0"/>
              <a:t> presentation</a:t>
            </a:r>
          </a:p>
          <a:p>
            <a:r>
              <a:rPr lang="en-US" dirty="0"/>
              <a:t>PE generally</a:t>
            </a:r>
            <a:r>
              <a:rPr lang="en-US" baseline="0" dirty="0"/>
              <a:t> has more modest </a:t>
            </a:r>
            <a:r>
              <a:rPr lang="en-US" baseline="0" dirty="0" err="1"/>
              <a:t>Tn</a:t>
            </a:r>
            <a:r>
              <a:rPr lang="en-US" baseline="0" dirty="0"/>
              <a:t> elevation and normalizes much sooner</a:t>
            </a:r>
            <a:endParaRPr lang="en-US" dirty="0"/>
          </a:p>
        </p:txBody>
      </p:sp>
      <p:sp>
        <p:nvSpPr>
          <p:cNvPr id="4" name="Slide Number Placeholder 3"/>
          <p:cNvSpPr>
            <a:spLocks noGrp="1"/>
          </p:cNvSpPr>
          <p:nvPr>
            <p:ph type="sldNum" sz="quarter" idx="10"/>
          </p:nvPr>
        </p:nvSpPr>
        <p:spPr/>
        <p:txBody>
          <a:bodyPr/>
          <a:lstStyle/>
          <a:p>
            <a:fld id="{652612AF-A358-454D-9C57-5D78DED734B9}" type="slidenum">
              <a:rPr lang="en-US" smtClean="0"/>
              <a:t>31</a:t>
            </a:fld>
            <a:endParaRPr lang="en-US"/>
          </a:p>
        </p:txBody>
      </p:sp>
    </p:spTree>
    <p:extLst>
      <p:ext uri="{BB962C8B-B14F-4D97-AF65-F5344CB8AC3E}">
        <p14:creationId xmlns:p14="http://schemas.microsoft.com/office/powerpoint/2010/main" val="125463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fontAlgn="base">
              <a:spcBef>
                <a:spcPct val="0"/>
              </a:spcBef>
              <a:spcAft>
                <a:spcPct val="0"/>
              </a:spcAft>
              <a:defRPr dirty="0">
                <a:effectLst>
                  <a:outerShdw blurRad="38100" dist="38100" dir="2700000" algn="tl">
                    <a:srgbClr val="000000">
                      <a:alpha val="43137"/>
                    </a:srgbClr>
                  </a:outerShdw>
                </a:effectLst>
                <a:latin typeface="Arial" charset="0"/>
              </a:defRPr>
            </a:lvl1pPr>
          </a:lstStyle>
          <a:p>
            <a:pPr>
              <a:defRPr/>
            </a:pPr>
            <a:endParaRPr lang="en-US"/>
          </a:p>
        </p:txBody>
      </p:sp>
    </p:spTree>
    <p:extLst>
      <p:ext uri="{BB962C8B-B14F-4D97-AF65-F5344CB8AC3E}">
        <p14:creationId xmlns:p14="http://schemas.microsoft.com/office/powerpoint/2010/main" val="40168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A539D5BC-450A-44FF-9910-479114036F0A}" type="datetimeFigureOut">
              <a:rPr lang="en-US"/>
              <a:pPr>
                <a:defRPr/>
              </a:pPr>
              <a:t>7/8/2017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94317367-B479-4A51-BBCC-AD0A264A648B}" type="slidenum">
              <a:rPr lang="en-US"/>
              <a:pPr>
                <a:defRPr/>
              </a:pPr>
              <a:t>‹#›</a:t>
            </a:fld>
            <a:endParaRPr lang="en-US" dirty="0"/>
          </a:p>
        </p:txBody>
      </p:sp>
    </p:spTree>
    <p:extLst>
      <p:ext uri="{BB962C8B-B14F-4D97-AF65-F5344CB8AC3E}">
        <p14:creationId xmlns:p14="http://schemas.microsoft.com/office/powerpoint/2010/main" val="114511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3863ADBA-599A-45C6-A9FA-E377F1980375}" type="datetimeFigureOut">
              <a:rPr lang="en-US"/>
              <a:pPr>
                <a:defRPr/>
              </a:pPr>
              <a:t>7/8/2017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5AC278E8-9BF8-4756-BE17-EEC8C3B8DEF7}" type="slidenum">
              <a:rPr lang="en-US"/>
              <a:pPr>
                <a:defRPr/>
              </a:pPr>
              <a:t>‹#›</a:t>
            </a:fld>
            <a:endParaRPr lang="en-US" dirty="0"/>
          </a:p>
        </p:txBody>
      </p:sp>
    </p:spTree>
    <p:extLst>
      <p:ext uri="{BB962C8B-B14F-4D97-AF65-F5344CB8AC3E}">
        <p14:creationId xmlns:p14="http://schemas.microsoft.com/office/powerpoint/2010/main" val="2661187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SmartArt Placeholder 2"/>
          <p:cNvSpPr>
            <a:spLocks noGrp="1"/>
          </p:cNvSpPr>
          <p:nvPr>
            <p:ph type="dgm" idx="1"/>
          </p:nvPr>
        </p:nvSpPr>
        <p:spPr>
          <a:xfrm>
            <a:off x="1576917" y="2017713"/>
            <a:ext cx="10363200" cy="4114800"/>
          </a:xfrm>
        </p:spPr>
        <p:txBody>
          <a:bodyPr/>
          <a:lstStyle/>
          <a:p>
            <a:endParaRPr lang="en-US"/>
          </a:p>
        </p:txBody>
      </p:sp>
      <p:sp>
        <p:nvSpPr>
          <p:cNvPr id="4" name="Date Placeholder 3"/>
          <p:cNvSpPr>
            <a:spLocks noGrp="1"/>
          </p:cNvSpPr>
          <p:nvPr>
            <p:ph type="dt" sz="half" idx="10"/>
          </p:nvPr>
        </p:nvSpPr>
        <p:spPr>
          <a:xfrm>
            <a:off x="1219200" y="6324600"/>
            <a:ext cx="2540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470400" y="63246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9042400" y="6324600"/>
            <a:ext cx="2540000" cy="457200"/>
          </a:xfrm>
        </p:spPr>
        <p:txBody>
          <a:bodyPr/>
          <a:lstStyle>
            <a:lvl1pPr>
              <a:defRPr/>
            </a:lvl1pPr>
          </a:lstStyle>
          <a:p>
            <a:fld id="{1F58662F-0889-4235-903C-5A39112D5646}" type="slidenum">
              <a:rPr lang="en-US" altLang="en-US"/>
              <a:pPr/>
              <a:t>‹#›</a:t>
            </a:fld>
            <a:endParaRPr lang="en-US" altLang="en-US"/>
          </a:p>
        </p:txBody>
      </p:sp>
    </p:spTree>
    <p:extLst>
      <p:ext uri="{BB962C8B-B14F-4D97-AF65-F5344CB8AC3E}">
        <p14:creationId xmlns:p14="http://schemas.microsoft.com/office/powerpoint/2010/main" val="197387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6"/>
        <p:cNvGrpSpPr/>
        <p:nvPr/>
      </p:nvGrpSpPr>
      <p:grpSpPr>
        <a:xfrm>
          <a:off x="0" y="0"/>
          <a:ext cx="0" cy="0"/>
          <a:chOff x="0" y="0"/>
          <a:chExt cx="0" cy="0"/>
        </a:xfrm>
      </p:grpSpPr>
      <p:sp>
        <p:nvSpPr>
          <p:cNvPr id="39" name="Shape 39"/>
          <p:cNvSpPr txBox="1">
            <a:spLocks noGrp="1"/>
          </p:cNvSpPr>
          <p:nvPr>
            <p:ph type="title"/>
          </p:nvPr>
        </p:nvSpPr>
        <p:spPr>
          <a:xfrm>
            <a:off x="1121334" y="2512133"/>
            <a:ext cx="6401999" cy="546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40" name="Shape 40"/>
          <p:cNvSpPr txBox="1">
            <a:spLocks noGrp="1"/>
          </p:cNvSpPr>
          <p:nvPr>
            <p:ph type="body" idx="1"/>
          </p:nvPr>
        </p:nvSpPr>
        <p:spPr>
          <a:xfrm>
            <a:off x="1121333" y="3323233"/>
            <a:ext cx="3562400" cy="3244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41" name="Shape 41"/>
          <p:cNvSpPr txBox="1">
            <a:spLocks noGrp="1"/>
          </p:cNvSpPr>
          <p:nvPr>
            <p:ph type="body" idx="2"/>
          </p:nvPr>
        </p:nvSpPr>
        <p:spPr>
          <a:xfrm>
            <a:off x="4898456" y="3323233"/>
            <a:ext cx="3562400" cy="3244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Tree>
    <p:extLst>
      <p:ext uri="{BB962C8B-B14F-4D97-AF65-F5344CB8AC3E}">
        <p14:creationId xmlns:p14="http://schemas.microsoft.com/office/powerpoint/2010/main" val="319436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G:\heart for dad.jpg"/>
          <p:cNvPicPr>
            <a:picLocks noChangeAspect="1" noChangeArrowheads="1"/>
          </p:cNvPicPr>
          <p:nvPr userDrawn="1"/>
        </p:nvPicPr>
        <p:blipFill>
          <a:blip r:embed="rId2">
            <a:duotone>
              <a:prstClr val="black"/>
              <a:srgbClr val="0000FF">
                <a:tint val="45000"/>
                <a:satMod val="400000"/>
              </a:srgbClr>
            </a:duotone>
            <a:extLst>
              <a:ext uri="{BEBA8EAE-BF5A-486C-A8C5-ECC9F3942E4B}">
                <a14:imgProps xmlns:a14="http://schemas.microsoft.com/office/drawing/2010/main">
                  <a14:imgLayer r:embed="rId3">
                    <a14:imgEffect>
                      <a14:colorTemperature colorTemp="4250"/>
                    </a14:imgEffect>
                    <a14:imgEffect>
                      <a14:saturation sat="115000"/>
                    </a14:imgEffect>
                  </a14:imgLayer>
                </a14:imgProps>
              </a:ext>
            </a:extLst>
          </a:blip>
          <a:srcRect b="11481"/>
          <a:stretch>
            <a:fillRect/>
          </a:stretch>
        </p:blipFill>
        <p:spPr bwMode="auto">
          <a:xfrm>
            <a:off x="0" y="0"/>
            <a:ext cx="12175067"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A1C9EC66-CA6A-4715-BAB2-FD5E1B19508E}" type="datetimeFigureOut">
              <a:rPr lang="en-US"/>
              <a:pPr>
                <a:defRPr/>
              </a:pPr>
              <a:t>7/8/2017</a:t>
            </a:fld>
            <a:endParaRPr lang="en-US" dirty="0"/>
          </a:p>
        </p:txBody>
      </p:sp>
      <p:sp>
        <p:nvSpPr>
          <p:cNvPr id="8"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DC9A295C-2A29-43EE-86CA-6BD024473BEB}" type="slidenum">
              <a:rPr lang="en-US"/>
              <a:pPr>
                <a:defRPr/>
              </a:pPr>
              <a:t>‹#›</a:t>
            </a:fld>
            <a:endParaRPr lang="en-US" dirty="0"/>
          </a:p>
        </p:txBody>
      </p:sp>
      <p:pic>
        <p:nvPicPr>
          <p:cNvPr id="10" name="Picture 3" descr="G:\CVG_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29600" y="5871633"/>
            <a:ext cx="3945467" cy="98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49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D7205FEB-8989-48CE-8EE0-D0F7368A58C6}" type="datetimeFigureOut">
              <a:rPr lang="en-US"/>
              <a:pPr>
                <a:defRPr/>
              </a:pPr>
              <a:t>7/8/2017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B73196A2-736D-44DD-9992-56B318A68FF1}" type="slidenum">
              <a:rPr lang="en-US"/>
              <a:pPr>
                <a:defRPr/>
              </a:pPr>
              <a:t>‹#›</a:t>
            </a:fld>
            <a:endParaRPr lang="en-US" dirty="0"/>
          </a:p>
        </p:txBody>
      </p:sp>
    </p:spTree>
    <p:extLst>
      <p:ext uri="{BB962C8B-B14F-4D97-AF65-F5344CB8AC3E}">
        <p14:creationId xmlns:p14="http://schemas.microsoft.com/office/powerpoint/2010/main" val="68091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06EEDC8B-6960-4D9A-A818-D885D6E8A9F1}" type="datetimeFigureOut">
              <a:rPr lang="en-US"/>
              <a:pPr>
                <a:defRPr/>
              </a:pPr>
              <a:t>7/8/2017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1A4718D7-E047-4B69-83F5-352A7384CDC4}" type="slidenum">
              <a:rPr lang="en-US"/>
              <a:pPr>
                <a:defRPr/>
              </a:pPr>
              <a:t>‹#›</a:t>
            </a:fld>
            <a:endParaRPr lang="en-US" dirty="0"/>
          </a:p>
        </p:txBody>
      </p:sp>
    </p:spTree>
    <p:extLst>
      <p:ext uri="{BB962C8B-B14F-4D97-AF65-F5344CB8AC3E}">
        <p14:creationId xmlns:p14="http://schemas.microsoft.com/office/powerpoint/2010/main" val="199139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AAA51E1D-621C-43B5-ABAF-9132D3DCE6FB}" type="datetimeFigureOut">
              <a:rPr lang="en-US"/>
              <a:pPr>
                <a:defRPr/>
              </a:pPr>
              <a:t>7/8/2017</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EC9D348F-AD92-4AF3-AE90-7E483697432F}" type="slidenum">
              <a:rPr lang="en-US"/>
              <a:pPr>
                <a:defRPr/>
              </a:pPr>
              <a:t>‹#›</a:t>
            </a:fld>
            <a:endParaRPr lang="en-US" dirty="0"/>
          </a:p>
        </p:txBody>
      </p:sp>
    </p:spTree>
    <p:extLst>
      <p:ext uri="{BB962C8B-B14F-4D97-AF65-F5344CB8AC3E}">
        <p14:creationId xmlns:p14="http://schemas.microsoft.com/office/powerpoint/2010/main" val="70466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2BBCD358-57BF-4242-8CC2-873147D01CF5}" type="datetimeFigureOut">
              <a:rPr lang="en-US"/>
              <a:pPr>
                <a:defRPr/>
              </a:pPr>
              <a:t>7/8/2017</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F73B556E-44BA-4CEC-9C48-B19289AF47E4}" type="slidenum">
              <a:rPr lang="en-US"/>
              <a:pPr>
                <a:defRPr/>
              </a:pPr>
              <a:t>‹#›</a:t>
            </a:fld>
            <a:endParaRPr lang="en-US" dirty="0"/>
          </a:p>
        </p:txBody>
      </p:sp>
    </p:spTree>
    <p:extLst>
      <p:ext uri="{BB962C8B-B14F-4D97-AF65-F5344CB8AC3E}">
        <p14:creationId xmlns:p14="http://schemas.microsoft.com/office/powerpoint/2010/main" val="75531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104BAA56-1C8A-403F-958A-DF49D752E054}" type="datetimeFigureOut">
              <a:rPr lang="en-US"/>
              <a:pPr>
                <a:defRPr/>
              </a:pPr>
              <a:t>7/8/2017</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3FC26380-E175-4040-8039-51B8B4A07BA1}" type="slidenum">
              <a:rPr lang="en-US"/>
              <a:pPr>
                <a:defRPr/>
              </a:pPr>
              <a:t>‹#›</a:t>
            </a:fld>
            <a:endParaRPr lang="en-US" dirty="0"/>
          </a:p>
        </p:txBody>
      </p:sp>
    </p:spTree>
    <p:extLst>
      <p:ext uri="{BB962C8B-B14F-4D97-AF65-F5344CB8AC3E}">
        <p14:creationId xmlns:p14="http://schemas.microsoft.com/office/powerpoint/2010/main" val="344492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48EA7E53-F3B3-4C0B-B248-290013C2CF4E}" type="datetimeFigureOut">
              <a:rPr lang="en-US"/>
              <a:pPr>
                <a:defRPr/>
              </a:pPr>
              <a:t>7/8/2017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FE6FBABF-B0AD-4BFF-B099-8BC36F562E67}" type="slidenum">
              <a:rPr lang="en-US"/>
              <a:pPr>
                <a:defRPr/>
              </a:pPr>
              <a:t>‹#›</a:t>
            </a:fld>
            <a:endParaRPr lang="en-US" dirty="0"/>
          </a:p>
        </p:txBody>
      </p:sp>
    </p:spTree>
    <p:extLst>
      <p:ext uri="{BB962C8B-B14F-4D97-AF65-F5344CB8AC3E}">
        <p14:creationId xmlns:p14="http://schemas.microsoft.com/office/powerpoint/2010/main" val="418357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DB4C4E6F-09AE-42AE-80CE-CFFA92873D65}" type="datetimeFigureOut">
              <a:rPr lang="en-US"/>
              <a:pPr>
                <a:defRPr/>
              </a:pPr>
              <a:t>7/8/2017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7B302626-3B88-49E7-BEC2-D4FE3838D8F9}" type="slidenum">
              <a:rPr lang="en-US"/>
              <a:pPr>
                <a:defRPr/>
              </a:pPr>
              <a:t>‹#›</a:t>
            </a:fld>
            <a:endParaRPr lang="en-US" dirty="0"/>
          </a:p>
        </p:txBody>
      </p:sp>
    </p:spTree>
    <p:extLst>
      <p:ext uri="{BB962C8B-B14F-4D97-AF65-F5344CB8AC3E}">
        <p14:creationId xmlns:p14="http://schemas.microsoft.com/office/powerpoint/2010/main" val="184205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7000">
              <a:srgbClr val="0070C0"/>
            </a:gs>
            <a:gs pos="34000">
              <a:srgbClr val="34411B"/>
            </a:gs>
            <a:gs pos="100000">
              <a:schemeClr val="accent3">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tint val="75000"/>
                  </a:prstClr>
                </a:solidFill>
                <a:effectLst/>
                <a:latin typeface="Calibri"/>
              </a:defRPr>
            </a:lvl1pPr>
          </a:lstStyle>
          <a:p>
            <a:pPr>
              <a:defRPr/>
            </a:pPr>
            <a:fld id="{2F09FC7F-876D-4D40-BDF3-15224D534824}" type="datetimeFigureOut">
              <a:rPr lang="en-US"/>
              <a:pPr>
                <a:defRPr/>
              </a:pPr>
              <a:t>7/8/2017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effectLst/>
                <a:latin typeface="Calibri"/>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tint val="75000"/>
                  </a:prstClr>
                </a:solidFill>
                <a:effectLst/>
                <a:latin typeface="Calibri"/>
              </a:defRPr>
            </a:lvl1pPr>
          </a:lstStyle>
          <a:p>
            <a:pPr>
              <a:defRPr/>
            </a:pPr>
            <a:fld id="{9754DC17-57DA-48AD-8285-22BD5447B0E0}" type="slidenum">
              <a:rPr lang="en-US"/>
              <a:pPr>
                <a:defRPr/>
              </a:pPr>
              <a:t>‹#›</a:t>
            </a:fld>
            <a:endParaRPr lang="en-US" dirty="0"/>
          </a:p>
        </p:txBody>
      </p:sp>
      <p:pic>
        <p:nvPicPr>
          <p:cNvPr id="1031" name="Picture 4" descr="G:\heart for dad.jpg"/>
          <p:cNvPicPr>
            <a:picLocks noChangeAspect="1" noChangeArrowheads="1"/>
          </p:cNvPicPr>
          <p:nvPr/>
        </p:nvPicPr>
        <p:blipFill>
          <a:blip r:embed="rId15">
            <a:duotone>
              <a:prstClr val="black"/>
              <a:srgbClr val="0000FF">
                <a:tint val="45000"/>
                <a:satMod val="400000"/>
              </a:srgbClr>
            </a:duotone>
          </a:blip>
          <a:srcRect b="11481"/>
          <a:stretch>
            <a:fillRect/>
          </a:stretch>
        </p:blipFill>
        <p:spPr bwMode="auto">
          <a:xfrm>
            <a:off x="0" y="0"/>
            <a:ext cx="12175067" cy="6858000"/>
          </a:xfrm>
          <a:prstGeom prst="rect">
            <a:avLst/>
          </a:prstGeom>
          <a:noFill/>
          <a:ln w="9525">
            <a:noFill/>
            <a:miter lim="800000"/>
            <a:headEnd/>
            <a:tailEnd/>
          </a:ln>
        </p:spPr>
      </p:pic>
      <p:pic>
        <p:nvPicPr>
          <p:cNvPr id="9" name="Picture 3" descr="G:\CVG_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29600" y="5871633"/>
            <a:ext cx="3945467" cy="98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110775"/>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5" name="Shape 165"/>
          <p:cNvSpPr txBox="1">
            <a:spLocks noGrp="1"/>
          </p:cNvSpPr>
          <p:nvPr>
            <p:ph type="title"/>
          </p:nvPr>
        </p:nvSpPr>
        <p:spPr>
          <a:xfrm>
            <a:off x="0" y="990601"/>
            <a:ext cx="12192000" cy="881537"/>
          </a:xfrm>
          <a:prstGeom prst="rect">
            <a:avLst/>
          </a:prstGeom>
        </p:spPr>
        <p:txBody>
          <a:bodyPr vert="horz" wrap="square" lIns="121900" tIns="121900" rIns="121900" bIns="121900" numCol="1" anchor="b" anchorCtr="0" compatLnSpc="1">
            <a:prstTxWarp prst="textNoShape">
              <a:avLst/>
            </a:prstTxWarp>
            <a:noAutofit/>
          </a:bodyPr>
          <a:lstStyle/>
          <a:p>
            <a:r>
              <a:rPr lang="en" sz="4267" dirty="0">
                <a:latin typeface="Georgia" pitchFamily="18" charset="0"/>
              </a:rPr>
              <a:t>Martin Siegfried, MD</a:t>
            </a:r>
          </a:p>
        </p:txBody>
      </p:sp>
      <p:sp>
        <p:nvSpPr>
          <p:cNvPr id="35" name="Rectangle 34"/>
          <p:cNvSpPr/>
          <p:nvPr/>
        </p:nvSpPr>
        <p:spPr>
          <a:xfrm>
            <a:off x="5791200" y="4385984"/>
            <a:ext cx="2438400" cy="502573"/>
          </a:xfrm>
          <a:prstGeom prst="rect">
            <a:avLst/>
          </a:prstGeom>
        </p:spPr>
        <p:txBody>
          <a:bodyPr wrap="square">
            <a:spAutoFit/>
          </a:bodyPr>
          <a:lstStyle/>
          <a:p>
            <a:pPr algn="ctr"/>
            <a:r>
              <a:rPr lang="en-US" sz="1333" b="1" dirty="0">
                <a:latin typeface="Georgia" pitchFamily="18" charset="0"/>
              </a:rPr>
              <a:t>Residency:</a:t>
            </a:r>
          </a:p>
          <a:p>
            <a:pPr algn="ctr"/>
            <a:r>
              <a:rPr lang="en-US" sz="1333" dirty="0">
                <a:latin typeface="Georgia" pitchFamily="18" charset="0"/>
              </a:rPr>
              <a:t>Emory University Hospital</a:t>
            </a:r>
          </a:p>
        </p:txBody>
      </p:sp>
      <p:sp>
        <p:nvSpPr>
          <p:cNvPr id="56" name="TextBox 55"/>
          <p:cNvSpPr txBox="1"/>
          <p:nvPr/>
        </p:nvSpPr>
        <p:spPr>
          <a:xfrm>
            <a:off x="5791200" y="3717369"/>
            <a:ext cx="2438400" cy="502573"/>
          </a:xfrm>
          <a:prstGeom prst="rect">
            <a:avLst/>
          </a:prstGeom>
          <a:noFill/>
        </p:spPr>
        <p:txBody>
          <a:bodyPr wrap="square" rtlCol="0">
            <a:spAutoFit/>
          </a:bodyPr>
          <a:lstStyle/>
          <a:p>
            <a:pPr algn="ctr"/>
            <a:r>
              <a:rPr lang="en-US" sz="1333" b="1" dirty="0">
                <a:latin typeface="Georgia" pitchFamily="18" charset="0"/>
              </a:rPr>
              <a:t>Medical School:</a:t>
            </a:r>
          </a:p>
          <a:p>
            <a:pPr algn="ctr"/>
            <a:r>
              <a:rPr lang="en-US" sz="1333" dirty="0">
                <a:latin typeface="Georgia" pitchFamily="18" charset="0"/>
              </a:rPr>
              <a:t>Thomas Jefferson University</a:t>
            </a:r>
          </a:p>
        </p:txBody>
      </p:sp>
      <p:sp>
        <p:nvSpPr>
          <p:cNvPr id="68" name="TextBox 67"/>
          <p:cNvSpPr txBox="1"/>
          <p:nvPr/>
        </p:nvSpPr>
        <p:spPr>
          <a:xfrm>
            <a:off x="5791200" y="5054600"/>
            <a:ext cx="2438400" cy="502573"/>
          </a:xfrm>
          <a:prstGeom prst="rect">
            <a:avLst/>
          </a:prstGeom>
          <a:noFill/>
        </p:spPr>
        <p:txBody>
          <a:bodyPr wrap="square" rtlCol="0">
            <a:spAutoFit/>
          </a:bodyPr>
          <a:lstStyle/>
          <a:p>
            <a:pPr algn="ctr"/>
            <a:r>
              <a:rPr lang="en-US" sz="1333" b="1" dirty="0">
                <a:latin typeface="Georgia" pitchFamily="18" charset="0"/>
              </a:rPr>
              <a:t>Fellowship:</a:t>
            </a:r>
          </a:p>
          <a:p>
            <a:pPr algn="ctr"/>
            <a:r>
              <a:rPr lang="en-US" sz="1333" dirty="0">
                <a:latin typeface="Georgia" pitchFamily="18" charset="0"/>
              </a:rPr>
              <a:t>Emory University Hospital</a:t>
            </a:r>
          </a:p>
        </p:txBody>
      </p:sp>
      <p:sp>
        <p:nvSpPr>
          <p:cNvPr id="63" name="TextBox 62"/>
          <p:cNvSpPr txBox="1"/>
          <p:nvPr/>
        </p:nvSpPr>
        <p:spPr>
          <a:xfrm>
            <a:off x="314227" y="2258898"/>
            <a:ext cx="5794342" cy="3293209"/>
          </a:xfrm>
          <a:prstGeom prst="rect">
            <a:avLst/>
          </a:prstGeom>
          <a:noFill/>
        </p:spPr>
        <p:txBody>
          <a:bodyPr wrap="square" rtlCol="0">
            <a:spAutoFit/>
          </a:bodyPr>
          <a:lstStyle/>
          <a:p>
            <a:r>
              <a:rPr lang="en-US" sz="1600" b="1" dirty="0">
                <a:latin typeface="Georgia" pitchFamily="18" charset="0"/>
              </a:rPr>
              <a:t>Cardiologist</a:t>
            </a:r>
            <a:r>
              <a:rPr lang="en-US" sz="1600" dirty="0">
                <a:latin typeface="Georgia" pitchFamily="18" charset="0"/>
              </a:rPr>
              <a:t> at </a:t>
            </a:r>
            <a:r>
              <a:rPr lang="en-US" altLang="en-US" sz="1600" dirty="0" err="1">
                <a:latin typeface="Georgia" pitchFamily="18" charset="0"/>
              </a:rPr>
              <a:t>CardioVascular</a:t>
            </a:r>
            <a:r>
              <a:rPr lang="en-US" altLang="en-US" sz="1600" dirty="0">
                <a:latin typeface="Georgia" pitchFamily="18" charset="0"/>
              </a:rPr>
              <a:t> Group/Gwinnett Cardiac Services</a:t>
            </a:r>
          </a:p>
          <a:p>
            <a:r>
              <a:rPr lang="en-US" altLang="en-US" sz="1600" dirty="0">
                <a:latin typeface="Georgia" pitchFamily="18" charset="0"/>
              </a:rPr>
              <a:t>Fellow of American College of Cardiology</a:t>
            </a:r>
          </a:p>
          <a:p>
            <a:endParaRPr lang="en-US" altLang="en-US" sz="1600" dirty="0">
              <a:latin typeface="Georgia" pitchFamily="18" charset="0"/>
            </a:endParaRPr>
          </a:p>
          <a:p>
            <a:r>
              <a:rPr lang="en-US" altLang="en-US" sz="1600" b="1" dirty="0">
                <a:latin typeface="Georgia" pitchFamily="18" charset="0"/>
              </a:rPr>
              <a:t>Board Certified</a:t>
            </a:r>
            <a:r>
              <a:rPr lang="en-US" altLang="en-US" sz="1600" dirty="0">
                <a:latin typeface="Georgia" pitchFamily="18" charset="0"/>
              </a:rPr>
              <a:t> in</a:t>
            </a:r>
          </a:p>
          <a:p>
            <a:pPr>
              <a:buFont typeface="Arial" pitchFamily="34" charset="0"/>
              <a:buChar char="•"/>
            </a:pPr>
            <a:r>
              <a:rPr lang="en-US" altLang="en-US" sz="1600" dirty="0">
                <a:latin typeface="Georgia" pitchFamily="18" charset="0"/>
              </a:rPr>
              <a:t>Cardiovascular Disease</a:t>
            </a:r>
          </a:p>
          <a:p>
            <a:pPr>
              <a:buFont typeface="Arial" pitchFamily="34" charset="0"/>
              <a:buChar char="•"/>
            </a:pPr>
            <a:endParaRPr lang="en-US" altLang="en-US" sz="1600" dirty="0">
              <a:latin typeface="Georgia" pitchFamily="18" charset="0"/>
            </a:endParaRPr>
          </a:p>
          <a:p>
            <a:r>
              <a:rPr lang="en-US" altLang="en-US" sz="1600" b="1" dirty="0">
                <a:latin typeface="Georgia" pitchFamily="18" charset="0"/>
              </a:rPr>
              <a:t>Special interests:</a:t>
            </a:r>
            <a:endParaRPr lang="en-US" altLang="en-US" sz="1600" dirty="0">
              <a:latin typeface="Georgia" pitchFamily="18" charset="0"/>
            </a:endParaRPr>
          </a:p>
          <a:p>
            <a:pPr>
              <a:buFont typeface="Arial" pitchFamily="34" charset="0"/>
              <a:buChar char="•"/>
            </a:pPr>
            <a:r>
              <a:rPr lang="en-US" sz="1600" dirty="0">
                <a:latin typeface="Georgia" pitchFamily="18" charset="0"/>
              </a:rPr>
              <a:t>Coronary Artery Disease</a:t>
            </a:r>
          </a:p>
          <a:p>
            <a:pPr>
              <a:buFont typeface="Arial" pitchFamily="34" charset="0"/>
              <a:buChar char="•"/>
            </a:pPr>
            <a:r>
              <a:rPr lang="en-US" sz="1600" dirty="0">
                <a:latin typeface="Georgia" pitchFamily="18" charset="0"/>
              </a:rPr>
              <a:t>Stress Testing</a:t>
            </a:r>
          </a:p>
          <a:p>
            <a:pPr>
              <a:buFont typeface="Arial" pitchFamily="34" charset="0"/>
              <a:buChar char="•"/>
            </a:pPr>
            <a:r>
              <a:rPr lang="en-US" sz="1600" dirty="0">
                <a:latin typeface="Georgia" pitchFamily="18" charset="0"/>
              </a:rPr>
              <a:t>Cardiac Echocardiography</a:t>
            </a:r>
          </a:p>
          <a:p>
            <a:pPr>
              <a:buFont typeface="Arial" pitchFamily="34" charset="0"/>
              <a:buChar char="•"/>
            </a:pPr>
            <a:r>
              <a:rPr lang="en-US" altLang="en-US" sz="1600" dirty="0">
                <a:latin typeface="Georgia" pitchFamily="18" charset="0"/>
              </a:rPr>
              <a:t>No financial relationships to disclose</a:t>
            </a:r>
          </a:p>
          <a:p>
            <a:pPr>
              <a:buFont typeface="Arial" pitchFamily="34" charset="0"/>
              <a:buChar char="•"/>
            </a:pPr>
            <a:endParaRPr lang="en-US" sz="1600" dirty="0">
              <a:solidFill>
                <a:srgbClr val="003399"/>
              </a:solidFill>
            </a:endParaRPr>
          </a:p>
        </p:txBody>
      </p:sp>
      <p:pic>
        <p:nvPicPr>
          <p:cNvPr id="10244" name="Picture 4" descr="C:\Users\Hvanhoutan\Pictures\dr_martin_siegfried.jpg"/>
          <p:cNvPicPr>
            <a:picLocks noChangeAspect="1" noChangeArrowheads="1"/>
          </p:cNvPicPr>
          <p:nvPr/>
        </p:nvPicPr>
        <p:blipFill>
          <a:blip r:embed="rId3"/>
          <a:srcRect l="20370" t="4074" r="23333" b="18889"/>
          <a:stretch>
            <a:fillRect/>
          </a:stretch>
        </p:blipFill>
        <p:spPr bwMode="auto">
          <a:xfrm>
            <a:off x="8229600" y="1872138"/>
            <a:ext cx="2696876" cy="3690462"/>
          </a:xfrm>
          <a:prstGeom prst="rect">
            <a:avLst/>
          </a:prstGeom>
          <a:noFill/>
        </p:spPr>
      </p:pic>
    </p:spTree>
    <p:extLst>
      <p:ext uri="{BB962C8B-B14F-4D97-AF65-F5344CB8AC3E}">
        <p14:creationId xmlns:p14="http://schemas.microsoft.com/office/powerpoint/2010/main" val="313833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2754465"/>
            <a:ext cx="8686800" cy="1015663"/>
          </a:xfrm>
          <a:prstGeom prst="rect">
            <a:avLst/>
          </a:prstGeom>
        </p:spPr>
        <p:txBody>
          <a:bodyPr wrap="square">
            <a:spAutoFit/>
          </a:bodyPr>
          <a:lstStyle/>
          <a:p>
            <a:pPr algn="ctr"/>
            <a:r>
              <a:rPr lang="en-US" sz="6000" b="1" dirty="0">
                <a:solidFill>
                  <a:srgbClr val="FFC000"/>
                </a:solidFill>
                <a:effectLst>
                  <a:outerShdw blurRad="38100" dist="38100" dir="2700000" algn="tl">
                    <a:srgbClr val="000000">
                      <a:alpha val="43137"/>
                    </a:srgbClr>
                  </a:outerShdw>
                </a:effectLst>
              </a:rPr>
              <a:t>BNP and CHF</a:t>
            </a:r>
          </a:p>
        </p:txBody>
      </p:sp>
    </p:spTree>
    <p:extLst>
      <p:ext uri="{BB962C8B-B14F-4D97-AF65-F5344CB8AC3E}">
        <p14:creationId xmlns:p14="http://schemas.microsoft.com/office/powerpoint/2010/main" val="286856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BNP</a:t>
            </a:r>
          </a:p>
        </p:txBody>
      </p:sp>
      <p:sp>
        <p:nvSpPr>
          <p:cNvPr id="3" name="Content Placeholder 2"/>
          <p:cNvSpPr>
            <a:spLocks noGrp="1"/>
          </p:cNvSpPr>
          <p:nvPr>
            <p:ph idx="1"/>
          </p:nvPr>
        </p:nvSpPr>
        <p:spPr/>
        <p:txBody>
          <a:bodyPr/>
          <a:lstStyle/>
          <a:p>
            <a:r>
              <a:rPr lang="en-US" dirty="0"/>
              <a:t>A peptide synthesized and released in response to ventricular stretch </a:t>
            </a:r>
          </a:p>
          <a:p>
            <a:r>
              <a:rPr lang="en-US" dirty="0"/>
              <a:t>very little is stored </a:t>
            </a:r>
          </a:p>
          <a:p>
            <a:r>
              <a:rPr lang="en-US" dirty="0"/>
              <a:t>a lag often occurs between the appearance of the natriuretic peptides and the onset of clinical deterioration.</a:t>
            </a:r>
          </a:p>
          <a:p>
            <a:r>
              <a:rPr lang="en-US" dirty="0"/>
              <a:t>Genetic factors may account for 40% of the variation in plasma BNP levels in normal subjects</a:t>
            </a:r>
          </a:p>
        </p:txBody>
      </p:sp>
    </p:spTree>
    <p:extLst>
      <p:ext uri="{BB962C8B-B14F-4D97-AF65-F5344CB8AC3E}">
        <p14:creationId xmlns:p14="http://schemas.microsoft.com/office/powerpoint/2010/main" val="149437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BNP</a:t>
            </a:r>
          </a:p>
        </p:txBody>
      </p:sp>
      <p:sp>
        <p:nvSpPr>
          <p:cNvPr id="3" name="Content Placeholder 2"/>
          <p:cNvSpPr>
            <a:spLocks noGrp="1"/>
          </p:cNvSpPr>
          <p:nvPr>
            <p:ph idx="1"/>
          </p:nvPr>
        </p:nvSpPr>
        <p:spPr>
          <a:xfrm>
            <a:off x="1981200" y="1600201"/>
            <a:ext cx="8559579" cy="4525963"/>
          </a:xfrm>
        </p:spPr>
        <p:txBody>
          <a:bodyPr/>
          <a:lstStyle/>
          <a:p>
            <a:r>
              <a:rPr lang="en-US" dirty="0"/>
              <a:t>Diuretic</a:t>
            </a:r>
          </a:p>
          <a:p>
            <a:r>
              <a:rPr lang="en-US" dirty="0"/>
              <a:t>Natriuretic</a:t>
            </a:r>
          </a:p>
          <a:p>
            <a:r>
              <a:rPr lang="en-US" dirty="0"/>
              <a:t>Vasodilator</a:t>
            </a:r>
          </a:p>
          <a:p>
            <a:r>
              <a:rPr lang="en-US" dirty="0"/>
              <a:t>Inhibits the renin-angiotensin system</a:t>
            </a:r>
          </a:p>
          <a:p>
            <a:r>
              <a:rPr lang="en-US" dirty="0"/>
              <a:t>Inhibits endothelin secretion</a:t>
            </a:r>
          </a:p>
          <a:p>
            <a:r>
              <a:rPr lang="en-US" dirty="0"/>
              <a:t>Inhibits systemic and renal sympathetic activity</a:t>
            </a:r>
          </a:p>
          <a:p>
            <a:r>
              <a:rPr lang="en-US" dirty="0"/>
              <a:t>Inhibits cardiac fibrosis</a:t>
            </a:r>
          </a:p>
        </p:txBody>
      </p:sp>
    </p:spTree>
    <p:extLst>
      <p:ext uri="{BB962C8B-B14F-4D97-AF65-F5344CB8AC3E}">
        <p14:creationId xmlns:p14="http://schemas.microsoft.com/office/powerpoint/2010/main" val="102483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a:t>BNP</a:t>
            </a:r>
          </a:p>
        </p:txBody>
      </p:sp>
      <p:sp>
        <p:nvSpPr>
          <p:cNvPr id="5" name="TextBox 4"/>
          <p:cNvSpPr txBox="1"/>
          <p:nvPr/>
        </p:nvSpPr>
        <p:spPr>
          <a:xfrm>
            <a:off x="5139193" y="1371601"/>
            <a:ext cx="1746760" cy="461665"/>
          </a:xfrm>
          <a:prstGeom prst="rect">
            <a:avLst/>
          </a:prstGeom>
          <a:noFill/>
        </p:spPr>
        <p:txBody>
          <a:bodyPr wrap="none" rtlCol="0">
            <a:spAutoFit/>
          </a:bodyPr>
          <a:lstStyle/>
          <a:p>
            <a:r>
              <a:rPr lang="en-US" sz="2400" b="1" dirty="0"/>
              <a:t>Pre-pro BNP</a:t>
            </a:r>
          </a:p>
        </p:txBody>
      </p:sp>
      <p:sp>
        <p:nvSpPr>
          <p:cNvPr id="6" name="Rectangle 5"/>
          <p:cNvSpPr/>
          <p:nvPr/>
        </p:nvSpPr>
        <p:spPr>
          <a:xfrm>
            <a:off x="4317558" y="2819401"/>
            <a:ext cx="3543984" cy="461665"/>
          </a:xfrm>
          <a:prstGeom prst="rect">
            <a:avLst/>
          </a:prstGeom>
        </p:spPr>
        <p:txBody>
          <a:bodyPr wrap="none">
            <a:spAutoFit/>
          </a:bodyPr>
          <a:lstStyle/>
          <a:p>
            <a:r>
              <a:rPr lang="en-US" sz="2400" b="1" dirty="0"/>
              <a:t>Pro BNP (108 amino acids)</a:t>
            </a:r>
          </a:p>
        </p:txBody>
      </p:sp>
      <p:sp>
        <p:nvSpPr>
          <p:cNvPr id="7" name="Rectangle 6"/>
          <p:cNvSpPr/>
          <p:nvPr/>
        </p:nvSpPr>
        <p:spPr>
          <a:xfrm>
            <a:off x="2309250" y="4648201"/>
            <a:ext cx="2885726" cy="830997"/>
          </a:xfrm>
          <a:prstGeom prst="rect">
            <a:avLst/>
          </a:prstGeom>
        </p:spPr>
        <p:txBody>
          <a:bodyPr wrap="none">
            <a:spAutoFit/>
          </a:bodyPr>
          <a:lstStyle/>
          <a:p>
            <a:r>
              <a:rPr lang="en-US" sz="2400" b="1" dirty="0"/>
              <a:t>BNP (32 amino acids)</a:t>
            </a:r>
          </a:p>
          <a:p>
            <a:r>
              <a:rPr lang="en-US" sz="2400" b="1" dirty="0"/>
              <a:t>            active</a:t>
            </a:r>
          </a:p>
        </p:txBody>
      </p:sp>
      <p:sp>
        <p:nvSpPr>
          <p:cNvPr id="8" name="Rectangle 7"/>
          <p:cNvSpPr/>
          <p:nvPr/>
        </p:nvSpPr>
        <p:spPr>
          <a:xfrm>
            <a:off x="5889929" y="4648200"/>
            <a:ext cx="4572000" cy="830997"/>
          </a:xfrm>
          <a:prstGeom prst="rect">
            <a:avLst/>
          </a:prstGeom>
        </p:spPr>
        <p:txBody>
          <a:bodyPr>
            <a:spAutoFit/>
          </a:bodyPr>
          <a:lstStyle/>
          <a:p>
            <a:r>
              <a:rPr lang="en-US" sz="2400" b="1" dirty="0"/>
              <a:t>NT pro-BNP (76 amino acids)</a:t>
            </a:r>
          </a:p>
          <a:p>
            <a:r>
              <a:rPr lang="en-US" sz="2400" b="1" dirty="0"/>
              <a:t>            inactive</a:t>
            </a:r>
          </a:p>
        </p:txBody>
      </p:sp>
      <p:cxnSp>
        <p:nvCxnSpPr>
          <p:cNvPr id="10" name="Straight Arrow Connector 9"/>
          <p:cNvCxnSpPr/>
          <p:nvPr/>
        </p:nvCxnSpPr>
        <p:spPr>
          <a:xfrm>
            <a:off x="6037090" y="1828800"/>
            <a:ext cx="0" cy="609600"/>
          </a:xfrm>
          <a:prstGeom prst="straightConnector1">
            <a:avLst/>
          </a:prstGeom>
          <a:ln w="76200">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023182" y="3498447"/>
            <a:ext cx="3977818" cy="1102069"/>
            <a:chOff x="2499182" y="3498446"/>
            <a:chExt cx="3977818" cy="1102069"/>
          </a:xfrm>
        </p:grpSpPr>
        <p:cxnSp>
          <p:nvCxnSpPr>
            <p:cNvPr id="11" name="Straight Arrow Connector 10"/>
            <p:cNvCxnSpPr/>
            <p:nvPr/>
          </p:nvCxnSpPr>
          <p:spPr>
            <a:xfrm>
              <a:off x="2514600" y="3988110"/>
              <a:ext cx="0" cy="609600"/>
            </a:xfrm>
            <a:prstGeom prst="straightConnector1">
              <a:avLst/>
            </a:prstGeom>
            <a:ln w="76200">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477000" y="3990915"/>
              <a:ext cx="0" cy="609600"/>
            </a:xfrm>
            <a:prstGeom prst="straightConnector1">
              <a:avLst/>
            </a:prstGeom>
            <a:ln w="76200">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99182" y="4027379"/>
              <a:ext cx="397781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495800" y="3498446"/>
              <a:ext cx="0" cy="52893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431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898497"/>
          </a:xfrm>
        </p:spPr>
        <p:txBody>
          <a:bodyPr/>
          <a:lstStyle/>
          <a:p>
            <a:r>
              <a:rPr lang="en-US" dirty="0"/>
              <a:t>Triggers which Elevate BNP</a:t>
            </a:r>
          </a:p>
        </p:txBody>
      </p:sp>
      <p:sp>
        <p:nvSpPr>
          <p:cNvPr id="3" name="Content Placeholder 2"/>
          <p:cNvSpPr>
            <a:spLocks noGrp="1"/>
          </p:cNvSpPr>
          <p:nvPr>
            <p:ph idx="1"/>
          </p:nvPr>
        </p:nvSpPr>
        <p:spPr>
          <a:xfrm>
            <a:off x="2800184" y="1425272"/>
            <a:ext cx="8229600" cy="4522304"/>
          </a:xfrm>
        </p:spPr>
        <p:txBody>
          <a:bodyPr/>
          <a:lstStyle/>
          <a:p>
            <a:r>
              <a:rPr lang="en-US" sz="2800" dirty="0">
                <a:solidFill>
                  <a:srgbClr val="FFC000"/>
                </a:solidFill>
              </a:rPr>
              <a:t>Cardiac</a:t>
            </a:r>
          </a:p>
          <a:p>
            <a:pPr lvl="1"/>
            <a:r>
              <a:rPr lang="en-US" sz="2400" dirty="0"/>
              <a:t>CHF (systolic or diastolic, R, L or bi-V)</a:t>
            </a:r>
          </a:p>
          <a:p>
            <a:pPr lvl="1"/>
            <a:r>
              <a:rPr lang="en-US" sz="2400" dirty="0"/>
              <a:t>Valve disease</a:t>
            </a:r>
          </a:p>
          <a:p>
            <a:pPr lvl="1"/>
            <a:r>
              <a:rPr lang="en-US" sz="2400" dirty="0"/>
              <a:t>Myocardial disease (LVH or myocarditis)</a:t>
            </a:r>
          </a:p>
          <a:p>
            <a:pPr lvl="1"/>
            <a:r>
              <a:rPr lang="en-US" sz="2400" dirty="0"/>
              <a:t>CAD</a:t>
            </a:r>
          </a:p>
          <a:p>
            <a:pPr lvl="1"/>
            <a:r>
              <a:rPr lang="en-US" sz="2400" dirty="0"/>
              <a:t>Myocardial Trauma (surgery, contusion, cardioversion)</a:t>
            </a:r>
          </a:p>
          <a:p>
            <a:pPr lvl="1"/>
            <a:r>
              <a:rPr lang="en-US" sz="2400" dirty="0"/>
              <a:t>Arrhythmia</a:t>
            </a:r>
          </a:p>
          <a:p>
            <a:pPr lvl="1"/>
            <a:r>
              <a:rPr lang="en-US" sz="2400" dirty="0"/>
              <a:t>Pericardial disease</a:t>
            </a:r>
          </a:p>
          <a:p>
            <a:pPr lvl="1"/>
            <a:endParaRPr lang="en-US" dirty="0"/>
          </a:p>
        </p:txBody>
      </p:sp>
      <p:sp>
        <p:nvSpPr>
          <p:cNvPr id="5" name="Content Placeholder 2"/>
          <p:cNvSpPr txBox="1">
            <a:spLocks/>
          </p:cNvSpPr>
          <p:nvPr/>
        </p:nvSpPr>
        <p:spPr bwMode="auto">
          <a:xfrm>
            <a:off x="2818731" y="965419"/>
            <a:ext cx="8229600" cy="548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FFC000"/>
                </a:solidFill>
              </a:rPr>
              <a:t>Pulmonary Diseases</a:t>
            </a:r>
          </a:p>
          <a:p>
            <a:pPr lvl="1"/>
            <a:r>
              <a:rPr lang="en-US" sz="2000" dirty="0"/>
              <a:t>Acute pulmonary embolism</a:t>
            </a:r>
          </a:p>
          <a:p>
            <a:pPr lvl="1"/>
            <a:r>
              <a:rPr lang="en-US" sz="2000" dirty="0"/>
              <a:t>Pulmonary Hypertension</a:t>
            </a:r>
          </a:p>
          <a:p>
            <a:pPr lvl="1"/>
            <a:r>
              <a:rPr lang="en-US" sz="2000" dirty="0"/>
              <a:t>Sleep apnea</a:t>
            </a:r>
          </a:p>
          <a:p>
            <a:pPr lvl="1"/>
            <a:r>
              <a:rPr lang="en-US" sz="2000" dirty="0"/>
              <a:t>Pneumonia</a:t>
            </a:r>
          </a:p>
          <a:p>
            <a:pPr lvl="1"/>
            <a:r>
              <a:rPr lang="en-US" sz="2000" dirty="0"/>
              <a:t>COPD</a:t>
            </a:r>
          </a:p>
          <a:p>
            <a:r>
              <a:rPr lang="en-US" sz="2400" dirty="0">
                <a:solidFill>
                  <a:srgbClr val="FFC000"/>
                </a:solidFill>
              </a:rPr>
              <a:t>Neurologic Disorders</a:t>
            </a:r>
          </a:p>
          <a:p>
            <a:pPr lvl="1"/>
            <a:r>
              <a:rPr lang="en-US" sz="2000" dirty="0"/>
              <a:t>Ischemic or hemorrhagic CVA</a:t>
            </a:r>
          </a:p>
          <a:p>
            <a:r>
              <a:rPr lang="en-US" sz="2400" dirty="0">
                <a:solidFill>
                  <a:srgbClr val="FFC000"/>
                </a:solidFill>
              </a:rPr>
              <a:t>Other</a:t>
            </a:r>
          </a:p>
          <a:p>
            <a:pPr lvl="1"/>
            <a:r>
              <a:rPr lang="en-US" sz="2000" dirty="0"/>
              <a:t>Acute or chronic renal insufficiency</a:t>
            </a:r>
          </a:p>
          <a:p>
            <a:pPr lvl="1"/>
            <a:r>
              <a:rPr lang="en-US" sz="2000" dirty="0"/>
              <a:t>Sepsis</a:t>
            </a:r>
          </a:p>
          <a:p>
            <a:pPr lvl="1"/>
            <a:r>
              <a:rPr lang="en-US" sz="2000" dirty="0"/>
              <a:t>Chemotherapy</a:t>
            </a:r>
          </a:p>
          <a:p>
            <a:pPr lvl="1"/>
            <a:r>
              <a:rPr lang="en-US" sz="2000" dirty="0"/>
              <a:t>Anemia</a:t>
            </a:r>
          </a:p>
          <a:p>
            <a:pPr lvl="1"/>
            <a:r>
              <a:rPr lang="en-US" sz="2000" dirty="0"/>
              <a:t>Cirrhosis</a:t>
            </a:r>
          </a:p>
          <a:p>
            <a:pPr lvl="1"/>
            <a:r>
              <a:rPr lang="en-US" sz="2000" dirty="0"/>
              <a:t>Hypertension</a:t>
            </a:r>
          </a:p>
        </p:txBody>
      </p:sp>
    </p:spTree>
    <p:extLst>
      <p:ext uri="{BB962C8B-B14F-4D97-AF65-F5344CB8AC3E}">
        <p14:creationId xmlns:p14="http://schemas.microsoft.com/office/powerpoint/2010/main" val="284765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5" end="5"/>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5" end="5"/>
                                            </p:txEl>
                                          </p:spTgt>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6" end="6"/>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6" end="6"/>
                                            </p:txEl>
                                          </p:spTgt>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p:tgtEl>
                                          <p:spTgt spid="3">
                                            <p:txEl>
                                              <p:pRg st="7" end="7"/>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249" y="0"/>
            <a:ext cx="8229600" cy="1143000"/>
          </a:xfrm>
        </p:spPr>
        <p:txBody>
          <a:bodyPr/>
          <a:lstStyle/>
          <a:p>
            <a:r>
              <a:rPr lang="en-US" dirty="0"/>
              <a:t>BNP, future directions</a:t>
            </a:r>
          </a:p>
        </p:txBody>
      </p:sp>
      <p:sp>
        <p:nvSpPr>
          <p:cNvPr id="5" name="Content Placeholder 4"/>
          <p:cNvSpPr>
            <a:spLocks noGrp="1"/>
          </p:cNvSpPr>
          <p:nvPr>
            <p:ph idx="1"/>
          </p:nvPr>
        </p:nvSpPr>
        <p:spPr/>
        <p:txBody>
          <a:bodyPr/>
          <a:lstStyle/>
          <a:p>
            <a:r>
              <a:rPr lang="en-US" sz="2800" dirty="0"/>
              <a:t>to assess adequacy of CHF therapy in heart failure patients.  (conflicting results)</a:t>
            </a:r>
          </a:p>
          <a:p>
            <a:r>
              <a:rPr lang="en-US" sz="2800" dirty="0"/>
              <a:t>prognostic value in CHF, as higher levels are predictive of increased morbidity and mortality. </a:t>
            </a:r>
          </a:p>
          <a:p>
            <a:r>
              <a:rPr lang="en-US" sz="2800" dirty="0" err="1"/>
              <a:t>Valvular</a:t>
            </a:r>
            <a:r>
              <a:rPr lang="en-US" sz="2800" dirty="0"/>
              <a:t> diseases higher levels associated with worsening </a:t>
            </a:r>
            <a:r>
              <a:rPr lang="en-US" sz="2800" dirty="0" err="1"/>
              <a:t>valvular</a:t>
            </a:r>
            <a:r>
              <a:rPr lang="en-US" sz="2800" dirty="0"/>
              <a:t> lesions and poorer outcomes </a:t>
            </a:r>
          </a:p>
        </p:txBody>
      </p:sp>
    </p:spTree>
    <p:extLst>
      <p:ext uri="{BB962C8B-B14F-4D97-AF65-F5344CB8AC3E}">
        <p14:creationId xmlns:p14="http://schemas.microsoft.com/office/powerpoint/2010/main" val="3970941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249" y="0"/>
            <a:ext cx="8229600" cy="1143000"/>
          </a:xfrm>
        </p:spPr>
        <p:txBody>
          <a:bodyPr/>
          <a:lstStyle/>
          <a:p>
            <a:r>
              <a:rPr lang="en-US" dirty="0"/>
              <a:t>BNP conclusion</a:t>
            </a:r>
          </a:p>
        </p:txBody>
      </p:sp>
      <p:sp>
        <p:nvSpPr>
          <p:cNvPr id="5" name="Content Placeholder 4"/>
          <p:cNvSpPr>
            <a:spLocks noGrp="1"/>
          </p:cNvSpPr>
          <p:nvPr>
            <p:ph idx="1"/>
          </p:nvPr>
        </p:nvSpPr>
        <p:spPr>
          <a:xfrm>
            <a:off x="1981200" y="1600201"/>
            <a:ext cx="8229600" cy="1135049"/>
          </a:xfrm>
        </p:spPr>
        <p:txBody>
          <a:bodyPr/>
          <a:lstStyle/>
          <a:p>
            <a:r>
              <a:rPr lang="en-US" sz="2800" dirty="0"/>
              <a:t>If the BNP is negative your patient </a:t>
            </a:r>
            <a:r>
              <a:rPr lang="en-US" sz="2800" b="1" dirty="0">
                <a:solidFill>
                  <a:srgbClr val="FF0000"/>
                </a:solidFill>
                <a:effectLst>
                  <a:outerShdw blurRad="38100" dist="38100" dir="2700000" algn="tl">
                    <a:srgbClr val="000000">
                      <a:alpha val="43137"/>
                    </a:srgbClr>
                  </a:outerShdw>
                </a:effectLst>
              </a:rPr>
              <a:t>PROBABLY</a:t>
            </a:r>
            <a:r>
              <a:rPr lang="en-US" sz="2800" dirty="0"/>
              <a:t> doesn’t have decompensated heart failure.</a:t>
            </a:r>
          </a:p>
          <a:p>
            <a:endParaRPr lang="en-US" sz="2800" dirty="0"/>
          </a:p>
          <a:p>
            <a:endParaRPr lang="en-US" sz="2800" dirty="0"/>
          </a:p>
        </p:txBody>
      </p:sp>
      <p:sp>
        <p:nvSpPr>
          <p:cNvPr id="3" name="TextBox 2"/>
          <p:cNvSpPr txBox="1"/>
          <p:nvPr/>
        </p:nvSpPr>
        <p:spPr>
          <a:xfrm>
            <a:off x="2056743" y="3442915"/>
            <a:ext cx="8046721"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If the BNP is elevated  decompensated CHF is one of  more than 20  possible disease states that could be present</a:t>
            </a:r>
          </a:p>
        </p:txBody>
      </p:sp>
    </p:spTree>
    <p:extLst>
      <p:ext uri="{BB962C8B-B14F-4D97-AF65-F5344CB8AC3E}">
        <p14:creationId xmlns:p14="http://schemas.microsoft.com/office/powerpoint/2010/main" val="66398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971800"/>
            <a:ext cx="8229600" cy="1143000"/>
          </a:xfrm>
        </p:spPr>
        <p:txBody>
          <a:bodyPr/>
          <a:lstStyle/>
          <a:p>
            <a:r>
              <a:rPr lang="en-US" sz="8000" dirty="0">
                <a:solidFill>
                  <a:srgbClr val="FFC000"/>
                </a:solidFill>
              </a:rPr>
              <a:t>PVCs</a:t>
            </a:r>
          </a:p>
        </p:txBody>
      </p:sp>
    </p:spTree>
    <p:extLst>
      <p:ext uri="{BB962C8B-B14F-4D97-AF65-F5344CB8AC3E}">
        <p14:creationId xmlns:p14="http://schemas.microsoft.com/office/powerpoint/2010/main" val="186919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PVCs</a:t>
            </a:r>
          </a:p>
        </p:txBody>
      </p:sp>
      <p:sp>
        <p:nvSpPr>
          <p:cNvPr id="3" name="Content Placeholder 2"/>
          <p:cNvSpPr>
            <a:spLocks noGrp="1"/>
          </p:cNvSpPr>
          <p:nvPr>
            <p:ph idx="1"/>
          </p:nvPr>
        </p:nvSpPr>
        <p:spPr>
          <a:xfrm>
            <a:off x="1981200" y="1321910"/>
            <a:ext cx="8229600" cy="4525963"/>
          </a:xfrm>
        </p:spPr>
        <p:txBody>
          <a:bodyPr/>
          <a:lstStyle/>
          <a:p>
            <a:r>
              <a:rPr lang="en-US" dirty="0"/>
              <a:t>prevalence is directly related to </a:t>
            </a:r>
          </a:p>
          <a:p>
            <a:pPr lvl="1"/>
            <a:r>
              <a:rPr lang="en-US" dirty="0"/>
              <a:t>the study population</a:t>
            </a:r>
          </a:p>
          <a:p>
            <a:pPr lvl="1"/>
            <a:r>
              <a:rPr lang="en-US" dirty="0"/>
              <a:t>the detection method</a:t>
            </a:r>
          </a:p>
          <a:p>
            <a:pPr lvl="1"/>
            <a:r>
              <a:rPr lang="en-US" dirty="0"/>
              <a:t>the duration of observation</a:t>
            </a:r>
          </a:p>
          <a:p>
            <a:r>
              <a:rPr lang="en-US" dirty="0"/>
              <a:t>routine 12-lead ECG of 30-60 s duration ~1% </a:t>
            </a:r>
          </a:p>
          <a:p>
            <a:r>
              <a:rPr lang="en-US" dirty="0"/>
              <a:t>24-hour ambulatory monitoring 80% </a:t>
            </a:r>
          </a:p>
          <a:p>
            <a:r>
              <a:rPr lang="en-US" dirty="0"/>
              <a:t>Age-related increase in prevalence </a:t>
            </a:r>
          </a:p>
        </p:txBody>
      </p:sp>
    </p:spTree>
    <p:extLst>
      <p:ext uri="{BB962C8B-B14F-4D97-AF65-F5344CB8AC3E}">
        <p14:creationId xmlns:p14="http://schemas.microsoft.com/office/powerpoint/2010/main" val="848804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PVCs</a:t>
            </a:r>
          </a:p>
        </p:txBody>
      </p:sp>
      <p:sp>
        <p:nvSpPr>
          <p:cNvPr id="3" name="Content Placeholder 2"/>
          <p:cNvSpPr>
            <a:spLocks noGrp="1"/>
          </p:cNvSpPr>
          <p:nvPr>
            <p:ph idx="1"/>
          </p:nvPr>
        </p:nvSpPr>
        <p:spPr>
          <a:xfrm>
            <a:off x="1981200" y="1321910"/>
            <a:ext cx="8229600" cy="4525963"/>
          </a:xfrm>
        </p:spPr>
        <p:txBody>
          <a:bodyPr/>
          <a:lstStyle/>
          <a:p>
            <a:r>
              <a:rPr lang="en-US" dirty="0"/>
              <a:t>More frequent in </a:t>
            </a:r>
          </a:p>
          <a:p>
            <a:pPr lvl="1"/>
            <a:r>
              <a:rPr lang="en-US" dirty="0"/>
              <a:t>men vs. women</a:t>
            </a:r>
          </a:p>
          <a:p>
            <a:pPr lvl="1"/>
            <a:r>
              <a:rPr lang="en-US" dirty="0"/>
              <a:t>African-Americans vs. whites</a:t>
            </a:r>
          </a:p>
          <a:p>
            <a:pPr lvl="1"/>
            <a:r>
              <a:rPr lang="en-US" dirty="0"/>
              <a:t>Structural  heart disease</a:t>
            </a:r>
          </a:p>
          <a:p>
            <a:pPr lvl="1"/>
            <a:r>
              <a:rPr lang="en-US" dirty="0"/>
              <a:t>Electrolyte abnormalities </a:t>
            </a:r>
          </a:p>
        </p:txBody>
      </p:sp>
    </p:spTree>
    <p:extLst>
      <p:ext uri="{BB962C8B-B14F-4D97-AF65-F5344CB8AC3E}">
        <p14:creationId xmlns:p14="http://schemas.microsoft.com/office/powerpoint/2010/main" val="149708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t>Cardiology for the Internist/Hospitalist</a:t>
            </a:r>
          </a:p>
        </p:txBody>
      </p:sp>
      <p:sp>
        <p:nvSpPr>
          <p:cNvPr id="3" name="Subtitle 2"/>
          <p:cNvSpPr>
            <a:spLocks noGrp="1"/>
          </p:cNvSpPr>
          <p:nvPr>
            <p:ph type="subTitle" idx="1"/>
          </p:nvPr>
        </p:nvSpPr>
        <p:spPr>
          <a:xfrm>
            <a:off x="3889513" y="4442793"/>
            <a:ext cx="6400800" cy="852777"/>
          </a:xfrm>
        </p:spPr>
        <p:txBody>
          <a:bodyPr/>
          <a:lstStyle/>
          <a:p>
            <a:r>
              <a:rPr lang="en-US" dirty="0"/>
              <a:t>Martin R. Siegfried, MD/PhD</a:t>
            </a:r>
          </a:p>
        </p:txBody>
      </p:sp>
    </p:spTree>
    <p:extLst>
      <p:ext uri="{BB962C8B-B14F-4D97-AF65-F5344CB8AC3E}">
        <p14:creationId xmlns:p14="http://schemas.microsoft.com/office/powerpoint/2010/main" val="1933820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2834"/>
            <a:ext cx="8229600" cy="973716"/>
          </a:xfrm>
        </p:spPr>
        <p:txBody>
          <a:bodyPr/>
          <a:lstStyle/>
          <a:p>
            <a:r>
              <a:rPr lang="en-US" dirty="0"/>
              <a:t>PVCs</a:t>
            </a:r>
          </a:p>
        </p:txBody>
      </p:sp>
      <p:sp>
        <p:nvSpPr>
          <p:cNvPr id="3" name="Content Placeholder 2"/>
          <p:cNvSpPr>
            <a:spLocks noGrp="1"/>
          </p:cNvSpPr>
          <p:nvPr>
            <p:ph idx="1"/>
          </p:nvPr>
        </p:nvSpPr>
        <p:spPr>
          <a:xfrm>
            <a:off x="1949394" y="1107226"/>
            <a:ext cx="8229600" cy="4525963"/>
          </a:xfrm>
        </p:spPr>
        <p:txBody>
          <a:bodyPr/>
          <a:lstStyle/>
          <a:p>
            <a:r>
              <a:rPr lang="en-US" sz="2000" dirty="0"/>
              <a:t>Ischemia</a:t>
            </a:r>
          </a:p>
          <a:p>
            <a:r>
              <a:rPr lang="en-US" sz="2000" dirty="0"/>
              <a:t>LVH</a:t>
            </a:r>
          </a:p>
          <a:p>
            <a:r>
              <a:rPr lang="en-US" sz="2000" dirty="0"/>
              <a:t>Decompensated CHF</a:t>
            </a:r>
          </a:p>
          <a:p>
            <a:r>
              <a:rPr lang="en-US" sz="2000" dirty="0"/>
              <a:t>Myocarditis </a:t>
            </a:r>
          </a:p>
          <a:p>
            <a:r>
              <a:rPr lang="en-US" sz="2000" dirty="0"/>
              <a:t>Congenital heart disease</a:t>
            </a:r>
          </a:p>
          <a:p>
            <a:r>
              <a:rPr lang="en-US" sz="2000" dirty="0"/>
              <a:t>COPD/Sleep apnea</a:t>
            </a:r>
          </a:p>
          <a:p>
            <a:r>
              <a:rPr lang="en-US" sz="2000" dirty="0"/>
              <a:t>Pulmonary hypertension</a:t>
            </a:r>
          </a:p>
          <a:p>
            <a:r>
              <a:rPr lang="en-US" sz="2000" dirty="0"/>
              <a:t>Thyroid or adrenal disease . </a:t>
            </a:r>
          </a:p>
          <a:p>
            <a:r>
              <a:rPr lang="en-US" sz="2000" dirty="0"/>
              <a:t>Stimulants: nicotine, alcohol, decongestants, antihistamines, cocaine, amphetamines</a:t>
            </a:r>
          </a:p>
          <a:p>
            <a:r>
              <a:rPr lang="en-US" sz="2000" dirty="0"/>
              <a:t>Sleep disruption has been associated with an increased hourly number of PVCs</a:t>
            </a:r>
          </a:p>
          <a:p>
            <a:r>
              <a:rPr lang="en-US" sz="2000" dirty="0">
                <a:solidFill>
                  <a:srgbClr val="00B050"/>
                </a:solidFill>
              </a:rPr>
              <a:t>No significant differences in the frequency of PVCs between users and non-users of caffeine </a:t>
            </a:r>
          </a:p>
          <a:p>
            <a:r>
              <a:rPr lang="en-US" sz="2000" dirty="0">
                <a:solidFill>
                  <a:srgbClr val="00B050"/>
                </a:solidFill>
              </a:rPr>
              <a:t>PVCs MAY increase as estrogen decreases</a:t>
            </a:r>
          </a:p>
        </p:txBody>
      </p:sp>
    </p:spTree>
    <p:extLst>
      <p:ext uri="{BB962C8B-B14F-4D97-AF65-F5344CB8AC3E}">
        <p14:creationId xmlns:p14="http://schemas.microsoft.com/office/powerpoint/2010/main" val="149708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PVCs workup</a:t>
            </a:r>
          </a:p>
        </p:txBody>
      </p:sp>
      <p:sp>
        <p:nvSpPr>
          <p:cNvPr id="3" name="Content Placeholder 2"/>
          <p:cNvSpPr>
            <a:spLocks noGrp="1"/>
          </p:cNvSpPr>
          <p:nvPr>
            <p:ph idx="1"/>
          </p:nvPr>
        </p:nvSpPr>
        <p:spPr>
          <a:xfrm>
            <a:off x="1981200" y="1321910"/>
            <a:ext cx="8229600" cy="4525963"/>
          </a:xfrm>
        </p:spPr>
        <p:txBody>
          <a:bodyPr/>
          <a:lstStyle/>
          <a:p>
            <a:r>
              <a:rPr lang="en-US" sz="2800" dirty="0"/>
              <a:t>ECG, hopefully while symptomatic</a:t>
            </a:r>
          </a:p>
          <a:p>
            <a:r>
              <a:rPr lang="en-US" sz="2800" dirty="0"/>
              <a:t>24 or 48hr </a:t>
            </a:r>
            <a:r>
              <a:rPr lang="en-US" sz="2800" dirty="0" err="1"/>
              <a:t>Holter</a:t>
            </a:r>
            <a:r>
              <a:rPr lang="en-US" sz="2800" dirty="0"/>
              <a:t> monitor</a:t>
            </a:r>
          </a:p>
          <a:p>
            <a:r>
              <a:rPr lang="en-US" sz="2800" dirty="0"/>
              <a:t>Echocardiography  to evaluate for structure disease</a:t>
            </a:r>
          </a:p>
          <a:p>
            <a:r>
              <a:rPr lang="en-US" sz="2800" dirty="0"/>
              <a:t>Exercise treadmill stress test to screen for underlying ischemia.</a:t>
            </a:r>
          </a:p>
          <a:p>
            <a:r>
              <a:rPr lang="en-US" sz="2800" dirty="0"/>
              <a:t>Electrolyte levels, thyroid stimulating hormone </a:t>
            </a:r>
          </a:p>
          <a:p>
            <a:r>
              <a:rPr lang="en-US" sz="2800" dirty="0"/>
              <a:t>Sleep apnea testing, if appropriate</a:t>
            </a:r>
          </a:p>
        </p:txBody>
      </p:sp>
    </p:spTree>
    <p:extLst>
      <p:ext uri="{BB962C8B-B14F-4D97-AF65-F5344CB8AC3E}">
        <p14:creationId xmlns:p14="http://schemas.microsoft.com/office/powerpoint/2010/main" val="149708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PVC-induced cardiomyopathy</a:t>
            </a:r>
          </a:p>
        </p:txBody>
      </p:sp>
      <p:sp>
        <p:nvSpPr>
          <p:cNvPr id="3" name="Content Placeholder 2"/>
          <p:cNvSpPr>
            <a:spLocks noGrp="1"/>
          </p:cNvSpPr>
          <p:nvPr>
            <p:ph idx="1"/>
          </p:nvPr>
        </p:nvSpPr>
        <p:spPr/>
        <p:txBody>
          <a:bodyPr/>
          <a:lstStyle/>
          <a:p>
            <a:r>
              <a:rPr lang="en-US" dirty="0"/>
              <a:t>PVC-related cardiomyopathy should be suspected in individuals who present with an unexplained cardiomyopathy and very frequent </a:t>
            </a:r>
            <a:r>
              <a:rPr lang="en-US" dirty="0" err="1"/>
              <a:t>unifocal</a:t>
            </a:r>
            <a:r>
              <a:rPr lang="en-US" dirty="0"/>
              <a:t> VPBs </a:t>
            </a:r>
          </a:p>
          <a:p>
            <a:r>
              <a:rPr lang="en-US"/>
              <a:t>typically when&gt;20% of all beats are PVCs</a:t>
            </a:r>
            <a:endParaRPr lang="en-US" dirty="0"/>
          </a:p>
          <a:p>
            <a:r>
              <a:rPr lang="en-US" dirty="0"/>
              <a:t> Elimination of VPBs using catheter ablation or medications often leads to normalization of cardiac function. </a:t>
            </a:r>
          </a:p>
        </p:txBody>
      </p:sp>
    </p:spTree>
    <p:extLst>
      <p:ext uri="{BB962C8B-B14F-4D97-AF65-F5344CB8AC3E}">
        <p14:creationId xmlns:p14="http://schemas.microsoft.com/office/powerpoint/2010/main" val="360266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PVCs</a:t>
            </a:r>
          </a:p>
        </p:txBody>
      </p:sp>
      <p:sp>
        <p:nvSpPr>
          <p:cNvPr id="3" name="Content Placeholder 2"/>
          <p:cNvSpPr>
            <a:spLocks noGrp="1"/>
          </p:cNvSpPr>
          <p:nvPr>
            <p:ph idx="1"/>
          </p:nvPr>
        </p:nvSpPr>
        <p:spPr>
          <a:xfrm>
            <a:off x="1925541" y="1441176"/>
            <a:ext cx="8229600" cy="1286119"/>
          </a:xfrm>
        </p:spPr>
        <p:txBody>
          <a:bodyPr/>
          <a:lstStyle/>
          <a:p>
            <a:r>
              <a:rPr lang="en-US" sz="2800" dirty="0" err="1"/>
              <a:t>Bigeminy</a:t>
            </a:r>
            <a:r>
              <a:rPr lang="en-US" sz="2800" dirty="0"/>
              <a:t>, </a:t>
            </a:r>
            <a:r>
              <a:rPr lang="en-US" sz="2800" dirty="0" err="1"/>
              <a:t>trigeminy</a:t>
            </a:r>
            <a:r>
              <a:rPr lang="en-US" sz="2800" dirty="0"/>
              <a:t>, </a:t>
            </a:r>
            <a:r>
              <a:rPr lang="en-US" sz="2800" dirty="0" err="1"/>
              <a:t>quadrigeminy</a:t>
            </a:r>
            <a:r>
              <a:rPr lang="en-US" sz="2800" dirty="0"/>
              <a:t> have no worsened prognostic significance</a:t>
            </a:r>
          </a:p>
        </p:txBody>
      </p:sp>
    </p:spTree>
    <p:extLst>
      <p:ext uri="{BB962C8B-B14F-4D97-AF65-F5344CB8AC3E}">
        <p14:creationId xmlns:p14="http://schemas.microsoft.com/office/powerpoint/2010/main" val="178932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Loss of Consciousness (TLOC)</a:t>
            </a:r>
          </a:p>
        </p:txBody>
      </p:sp>
      <p:sp>
        <p:nvSpPr>
          <p:cNvPr id="3" name="Content Placeholder 2"/>
          <p:cNvSpPr>
            <a:spLocks noGrp="1"/>
          </p:cNvSpPr>
          <p:nvPr>
            <p:ph idx="1"/>
          </p:nvPr>
        </p:nvSpPr>
        <p:spPr/>
        <p:txBody>
          <a:bodyPr/>
          <a:lstStyle/>
          <a:p>
            <a:r>
              <a:rPr lang="en-US" dirty="0"/>
              <a:t>Multiple causes</a:t>
            </a:r>
          </a:p>
          <a:p>
            <a:r>
              <a:rPr lang="en-US" dirty="0"/>
              <a:t>Approximately 5% ED visits</a:t>
            </a:r>
          </a:p>
          <a:p>
            <a:r>
              <a:rPr lang="en-US" dirty="0"/>
              <a:t>Bimodal incidence 10-30 YO, &gt;65YO</a:t>
            </a:r>
          </a:p>
          <a:p>
            <a:r>
              <a:rPr lang="en-US" dirty="0"/>
              <a:t>If normal ECG and no cardiac disease, good prognosis</a:t>
            </a:r>
          </a:p>
        </p:txBody>
      </p:sp>
    </p:spTree>
    <p:extLst>
      <p:ext uri="{BB962C8B-B14F-4D97-AF65-F5344CB8AC3E}">
        <p14:creationId xmlns:p14="http://schemas.microsoft.com/office/powerpoint/2010/main" val="120694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054" y="449567"/>
            <a:ext cx="8229600" cy="1143000"/>
          </a:xfrm>
        </p:spPr>
        <p:txBody>
          <a:bodyPr/>
          <a:lstStyle/>
          <a:p>
            <a:r>
              <a:rPr lang="en-US" altLang="en-US" dirty="0"/>
              <a:t>TLOC</a:t>
            </a:r>
            <a:endParaRPr lang="en-US" dirty="0"/>
          </a:p>
        </p:txBody>
      </p:sp>
      <p:sp>
        <p:nvSpPr>
          <p:cNvPr id="3" name="Content Placeholder 2"/>
          <p:cNvSpPr>
            <a:spLocks noGrp="1"/>
          </p:cNvSpPr>
          <p:nvPr>
            <p:ph idx="1"/>
          </p:nvPr>
        </p:nvSpPr>
        <p:spPr>
          <a:xfrm>
            <a:off x="1981200" y="1600201"/>
            <a:ext cx="8229600" cy="3615856"/>
          </a:xfrm>
        </p:spPr>
        <p:txBody>
          <a:bodyPr/>
          <a:lstStyle/>
          <a:p>
            <a:r>
              <a:rPr lang="en-US" dirty="0"/>
              <a:t>Seizure disorders</a:t>
            </a:r>
          </a:p>
          <a:p>
            <a:r>
              <a:rPr lang="en-US" dirty="0"/>
              <a:t>Traumatic brain injury (concussion)</a:t>
            </a:r>
          </a:p>
          <a:p>
            <a:r>
              <a:rPr lang="en-US" dirty="0"/>
              <a:t>Intoxications</a:t>
            </a:r>
          </a:p>
          <a:p>
            <a:r>
              <a:rPr lang="en-US" dirty="0"/>
              <a:t>Metabolic disturbances</a:t>
            </a:r>
          </a:p>
          <a:p>
            <a:r>
              <a:rPr lang="en-US" dirty="0"/>
              <a:t>Conversion disorders (psychogenic)</a:t>
            </a:r>
          </a:p>
          <a:p>
            <a:r>
              <a:rPr lang="en-US" dirty="0"/>
              <a:t>Cardiac</a:t>
            </a:r>
          </a:p>
        </p:txBody>
      </p:sp>
      <p:sp>
        <p:nvSpPr>
          <p:cNvPr id="4" name="TextBox 3"/>
          <p:cNvSpPr txBox="1"/>
          <p:nvPr/>
        </p:nvSpPr>
        <p:spPr>
          <a:xfrm>
            <a:off x="3150133" y="2207589"/>
            <a:ext cx="6392849" cy="2062103"/>
          </a:xfrm>
          <a:prstGeom prst="rect">
            <a:avLst/>
          </a:prstGeom>
          <a:noFill/>
        </p:spPr>
        <p:txBody>
          <a:bodyPr wrap="square" rtlCol="0">
            <a:spAutoFit/>
          </a:bodyPr>
          <a:lstStyle/>
          <a:p>
            <a:r>
              <a:rPr lang="en-US" sz="3200" dirty="0" err="1"/>
              <a:t>Arrythmias</a:t>
            </a:r>
            <a:endParaRPr lang="en-US" sz="3200" dirty="0"/>
          </a:p>
          <a:p>
            <a:r>
              <a:rPr lang="en-US" sz="3200" dirty="0"/>
              <a:t>Hypotension</a:t>
            </a:r>
          </a:p>
          <a:p>
            <a:r>
              <a:rPr lang="en-US" sz="3200" dirty="0" err="1"/>
              <a:t>Neurocardiogenic</a:t>
            </a:r>
            <a:r>
              <a:rPr lang="en-US" sz="3200" dirty="0"/>
              <a:t>/Vagal</a:t>
            </a:r>
          </a:p>
          <a:p>
            <a:r>
              <a:rPr lang="en-US" sz="3200" dirty="0"/>
              <a:t>Structural</a:t>
            </a:r>
          </a:p>
        </p:txBody>
      </p:sp>
      <p:sp>
        <p:nvSpPr>
          <p:cNvPr id="5" name="Rectangle 4"/>
          <p:cNvSpPr/>
          <p:nvPr/>
        </p:nvSpPr>
        <p:spPr>
          <a:xfrm>
            <a:off x="2351293" y="1542755"/>
            <a:ext cx="1597681" cy="646331"/>
          </a:xfrm>
          <a:prstGeom prst="rect">
            <a:avLst/>
          </a:prstGeom>
        </p:spPr>
        <p:txBody>
          <a:bodyPr wrap="none">
            <a:spAutoFit/>
          </a:bodyPr>
          <a:lstStyle/>
          <a:p>
            <a:r>
              <a:rPr lang="en-US" sz="3600" b="1" dirty="0">
                <a:solidFill>
                  <a:srgbClr val="FFC000"/>
                </a:solidFill>
              </a:rPr>
              <a:t>Cardiac</a:t>
            </a:r>
          </a:p>
        </p:txBody>
      </p:sp>
    </p:spTree>
    <p:extLst>
      <p:ext uri="{BB962C8B-B14F-4D97-AF65-F5344CB8AC3E}">
        <p14:creationId xmlns:p14="http://schemas.microsoft.com/office/powerpoint/2010/main" val="291402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926009"/>
          </a:xfrm>
        </p:spPr>
        <p:txBody>
          <a:bodyPr/>
          <a:lstStyle/>
          <a:p>
            <a:r>
              <a:rPr lang="en-US" dirty="0"/>
              <a:t> TLOC</a:t>
            </a:r>
          </a:p>
        </p:txBody>
      </p:sp>
      <p:sp>
        <p:nvSpPr>
          <p:cNvPr id="3" name="Content Placeholder 2"/>
          <p:cNvSpPr>
            <a:spLocks noGrp="1"/>
          </p:cNvSpPr>
          <p:nvPr>
            <p:ph idx="1"/>
          </p:nvPr>
        </p:nvSpPr>
        <p:spPr>
          <a:xfrm>
            <a:off x="1667118" y="1178795"/>
            <a:ext cx="8802094" cy="562555"/>
          </a:xfrm>
        </p:spPr>
        <p:txBody>
          <a:bodyPr/>
          <a:lstStyle/>
          <a:p>
            <a:pPr marL="0" indent="0">
              <a:buNone/>
            </a:pPr>
            <a:r>
              <a:rPr lang="en-US" b="1" dirty="0">
                <a:solidFill>
                  <a:srgbClr val="FFC000"/>
                </a:solidFill>
              </a:rPr>
              <a:t>Suggests Syncope		Suggests Seizure</a:t>
            </a:r>
          </a:p>
        </p:txBody>
      </p:sp>
      <p:sp>
        <p:nvSpPr>
          <p:cNvPr id="5" name="TextBox 4"/>
          <p:cNvSpPr txBox="1"/>
          <p:nvPr/>
        </p:nvSpPr>
        <p:spPr>
          <a:xfrm>
            <a:off x="2255502" y="1789071"/>
            <a:ext cx="7492116" cy="1569660"/>
          </a:xfrm>
          <a:prstGeom prst="rect">
            <a:avLst/>
          </a:prstGeom>
          <a:noFill/>
        </p:spPr>
        <p:txBody>
          <a:bodyPr wrap="none" rtlCol="0">
            <a:spAutoFit/>
          </a:bodyPr>
          <a:lstStyle/>
          <a:p>
            <a:r>
              <a:rPr lang="en-US" sz="2400" dirty="0"/>
              <a:t>Trigger Event				Patient </a:t>
            </a:r>
            <a:r>
              <a:rPr lang="en-US" sz="2400" dirty="0" err="1"/>
              <a:t>hx</a:t>
            </a:r>
            <a:r>
              <a:rPr lang="en-US" sz="2400" dirty="0"/>
              <a:t> seizure</a:t>
            </a:r>
          </a:p>
          <a:p>
            <a:r>
              <a:rPr lang="en-US" sz="2400" dirty="0"/>
              <a:t>Short Duration				Long Duration</a:t>
            </a:r>
          </a:p>
          <a:p>
            <a:r>
              <a:rPr lang="en-US" sz="2400" dirty="0"/>
              <a:t>LOC then convulsion			Convulsion WITH LOC</a:t>
            </a:r>
          </a:p>
          <a:p>
            <a:r>
              <a:rPr lang="en-US" sz="2400" dirty="0"/>
              <a:t>Fatigue without confusion		Post Ictal state</a:t>
            </a:r>
          </a:p>
        </p:txBody>
      </p:sp>
      <p:sp>
        <p:nvSpPr>
          <p:cNvPr id="10" name="Rectangle 9"/>
          <p:cNvSpPr/>
          <p:nvPr/>
        </p:nvSpPr>
        <p:spPr>
          <a:xfrm>
            <a:off x="3309068" y="4027435"/>
            <a:ext cx="4572000" cy="1692771"/>
          </a:xfrm>
          <a:prstGeom prst="rect">
            <a:avLst/>
          </a:prstGeom>
        </p:spPr>
        <p:txBody>
          <a:bodyPr>
            <a:spAutoFit/>
          </a:bodyPr>
          <a:lstStyle/>
          <a:p>
            <a:r>
              <a:rPr lang="en-US" sz="3200" b="1" dirty="0">
                <a:solidFill>
                  <a:srgbClr val="FFC000"/>
                </a:solidFill>
              </a:rPr>
              <a:t>Suggests Arrhythmia</a:t>
            </a:r>
          </a:p>
          <a:p>
            <a:r>
              <a:rPr lang="en-US" b="1" dirty="0">
                <a:solidFill>
                  <a:srgbClr val="FFC000"/>
                </a:solidFill>
              </a:rPr>
              <a:t>	</a:t>
            </a:r>
            <a:r>
              <a:rPr lang="en-US" sz="2400" dirty="0"/>
              <a:t>Laceration or fracture</a:t>
            </a:r>
          </a:p>
          <a:p>
            <a:r>
              <a:rPr lang="en-US" sz="2400" dirty="0"/>
              <a:t>	No defensive injury</a:t>
            </a:r>
          </a:p>
          <a:p>
            <a:r>
              <a:rPr lang="en-US" sz="2400" dirty="0"/>
              <a:t>	Abrupt onset and recovery</a:t>
            </a:r>
          </a:p>
        </p:txBody>
      </p:sp>
    </p:spTree>
    <p:extLst>
      <p:ext uri="{BB962C8B-B14F-4D97-AF65-F5344CB8AC3E}">
        <p14:creationId xmlns:p14="http://schemas.microsoft.com/office/powerpoint/2010/main" val="3268332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TLOC testing</a:t>
            </a:r>
          </a:p>
        </p:txBody>
      </p:sp>
      <p:sp>
        <p:nvSpPr>
          <p:cNvPr id="3" name="Content Placeholder 2"/>
          <p:cNvSpPr>
            <a:spLocks noGrp="1"/>
          </p:cNvSpPr>
          <p:nvPr>
            <p:ph idx="1"/>
          </p:nvPr>
        </p:nvSpPr>
        <p:spPr>
          <a:xfrm>
            <a:off x="1981200" y="1496838"/>
            <a:ext cx="8229600" cy="4525963"/>
          </a:xfrm>
        </p:spPr>
        <p:txBody>
          <a:bodyPr/>
          <a:lstStyle/>
          <a:p>
            <a:r>
              <a:rPr lang="en-US" dirty="0"/>
              <a:t>History (especially eyewitnesses!!)</a:t>
            </a:r>
          </a:p>
          <a:p>
            <a:r>
              <a:rPr lang="en-US" dirty="0"/>
              <a:t>Physical</a:t>
            </a:r>
          </a:p>
          <a:p>
            <a:r>
              <a:rPr lang="en-US" dirty="0"/>
              <a:t>ECG</a:t>
            </a:r>
          </a:p>
          <a:p>
            <a:r>
              <a:rPr lang="en-US" dirty="0"/>
              <a:t>CBC/</a:t>
            </a:r>
            <a:r>
              <a:rPr lang="en-US" dirty="0" err="1"/>
              <a:t>Chem</a:t>
            </a:r>
            <a:r>
              <a:rPr lang="en-US" dirty="0"/>
              <a:t> 7/</a:t>
            </a:r>
            <a:r>
              <a:rPr lang="en-US" dirty="0" err="1"/>
              <a:t>tox</a:t>
            </a:r>
            <a:r>
              <a:rPr lang="en-US" dirty="0"/>
              <a:t> screening</a:t>
            </a:r>
          </a:p>
        </p:txBody>
      </p:sp>
      <p:sp>
        <p:nvSpPr>
          <p:cNvPr id="4" name="Rectangle 3"/>
          <p:cNvSpPr/>
          <p:nvPr/>
        </p:nvSpPr>
        <p:spPr>
          <a:xfrm>
            <a:off x="2013007" y="3873051"/>
            <a:ext cx="5864085" cy="2062103"/>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FF0000"/>
                </a:solidFill>
              </a:rPr>
              <a:t>Head CT/MRI</a:t>
            </a:r>
          </a:p>
          <a:p>
            <a:pPr marL="457200" indent="-457200">
              <a:buFont typeface="Arial" panose="020B0604020202020204" pitchFamily="34" charset="0"/>
              <a:buChar char="•"/>
            </a:pPr>
            <a:r>
              <a:rPr lang="en-US" sz="3200" dirty="0">
                <a:solidFill>
                  <a:srgbClr val="FF0000"/>
                </a:solidFill>
              </a:rPr>
              <a:t>Carotid Ultrasound</a:t>
            </a:r>
          </a:p>
          <a:p>
            <a:pPr marL="457200" indent="-457200">
              <a:buFont typeface="Arial" panose="020B0604020202020204" pitchFamily="34" charset="0"/>
              <a:buChar char="•"/>
            </a:pPr>
            <a:r>
              <a:rPr lang="en-US" sz="3200" dirty="0">
                <a:solidFill>
                  <a:srgbClr val="FF0000"/>
                </a:solidFill>
              </a:rPr>
              <a:t>Neuro consult</a:t>
            </a:r>
          </a:p>
          <a:p>
            <a:pPr marL="457200" indent="-457200">
              <a:buFont typeface="Arial" panose="020B0604020202020204" pitchFamily="34" charset="0"/>
              <a:buChar char="•"/>
            </a:pPr>
            <a:r>
              <a:rPr lang="en-US" sz="3200" dirty="0">
                <a:solidFill>
                  <a:srgbClr val="FF0000"/>
                </a:solidFill>
              </a:rPr>
              <a:t>Nuclear perfusion study/ETT</a:t>
            </a:r>
          </a:p>
        </p:txBody>
      </p:sp>
    </p:spTree>
    <p:extLst>
      <p:ext uri="{BB962C8B-B14F-4D97-AF65-F5344CB8AC3E}">
        <p14:creationId xmlns:p14="http://schemas.microsoft.com/office/powerpoint/2010/main" val="753931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956" y="2636175"/>
            <a:ext cx="8229600" cy="1143000"/>
          </a:xfrm>
        </p:spPr>
        <p:txBody>
          <a:bodyPr/>
          <a:lstStyle/>
          <a:p>
            <a:r>
              <a:rPr lang="en-US" sz="6000" dirty="0">
                <a:solidFill>
                  <a:srgbClr val="FFC000"/>
                </a:solidFill>
              </a:rPr>
              <a:t>Troponin Elevation</a:t>
            </a:r>
          </a:p>
        </p:txBody>
      </p:sp>
    </p:spTree>
    <p:extLst>
      <p:ext uri="{BB962C8B-B14F-4D97-AF65-F5344CB8AC3E}">
        <p14:creationId xmlns:p14="http://schemas.microsoft.com/office/powerpoint/2010/main" val="1440691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Troponin</a:t>
            </a:r>
          </a:p>
        </p:txBody>
      </p:sp>
      <p:sp>
        <p:nvSpPr>
          <p:cNvPr id="3" name="Content Placeholder 2"/>
          <p:cNvSpPr>
            <a:spLocks noGrp="1"/>
          </p:cNvSpPr>
          <p:nvPr>
            <p:ph idx="1"/>
          </p:nvPr>
        </p:nvSpPr>
        <p:spPr>
          <a:xfrm>
            <a:off x="1997102" y="2784945"/>
            <a:ext cx="8229600" cy="3011557"/>
          </a:xfrm>
        </p:spPr>
        <p:txBody>
          <a:bodyPr/>
          <a:lstStyle/>
          <a:p>
            <a:r>
              <a:rPr lang="en-US" sz="2400" dirty="0"/>
              <a:t>Troponin &gt;99</a:t>
            </a:r>
            <a:r>
              <a:rPr lang="en-US" sz="2400" baseline="30000" dirty="0"/>
              <a:t>th</a:t>
            </a:r>
            <a:r>
              <a:rPr lang="en-US" sz="2400" dirty="0"/>
              <a:t>% of the upper reference limit (URL) for the normal range of the assay being used.</a:t>
            </a:r>
          </a:p>
          <a:p>
            <a:r>
              <a:rPr lang="en-US" sz="2400" dirty="0"/>
              <a:t>A rise and/or fall of the troponin value should be observed. </a:t>
            </a:r>
          </a:p>
          <a:p>
            <a:endParaRPr lang="en-US" sz="2400" dirty="0"/>
          </a:p>
          <a:p>
            <a:endParaRPr lang="en-US" sz="2400" dirty="0"/>
          </a:p>
          <a:p>
            <a:r>
              <a:rPr lang="en-US" sz="2400" dirty="0"/>
              <a:t>Cardiac troponin concentrations usually begin to rise two to three hours after the onset of acute MI.</a:t>
            </a:r>
          </a:p>
          <a:p>
            <a:endParaRPr lang="en-US" sz="2400" dirty="0"/>
          </a:p>
        </p:txBody>
      </p:sp>
      <p:sp>
        <p:nvSpPr>
          <p:cNvPr id="4" name="TextBox 3"/>
          <p:cNvSpPr txBox="1"/>
          <p:nvPr/>
        </p:nvSpPr>
        <p:spPr>
          <a:xfrm>
            <a:off x="2454303" y="1486895"/>
            <a:ext cx="4420184" cy="584775"/>
          </a:xfrm>
          <a:prstGeom prst="rect">
            <a:avLst/>
          </a:prstGeom>
          <a:noFill/>
        </p:spPr>
        <p:txBody>
          <a:bodyPr wrap="none" rtlCol="0">
            <a:spAutoFit/>
          </a:bodyPr>
          <a:lstStyle/>
          <a:p>
            <a:r>
              <a:rPr lang="en-US" sz="3200" b="1" dirty="0"/>
              <a:t>Diagnosis of MI requires:</a:t>
            </a:r>
          </a:p>
        </p:txBody>
      </p:sp>
    </p:spTree>
    <p:extLst>
      <p:ext uri="{BB962C8B-B14F-4D97-AF65-F5344CB8AC3E}">
        <p14:creationId xmlns:p14="http://schemas.microsoft.com/office/powerpoint/2010/main" val="103398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971800"/>
            <a:ext cx="8229600" cy="1143000"/>
          </a:xfrm>
        </p:spPr>
        <p:txBody>
          <a:bodyPr/>
          <a:lstStyle/>
          <a:p>
            <a:r>
              <a:rPr lang="en-US" sz="6000" dirty="0">
                <a:solidFill>
                  <a:srgbClr val="FFC000"/>
                </a:solidFill>
              </a:rPr>
              <a:t>Falls and Anticoagulation in </a:t>
            </a:r>
            <a:r>
              <a:rPr lang="en-US" sz="6000" dirty="0" err="1">
                <a:solidFill>
                  <a:srgbClr val="FFC000"/>
                </a:solidFill>
              </a:rPr>
              <a:t>Afib</a:t>
            </a:r>
            <a:endParaRPr lang="en-US" sz="6000" dirty="0">
              <a:solidFill>
                <a:srgbClr val="FFC000"/>
              </a:solidFill>
            </a:endParaRPr>
          </a:p>
        </p:txBody>
      </p:sp>
    </p:spTree>
    <p:extLst>
      <p:ext uri="{BB962C8B-B14F-4D97-AF65-F5344CB8AC3E}">
        <p14:creationId xmlns:p14="http://schemas.microsoft.com/office/powerpoint/2010/main" val="3220890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Troponin in type I vs Type II injury</a:t>
            </a:r>
          </a:p>
        </p:txBody>
      </p:sp>
      <p:sp>
        <p:nvSpPr>
          <p:cNvPr id="3" name="Content Placeholder 2"/>
          <p:cNvSpPr>
            <a:spLocks noGrp="1"/>
          </p:cNvSpPr>
          <p:nvPr>
            <p:ph idx="1"/>
          </p:nvPr>
        </p:nvSpPr>
        <p:spPr/>
        <p:txBody>
          <a:bodyPr/>
          <a:lstStyle/>
          <a:p>
            <a:r>
              <a:rPr lang="en-US" dirty="0"/>
              <a:t>Type I: Classic atheroma obstructing coronary artery</a:t>
            </a:r>
          </a:p>
          <a:p>
            <a:r>
              <a:rPr lang="en-US" dirty="0"/>
              <a:t>Type II: Intact coronary blood flow with overwhelming myocardial oxygen demand</a:t>
            </a:r>
          </a:p>
          <a:p>
            <a:pPr lvl="1"/>
            <a:r>
              <a:rPr lang="en-US" dirty="0"/>
              <a:t>Tachycardia</a:t>
            </a:r>
          </a:p>
          <a:p>
            <a:pPr lvl="1"/>
            <a:r>
              <a:rPr lang="en-US" dirty="0"/>
              <a:t>Anemia</a:t>
            </a:r>
          </a:p>
          <a:p>
            <a:pPr lvl="1"/>
            <a:r>
              <a:rPr lang="en-US" dirty="0"/>
              <a:t>Hypoxia</a:t>
            </a:r>
          </a:p>
          <a:p>
            <a:pPr lvl="1"/>
            <a:r>
              <a:rPr lang="en-US" dirty="0"/>
              <a:t>Extreme hypertension</a:t>
            </a:r>
          </a:p>
          <a:p>
            <a:pPr lvl="1"/>
            <a:r>
              <a:rPr lang="en-US" dirty="0"/>
              <a:t>Hypotension</a:t>
            </a:r>
          </a:p>
        </p:txBody>
      </p:sp>
    </p:spTree>
    <p:extLst>
      <p:ext uri="{BB962C8B-B14F-4D97-AF65-F5344CB8AC3E}">
        <p14:creationId xmlns:p14="http://schemas.microsoft.com/office/powerpoint/2010/main" val="1305319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Non-ACS Troponin Elevation</a:t>
            </a:r>
          </a:p>
        </p:txBody>
      </p:sp>
      <p:sp>
        <p:nvSpPr>
          <p:cNvPr id="3" name="Content Placeholder 2"/>
          <p:cNvSpPr>
            <a:spLocks noGrp="1"/>
          </p:cNvSpPr>
          <p:nvPr>
            <p:ph idx="1"/>
          </p:nvPr>
        </p:nvSpPr>
        <p:spPr>
          <a:xfrm>
            <a:off x="1981200" y="1600201"/>
            <a:ext cx="8229600" cy="2765066"/>
          </a:xfrm>
        </p:spPr>
        <p:txBody>
          <a:bodyPr/>
          <a:lstStyle/>
          <a:p>
            <a:r>
              <a:rPr lang="en-US" sz="2800" dirty="0"/>
              <a:t>Myocarditis</a:t>
            </a:r>
          </a:p>
          <a:p>
            <a:r>
              <a:rPr lang="en-US" sz="2800" dirty="0" err="1"/>
              <a:t>Takotsubo</a:t>
            </a:r>
            <a:r>
              <a:rPr lang="en-US" sz="2800" dirty="0"/>
              <a:t> </a:t>
            </a:r>
          </a:p>
          <a:p>
            <a:r>
              <a:rPr lang="en-US" sz="2800" dirty="0"/>
              <a:t>Pulmonary embolus</a:t>
            </a:r>
          </a:p>
          <a:p>
            <a:r>
              <a:rPr lang="en-US" sz="2800" dirty="0"/>
              <a:t>Analytical problems (</a:t>
            </a:r>
            <a:r>
              <a:rPr lang="en-US" sz="2800" dirty="0" err="1"/>
              <a:t>eg</a:t>
            </a:r>
            <a:r>
              <a:rPr lang="en-US" sz="2800" dirty="0"/>
              <a:t>, </a:t>
            </a:r>
            <a:r>
              <a:rPr lang="en-US" sz="2800" dirty="0" err="1"/>
              <a:t>heterophile</a:t>
            </a:r>
            <a:r>
              <a:rPr lang="en-US" sz="2800" dirty="0"/>
              <a:t> antibodies)</a:t>
            </a:r>
          </a:p>
          <a:p>
            <a:r>
              <a:rPr lang="en-US" sz="2800" dirty="0"/>
              <a:t>Chronic kidney disease.</a:t>
            </a:r>
          </a:p>
        </p:txBody>
      </p:sp>
      <p:sp>
        <p:nvSpPr>
          <p:cNvPr id="4" name="Rectangle 3"/>
          <p:cNvSpPr/>
          <p:nvPr/>
        </p:nvSpPr>
        <p:spPr>
          <a:xfrm>
            <a:off x="2922383" y="5289959"/>
            <a:ext cx="4572000" cy="461665"/>
          </a:xfrm>
          <a:prstGeom prst="rect">
            <a:avLst/>
          </a:prstGeom>
        </p:spPr>
        <p:txBody>
          <a:bodyPr>
            <a:spAutoFit/>
          </a:bodyPr>
          <a:lstStyle/>
          <a:p>
            <a:r>
              <a:rPr lang="en-US" sz="2400" dirty="0">
                <a:solidFill>
                  <a:srgbClr val="00B050"/>
                </a:solidFill>
              </a:rPr>
              <a:t>Assess the clinical presentation</a:t>
            </a:r>
          </a:p>
        </p:txBody>
      </p:sp>
      <p:sp>
        <p:nvSpPr>
          <p:cNvPr id="5" name="Rectangle 4"/>
          <p:cNvSpPr/>
          <p:nvPr/>
        </p:nvSpPr>
        <p:spPr>
          <a:xfrm>
            <a:off x="2908957" y="4317230"/>
            <a:ext cx="5960414" cy="461665"/>
          </a:xfrm>
          <a:prstGeom prst="rect">
            <a:avLst/>
          </a:prstGeom>
        </p:spPr>
        <p:txBody>
          <a:bodyPr wrap="none">
            <a:spAutoFit/>
          </a:bodyPr>
          <a:lstStyle/>
          <a:p>
            <a:r>
              <a:rPr lang="en-US" sz="2400" dirty="0">
                <a:solidFill>
                  <a:srgbClr val="00B050"/>
                </a:solidFill>
              </a:rPr>
              <a:t>Look for a dynamic rise or fall in concentration</a:t>
            </a:r>
          </a:p>
        </p:txBody>
      </p:sp>
      <p:sp>
        <p:nvSpPr>
          <p:cNvPr id="6" name="Rectangle 5"/>
          <p:cNvSpPr/>
          <p:nvPr/>
        </p:nvSpPr>
        <p:spPr>
          <a:xfrm>
            <a:off x="2908957" y="4802951"/>
            <a:ext cx="4533742" cy="461665"/>
          </a:xfrm>
          <a:prstGeom prst="rect">
            <a:avLst/>
          </a:prstGeom>
        </p:spPr>
        <p:txBody>
          <a:bodyPr wrap="none">
            <a:spAutoFit/>
          </a:bodyPr>
          <a:lstStyle/>
          <a:p>
            <a:r>
              <a:rPr lang="en-US" sz="2400" dirty="0">
                <a:solidFill>
                  <a:srgbClr val="00B050"/>
                </a:solidFill>
              </a:rPr>
              <a:t>Look at the absolute concentration</a:t>
            </a:r>
          </a:p>
        </p:txBody>
      </p:sp>
    </p:spTree>
    <p:extLst>
      <p:ext uri="{BB962C8B-B14F-4D97-AF65-F5344CB8AC3E}">
        <p14:creationId xmlns:p14="http://schemas.microsoft.com/office/powerpoint/2010/main" val="405598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7177"/>
            <a:ext cx="8229600" cy="1143000"/>
          </a:xfrm>
        </p:spPr>
        <p:txBody>
          <a:bodyPr/>
          <a:lstStyle/>
          <a:p>
            <a:r>
              <a:rPr lang="en-US" dirty="0"/>
              <a:t>Potential Causes of Elevated Troponin</a:t>
            </a:r>
          </a:p>
        </p:txBody>
      </p:sp>
      <p:sp>
        <p:nvSpPr>
          <p:cNvPr id="3" name="Content Placeholder 2"/>
          <p:cNvSpPr>
            <a:spLocks noGrp="1"/>
          </p:cNvSpPr>
          <p:nvPr>
            <p:ph idx="1"/>
          </p:nvPr>
        </p:nvSpPr>
        <p:spPr>
          <a:xfrm>
            <a:off x="1607488" y="1549971"/>
            <a:ext cx="4818490" cy="4525963"/>
          </a:xfrm>
        </p:spPr>
        <p:txBody>
          <a:bodyPr/>
          <a:lstStyle/>
          <a:p>
            <a:r>
              <a:rPr lang="en-US" sz="2400" dirty="0"/>
              <a:t>Acute coronary syndrome</a:t>
            </a:r>
          </a:p>
          <a:p>
            <a:r>
              <a:rPr lang="en-US" sz="2400" dirty="0"/>
              <a:t>Demand ischemia</a:t>
            </a:r>
          </a:p>
          <a:p>
            <a:r>
              <a:rPr lang="en-US" sz="2400" dirty="0"/>
              <a:t>LVH</a:t>
            </a:r>
          </a:p>
          <a:p>
            <a:r>
              <a:rPr lang="en-US" sz="2400" dirty="0"/>
              <a:t>CHF</a:t>
            </a:r>
          </a:p>
          <a:p>
            <a:r>
              <a:rPr lang="en-US" sz="2400" dirty="0"/>
              <a:t>Tachycardia</a:t>
            </a:r>
          </a:p>
          <a:p>
            <a:r>
              <a:rPr lang="en-US" sz="2400" dirty="0"/>
              <a:t>Atrial Fibrillation</a:t>
            </a:r>
          </a:p>
          <a:p>
            <a:r>
              <a:rPr lang="en-US" sz="2400" dirty="0"/>
              <a:t>Critical Illness</a:t>
            </a:r>
          </a:p>
          <a:p>
            <a:r>
              <a:rPr lang="en-US" sz="2400" dirty="0"/>
              <a:t>Burns</a:t>
            </a:r>
          </a:p>
          <a:p>
            <a:r>
              <a:rPr lang="en-US" sz="2400" dirty="0"/>
              <a:t>Direct Cardiac Trauma</a:t>
            </a:r>
          </a:p>
          <a:p>
            <a:endParaRPr lang="en-US" sz="2400" dirty="0"/>
          </a:p>
        </p:txBody>
      </p:sp>
      <p:sp>
        <p:nvSpPr>
          <p:cNvPr id="4" name="Rectangle 3"/>
          <p:cNvSpPr/>
          <p:nvPr/>
        </p:nvSpPr>
        <p:spPr>
          <a:xfrm>
            <a:off x="6425978" y="1462509"/>
            <a:ext cx="4051190" cy="3970318"/>
          </a:xfrm>
          <a:prstGeom prst="rect">
            <a:avLst/>
          </a:prstGeom>
        </p:spPr>
        <p:txBody>
          <a:bodyPr wrap="square">
            <a:spAutoFit/>
          </a:bodyPr>
          <a:lstStyle/>
          <a:p>
            <a:pPr marL="457200" indent="-457200">
              <a:lnSpc>
                <a:spcPct val="150000"/>
              </a:lnSpc>
              <a:buFont typeface="Arial" panose="020B0604020202020204" pitchFamily="34" charset="0"/>
              <a:buChar char="•"/>
            </a:pPr>
            <a:r>
              <a:rPr lang="en-US" sz="2400" dirty="0"/>
              <a:t>Acute Stroke</a:t>
            </a:r>
          </a:p>
          <a:p>
            <a:pPr marL="457200" indent="-457200">
              <a:lnSpc>
                <a:spcPct val="150000"/>
              </a:lnSpc>
              <a:buFont typeface="Arial" panose="020B0604020202020204" pitchFamily="34" charset="0"/>
              <a:buChar char="•"/>
            </a:pPr>
            <a:r>
              <a:rPr lang="en-US" sz="2400" dirty="0"/>
              <a:t>Amyloidosis</a:t>
            </a:r>
          </a:p>
          <a:p>
            <a:pPr marL="457200" indent="-457200">
              <a:lnSpc>
                <a:spcPct val="150000"/>
              </a:lnSpc>
              <a:buFont typeface="Arial" panose="020B0604020202020204" pitchFamily="34" charset="0"/>
              <a:buChar char="•"/>
            </a:pPr>
            <a:r>
              <a:rPr lang="en-US" sz="2400" dirty="0"/>
              <a:t>High dose chemotherapy</a:t>
            </a:r>
          </a:p>
          <a:p>
            <a:pPr marL="457200" indent="-457200">
              <a:lnSpc>
                <a:spcPct val="150000"/>
              </a:lnSpc>
              <a:buFont typeface="Arial" panose="020B0604020202020204" pitchFamily="34" charset="0"/>
              <a:buChar char="•"/>
            </a:pPr>
            <a:r>
              <a:rPr lang="en-US" sz="2400" dirty="0"/>
              <a:t>Defibrillation</a:t>
            </a:r>
          </a:p>
          <a:p>
            <a:pPr marL="457200" indent="-457200">
              <a:lnSpc>
                <a:spcPct val="150000"/>
              </a:lnSpc>
              <a:buFont typeface="Arial" panose="020B0604020202020204" pitchFamily="34" charset="0"/>
              <a:buChar char="•"/>
            </a:pPr>
            <a:r>
              <a:rPr lang="en-US" sz="2400" dirty="0"/>
              <a:t>Pericarditis/Myocarditis</a:t>
            </a:r>
          </a:p>
          <a:p>
            <a:pPr marL="457200" indent="-457200">
              <a:lnSpc>
                <a:spcPct val="150000"/>
              </a:lnSpc>
              <a:buFont typeface="Arial" panose="020B0604020202020204" pitchFamily="34" charset="0"/>
              <a:buChar char="•"/>
            </a:pPr>
            <a:r>
              <a:rPr lang="en-US" sz="2400" dirty="0"/>
              <a:t>Pulmonary Embolus</a:t>
            </a:r>
          </a:p>
          <a:p>
            <a:pPr marL="457200" indent="-457200">
              <a:lnSpc>
                <a:spcPct val="150000"/>
              </a:lnSpc>
              <a:buFont typeface="Arial" panose="020B0604020202020204" pitchFamily="34" charset="0"/>
              <a:buChar char="•"/>
            </a:pPr>
            <a:r>
              <a:rPr lang="en-US" sz="2400" dirty="0"/>
              <a:t>Pulmonary Hypertension</a:t>
            </a:r>
          </a:p>
        </p:txBody>
      </p:sp>
    </p:spTree>
    <p:extLst>
      <p:ext uri="{BB962C8B-B14F-4D97-AF65-F5344CB8AC3E}">
        <p14:creationId xmlns:p14="http://schemas.microsoft.com/office/powerpoint/2010/main" val="2981946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Troponin: Conclusions</a:t>
            </a:r>
          </a:p>
        </p:txBody>
      </p:sp>
      <p:sp>
        <p:nvSpPr>
          <p:cNvPr id="3" name="Content Placeholder 2"/>
          <p:cNvSpPr>
            <a:spLocks noGrp="1"/>
          </p:cNvSpPr>
          <p:nvPr>
            <p:ph idx="1"/>
          </p:nvPr>
        </p:nvSpPr>
        <p:spPr/>
        <p:txBody>
          <a:bodyPr/>
          <a:lstStyle/>
          <a:p>
            <a:r>
              <a:rPr lang="en-US" sz="2400" dirty="0"/>
              <a:t>Much better tool to exclude than to diagnose ACS</a:t>
            </a:r>
          </a:p>
          <a:p>
            <a:r>
              <a:rPr lang="en-US" sz="2400" dirty="0"/>
              <a:t>More suggestive of ACS if ischemic ECG changes, chest pain, wall-motion abnormalities on echo, and/or the presence of atherosclerotic risk factors. </a:t>
            </a:r>
          </a:p>
          <a:p>
            <a:r>
              <a:rPr lang="en-US" sz="2400" dirty="0"/>
              <a:t>Generally speaking, if low probability of CAD in a patient with elevated troponin, better look for underlying cause of troponin elevation than to treat for CAD</a:t>
            </a:r>
          </a:p>
          <a:p>
            <a:r>
              <a:rPr lang="en-US" sz="2400" dirty="0"/>
              <a:t>Elevation in non-ACS situations do predict worse short- and long-term survival.</a:t>
            </a:r>
          </a:p>
          <a:p>
            <a:endParaRPr lang="en-US" sz="2400" dirty="0"/>
          </a:p>
        </p:txBody>
      </p:sp>
    </p:spTree>
    <p:extLst>
      <p:ext uri="{BB962C8B-B14F-4D97-AF65-F5344CB8AC3E}">
        <p14:creationId xmlns:p14="http://schemas.microsoft.com/office/powerpoint/2010/main" val="7229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a:t>Falls</a:t>
            </a:r>
          </a:p>
        </p:txBody>
      </p:sp>
      <p:sp>
        <p:nvSpPr>
          <p:cNvPr id="3" name="Content Placeholder 2"/>
          <p:cNvSpPr>
            <a:spLocks noGrp="1"/>
          </p:cNvSpPr>
          <p:nvPr>
            <p:ph idx="1"/>
          </p:nvPr>
        </p:nvSpPr>
        <p:spPr>
          <a:xfrm>
            <a:off x="1981200" y="1295401"/>
            <a:ext cx="8229600" cy="4525963"/>
          </a:xfrm>
        </p:spPr>
        <p:txBody>
          <a:bodyPr/>
          <a:lstStyle/>
          <a:p>
            <a:pPr lvl="0"/>
            <a:r>
              <a:rPr lang="en-US" sz="2800" dirty="0"/>
              <a:t>1 of 3 adults </a:t>
            </a:r>
            <a:r>
              <a:rPr lang="en-US" sz="2800" u="sng" dirty="0"/>
              <a:t>&gt;</a:t>
            </a:r>
            <a:r>
              <a:rPr lang="en-US" sz="2800" dirty="0"/>
              <a:t> 65, fall each year </a:t>
            </a:r>
            <a:r>
              <a:rPr lang="en-US" sz="2000" dirty="0"/>
              <a:t>(1/2 mention it to their healthcare providers)</a:t>
            </a:r>
          </a:p>
          <a:p>
            <a:pPr lvl="0"/>
            <a:r>
              <a:rPr lang="en-US" sz="2800" dirty="0"/>
              <a:t>Among older adults, falls are the leading cause of both fatal and nonfatal injuries</a:t>
            </a:r>
          </a:p>
          <a:p>
            <a:pPr lvl="0"/>
            <a:r>
              <a:rPr lang="en-US" sz="2800" dirty="0"/>
              <a:t>In 2013, 2.5 million nonfatal falls among older adults were treated in emergency departments and more than 734,000 of these patients </a:t>
            </a:r>
            <a:r>
              <a:rPr lang="en-US" sz="2800"/>
              <a:t>were hospitalized</a:t>
            </a:r>
            <a:endParaRPr lang="en-US" sz="2800" dirty="0"/>
          </a:p>
          <a:p>
            <a:r>
              <a:rPr lang="en-US" sz="2800" dirty="0"/>
              <a:t>In 2013, the direct medical costs of falls, adjusted for inflation, were $34 billion</a:t>
            </a:r>
          </a:p>
        </p:txBody>
      </p:sp>
    </p:spTree>
    <p:extLst>
      <p:ext uri="{BB962C8B-B14F-4D97-AF65-F5344CB8AC3E}">
        <p14:creationId xmlns:p14="http://schemas.microsoft.com/office/powerpoint/2010/main" val="19562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20-30% of patients who fall suffer moderate to severe injuries (lacerations, hip fractures, and head trauma) </a:t>
            </a:r>
          </a:p>
          <a:p>
            <a:pPr lvl="0"/>
            <a:r>
              <a:rPr lang="en-US" dirty="0"/>
              <a:t>Leading cause of traumatic brain injuries (TBI) </a:t>
            </a:r>
          </a:p>
          <a:p>
            <a:pPr lvl="0"/>
            <a:r>
              <a:rPr lang="en-US" dirty="0"/>
              <a:t>50% of fatal falls are secondary to TBI</a:t>
            </a:r>
          </a:p>
          <a:p>
            <a:pPr lvl="0"/>
            <a:r>
              <a:rPr lang="en-US" dirty="0"/>
              <a:t>Among older adults most fractures are caused by falls</a:t>
            </a:r>
          </a:p>
          <a:p>
            <a:endParaRPr lang="en-US" dirty="0"/>
          </a:p>
        </p:txBody>
      </p:sp>
      <p:sp>
        <p:nvSpPr>
          <p:cNvPr id="4" name="Rectangle 3"/>
          <p:cNvSpPr/>
          <p:nvPr/>
        </p:nvSpPr>
        <p:spPr>
          <a:xfrm>
            <a:off x="5410201" y="457201"/>
            <a:ext cx="1207959" cy="769441"/>
          </a:xfrm>
          <a:prstGeom prst="rect">
            <a:avLst/>
          </a:prstGeom>
        </p:spPr>
        <p:txBody>
          <a:bodyPr wrap="none">
            <a:spAutoFit/>
          </a:bodyPr>
          <a:lstStyle/>
          <a:p>
            <a:r>
              <a:rPr lang="en-US" sz="4400" b="1" dirty="0">
                <a:solidFill>
                  <a:srgbClr val="FFFF00"/>
                </a:solidFill>
                <a:effectLst>
                  <a:outerShdw blurRad="38100" dist="38100" dir="2700000" algn="tl">
                    <a:srgbClr val="000000">
                      <a:alpha val="43137"/>
                    </a:srgbClr>
                  </a:outerShdw>
                </a:effectLst>
              </a:rPr>
              <a:t>Falls</a:t>
            </a:r>
          </a:p>
        </p:txBody>
      </p:sp>
    </p:spTree>
    <p:extLst>
      <p:ext uri="{BB962C8B-B14F-4D97-AF65-F5344CB8AC3E}">
        <p14:creationId xmlns:p14="http://schemas.microsoft.com/office/powerpoint/2010/main" val="212593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Falls</a:t>
            </a:r>
          </a:p>
        </p:txBody>
      </p:sp>
      <p:sp>
        <p:nvSpPr>
          <p:cNvPr id="3" name="Content Placeholder 2"/>
          <p:cNvSpPr>
            <a:spLocks noGrp="1"/>
          </p:cNvSpPr>
          <p:nvPr>
            <p:ph idx="1"/>
          </p:nvPr>
        </p:nvSpPr>
        <p:spPr/>
        <p:txBody>
          <a:bodyPr/>
          <a:lstStyle/>
          <a:p>
            <a:r>
              <a:rPr lang="en-US" dirty="0">
                <a:solidFill>
                  <a:srgbClr val="FFC000"/>
                </a:solidFill>
              </a:rPr>
              <a:t>BAFTA study: </a:t>
            </a:r>
            <a:r>
              <a:rPr lang="en-US" dirty="0"/>
              <a:t>yearly risk of ICH</a:t>
            </a:r>
          </a:p>
          <a:p>
            <a:pPr lvl="1"/>
            <a:r>
              <a:rPr lang="en-US" dirty="0"/>
              <a:t>Warfarin 		1.4% </a:t>
            </a:r>
          </a:p>
          <a:p>
            <a:pPr lvl="1"/>
            <a:r>
              <a:rPr lang="en-US" dirty="0"/>
              <a:t>Aspirin			1.6% </a:t>
            </a:r>
          </a:p>
        </p:txBody>
      </p:sp>
    </p:spTree>
    <p:extLst>
      <p:ext uri="{BB962C8B-B14F-4D97-AF65-F5344CB8AC3E}">
        <p14:creationId xmlns:p14="http://schemas.microsoft.com/office/powerpoint/2010/main" val="314539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7748" y="884238"/>
            <a:ext cx="8229600" cy="1554163"/>
          </a:xfrm>
        </p:spPr>
        <p:txBody>
          <a:bodyPr/>
          <a:lstStyle/>
          <a:p>
            <a:r>
              <a:rPr lang="en-US" dirty="0"/>
              <a:t>Based on statistical analysis, how many times per year would an fib patient have to fall to make Coumadin a poor choice?</a:t>
            </a:r>
          </a:p>
        </p:txBody>
      </p:sp>
      <p:sp>
        <p:nvSpPr>
          <p:cNvPr id="2" name="TextBox 1"/>
          <p:cNvSpPr txBox="1"/>
          <p:nvPr/>
        </p:nvSpPr>
        <p:spPr>
          <a:xfrm>
            <a:off x="4648201" y="224880"/>
            <a:ext cx="2443361" cy="769441"/>
          </a:xfrm>
          <a:prstGeom prst="rect">
            <a:avLst/>
          </a:prstGeom>
          <a:noFill/>
        </p:spPr>
        <p:txBody>
          <a:bodyPr wrap="none" rtlCol="0">
            <a:spAutoFit/>
          </a:bodyPr>
          <a:lstStyle/>
          <a:p>
            <a:r>
              <a:rPr lang="en-US" sz="4400" b="1" dirty="0">
                <a:solidFill>
                  <a:srgbClr val="FFFF00"/>
                </a:solidFill>
                <a:effectLst>
                  <a:outerShdw blurRad="38100" dist="38100" dir="2700000" algn="tl">
                    <a:srgbClr val="000000">
                      <a:alpha val="43137"/>
                    </a:srgbClr>
                  </a:outerShdw>
                </a:effectLst>
              </a:rPr>
              <a:t>Question </a:t>
            </a:r>
          </a:p>
        </p:txBody>
      </p:sp>
      <p:sp>
        <p:nvSpPr>
          <p:cNvPr id="4" name="Rectangle 3"/>
          <p:cNvSpPr/>
          <p:nvPr/>
        </p:nvSpPr>
        <p:spPr>
          <a:xfrm>
            <a:off x="2267607" y="2690336"/>
            <a:ext cx="1524000" cy="584775"/>
          </a:xfrm>
          <a:prstGeom prst="rect">
            <a:avLst/>
          </a:prstGeom>
        </p:spPr>
        <p:txBody>
          <a:bodyPr wrap="square">
            <a:spAutoFit/>
          </a:bodyPr>
          <a:lstStyle/>
          <a:p>
            <a:r>
              <a:rPr lang="en-US" sz="3200" dirty="0"/>
              <a:t>A) 2</a:t>
            </a:r>
          </a:p>
        </p:txBody>
      </p:sp>
      <p:sp>
        <p:nvSpPr>
          <p:cNvPr id="5" name="Rectangle 4"/>
          <p:cNvSpPr/>
          <p:nvPr/>
        </p:nvSpPr>
        <p:spPr>
          <a:xfrm>
            <a:off x="2267607" y="3275111"/>
            <a:ext cx="4572000" cy="584775"/>
          </a:xfrm>
          <a:prstGeom prst="rect">
            <a:avLst/>
          </a:prstGeom>
        </p:spPr>
        <p:txBody>
          <a:bodyPr>
            <a:spAutoFit/>
          </a:bodyPr>
          <a:lstStyle/>
          <a:p>
            <a:r>
              <a:rPr lang="en-US" sz="3200" dirty="0"/>
              <a:t>B) 13</a:t>
            </a:r>
          </a:p>
        </p:txBody>
      </p:sp>
      <p:sp>
        <p:nvSpPr>
          <p:cNvPr id="6" name="Rectangle 5"/>
          <p:cNvSpPr/>
          <p:nvPr/>
        </p:nvSpPr>
        <p:spPr>
          <a:xfrm>
            <a:off x="2267607" y="3860637"/>
            <a:ext cx="4572000" cy="584775"/>
          </a:xfrm>
          <a:prstGeom prst="rect">
            <a:avLst/>
          </a:prstGeom>
        </p:spPr>
        <p:txBody>
          <a:bodyPr>
            <a:spAutoFit/>
          </a:bodyPr>
          <a:lstStyle/>
          <a:p>
            <a:r>
              <a:rPr lang="en-US" sz="3200" dirty="0"/>
              <a:t>C) 295</a:t>
            </a:r>
          </a:p>
        </p:txBody>
      </p:sp>
      <p:sp>
        <p:nvSpPr>
          <p:cNvPr id="7" name="Rectangle 6"/>
          <p:cNvSpPr/>
          <p:nvPr/>
        </p:nvSpPr>
        <p:spPr>
          <a:xfrm>
            <a:off x="2267607" y="4445411"/>
            <a:ext cx="8247993" cy="1077218"/>
          </a:xfrm>
          <a:prstGeom prst="rect">
            <a:avLst/>
          </a:prstGeom>
        </p:spPr>
        <p:txBody>
          <a:bodyPr wrap="square">
            <a:spAutoFit/>
          </a:bodyPr>
          <a:lstStyle/>
          <a:p>
            <a:r>
              <a:rPr lang="en-US" sz="3200" dirty="0"/>
              <a:t>D) Coumadin is a poor choice for any patient older than 75YO due to fall risk</a:t>
            </a:r>
          </a:p>
        </p:txBody>
      </p:sp>
    </p:spTree>
    <p:extLst>
      <p:ext uri="{BB962C8B-B14F-4D97-AF65-F5344CB8AC3E}">
        <p14:creationId xmlns:p14="http://schemas.microsoft.com/office/powerpoint/2010/main" val="1141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Falls</a:t>
            </a:r>
          </a:p>
        </p:txBody>
      </p:sp>
      <p:sp>
        <p:nvSpPr>
          <p:cNvPr id="3" name="Content Placeholder 2"/>
          <p:cNvSpPr>
            <a:spLocks noGrp="1"/>
          </p:cNvSpPr>
          <p:nvPr>
            <p:ph idx="1"/>
          </p:nvPr>
        </p:nvSpPr>
        <p:spPr/>
        <p:txBody>
          <a:bodyPr/>
          <a:lstStyle/>
          <a:p>
            <a:r>
              <a:rPr lang="en-US" dirty="0"/>
              <a:t>In a study using a Markov decision analytic model to determine optimal treatment in persons aged 65 years or older, which gave consideration to any potential for ICH, it was reported that persons taking warfarin would need to fall approximately </a:t>
            </a:r>
            <a:r>
              <a:rPr lang="en-US" dirty="0">
                <a:solidFill>
                  <a:srgbClr val="FF0000"/>
                </a:solidFill>
              </a:rPr>
              <a:t>295</a:t>
            </a:r>
            <a:r>
              <a:rPr lang="en-US" dirty="0"/>
              <a:t> times within 1 year for warfarin to not be the optimal therapy.</a:t>
            </a:r>
          </a:p>
        </p:txBody>
      </p:sp>
      <p:sp>
        <p:nvSpPr>
          <p:cNvPr id="4" name="TextBox 3"/>
          <p:cNvSpPr txBox="1"/>
          <p:nvPr/>
        </p:nvSpPr>
        <p:spPr>
          <a:xfrm>
            <a:off x="1676400" y="6096000"/>
            <a:ext cx="5822428" cy="600164"/>
          </a:xfrm>
          <a:prstGeom prst="rect">
            <a:avLst/>
          </a:prstGeom>
          <a:noFill/>
        </p:spPr>
        <p:txBody>
          <a:bodyPr wrap="none" rtlCol="0">
            <a:spAutoFit/>
          </a:bodyPr>
          <a:lstStyle/>
          <a:p>
            <a:r>
              <a:rPr lang="en-US" sz="1100" dirty="0">
                <a:solidFill>
                  <a:srgbClr val="FFC000"/>
                </a:solidFill>
              </a:rPr>
              <a:t>Man-Son-</a:t>
            </a:r>
            <a:r>
              <a:rPr lang="en-US" sz="1100" dirty="0" err="1">
                <a:solidFill>
                  <a:srgbClr val="FFC000"/>
                </a:solidFill>
              </a:rPr>
              <a:t>Hing</a:t>
            </a:r>
            <a:r>
              <a:rPr lang="en-US" sz="1100" dirty="0">
                <a:solidFill>
                  <a:srgbClr val="FFC000"/>
                </a:solidFill>
              </a:rPr>
              <a:t> M., Nichol G., Lau A., </a:t>
            </a:r>
            <a:r>
              <a:rPr lang="en-US" sz="1100" dirty="0" err="1">
                <a:solidFill>
                  <a:srgbClr val="FFC000"/>
                </a:solidFill>
              </a:rPr>
              <a:t>Laupacis</a:t>
            </a:r>
            <a:r>
              <a:rPr lang="en-US" sz="1100" dirty="0">
                <a:solidFill>
                  <a:srgbClr val="FFC000"/>
                </a:solidFill>
              </a:rPr>
              <a:t> A. (1999) </a:t>
            </a:r>
          </a:p>
          <a:p>
            <a:r>
              <a:rPr lang="en-US" sz="1100" dirty="0">
                <a:solidFill>
                  <a:srgbClr val="FFC000"/>
                </a:solidFill>
              </a:rPr>
              <a:t>Choosing antithrombotic therapy for elderly persons with atrial fibrillation who are at risk for falls. </a:t>
            </a:r>
          </a:p>
          <a:p>
            <a:r>
              <a:rPr lang="en-US" sz="1100" dirty="0">
                <a:solidFill>
                  <a:srgbClr val="FFC000"/>
                </a:solidFill>
              </a:rPr>
              <a:t>Arch Intern Med 159: 677–685 </a:t>
            </a:r>
          </a:p>
        </p:txBody>
      </p:sp>
    </p:spTree>
    <p:extLst>
      <p:ext uri="{BB962C8B-B14F-4D97-AF65-F5344CB8AC3E}">
        <p14:creationId xmlns:p14="http://schemas.microsoft.com/office/powerpoint/2010/main" val="84307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Falls</a:t>
            </a:r>
          </a:p>
        </p:txBody>
      </p:sp>
      <p:sp>
        <p:nvSpPr>
          <p:cNvPr id="3" name="Content Placeholder 2"/>
          <p:cNvSpPr>
            <a:spLocks noGrp="1"/>
          </p:cNvSpPr>
          <p:nvPr>
            <p:ph idx="1"/>
          </p:nvPr>
        </p:nvSpPr>
        <p:spPr/>
        <p:txBody>
          <a:bodyPr/>
          <a:lstStyle/>
          <a:p>
            <a:r>
              <a:rPr lang="en-US" sz="2800" dirty="0"/>
              <a:t>Warfarin is under-prescribed </a:t>
            </a:r>
          </a:p>
          <a:p>
            <a:pPr lvl="1"/>
            <a:r>
              <a:rPr lang="en-US" dirty="0"/>
              <a:t> 50% of eligible patients receiving therapy.</a:t>
            </a:r>
          </a:p>
          <a:p>
            <a:r>
              <a:rPr lang="en-US" sz="2800" dirty="0"/>
              <a:t> Falls are most often cited as the reason for not using anticoagulants in an elderly patient. </a:t>
            </a:r>
          </a:p>
          <a:p>
            <a:r>
              <a:rPr lang="en-US" sz="2800" dirty="0"/>
              <a:t>Meta-analysis of 29 trials involving 28,044 participants shows warfarin’s benefits outweigh its risks even in patients who fall. </a:t>
            </a:r>
          </a:p>
          <a:p>
            <a:r>
              <a:rPr lang="en-US" sz="2800" dirty="0"/>
              <a:t>The risk of ICH was lower with the oral direct thrombin and factor </a:t>
            </a:r>
            <a:r>
              <a:rPr lang="en-US" sz="2800" dirty="0" err="1"/>
              <a:t>Xa</a:t>
            </a:r>
            <a:r>
              <a:rPr lang="en-US" sz="2800" dirty="0"/>
              <a:t> inhibitors compared with warfarin</a:t>
            </a:r>
          </a:p>
        </p:txBody>
      </p:sp>
    </p:spTree>
    <p:extLst>
      <p:ext uri="{BB962C8B-B14F-4D97-AF65-F5344CB8AC3E}">
        <p14:creationId xmlns:p14="http://schemas.microsoft.com/office/powerpoint/2010/main" val="3086531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47425d4-5910-4ce5-9c71-508736456cd6"/>
  <p:tag name="SESGUID" val="1"/>
  <p:tag name="SESIDS" val="55"/>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8785</TotalTime>
  <Words>1300</Words>
  <Application>Microsoft Office PowerPoint</Application>
  <PresentationFormat>Widescreen</PresentationFormat>
  <Paragraphs>245</Paragraphs>
  <Slides>33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Georgia</vt:lpstr>
      <vt:lpstr>4_Office Theme</vt:lpstr>
      <vt:lpstr>Martin Siegfried, MD</vt:lpstr>
      <vt:lpstr>Cardiology for the Internist/Hospitalist</vt:lpstr>
      <vt:lpstr>Falls and Anticoagulation in Afib</vt:lpstr>
      <vt:lpstr>Falls</vt:lpstr>
      <vt:lpstr>PowerPoint Presentation</vt:lpstr>
      <vt:lpstr>Falls</vt:lpstr>
      <vt:lpstr>PowerPoint Presentation</vt:lpstr>
      <vt:lpstr>Falls</vt:lpstr>
      <vt:lpstr>Falls</vt:lpstr>
      <vt:lpstr>PowerPoint Presentation</vt:lpstr>
      <vt:lpstr>BNP</vt:lpstr>
      <vt:lpstr>BNP</vt:lpstr>
      <vt:lpstr>BNP</vt:lpstr>
      <vt:lpstr>Triggers which Elevate BNP</vt:lpstr>
      <vt:lpstr>BNP, future directions</vt:lpstr>
      <vt:lpstr>BNP conclusion</vt:lpstr>
      <vt:lpstr>PVCs</vt:lpstr>
      <vt:lpstr>PVCs</vt:lpstr>
      <vt:lpstr>PVCs</vt:lpstr>
      <vt:lpstr>PVCs</vt:lpstr>
      <vt:lpstr>PVCs workup</vt:lpstr>
      <vt:lpstr>PVC-induced cardiomyopathy</vt:lpstr>
      <vt:lpstr>PVCs</vt:lpstr>
      <vt:lpstr>Transient Loss of Consciousness (TLOC)</vt:lpstr>
      <vt:lpstr>TLOC</vt:lpstr>
      <vt:lpstr> TLOC</vt:lpstr>
      <vt:lpstr>TLOC testing</vt:lpstr>
      <vt:lpstr>Troponin Elevation</vt:lpstr>
      <vt:lpstr>Troponin</vt:lpstr>
      <vt:lpstr>Troponin in type I vs Type II injury</vt:lpstr>
      <vt:lpstr>Non-ACS Troponin Elevation</vt:lpstr>
      <vt:lpstr>Potential Causes of Elevated Troponin</vt:lpstr>
      <vt:lpstr>Troponin: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siegfriedmarty@hotmail.com</dc:creator>
  <cp:lastModifiedBy>subodh agrawal</cp:lastModifiedBy>
  <cp:revision>149</cp:revision>
  <dcterms:created xsi:type="dcterms:W3CDTF">2015-11-26T12:30:38Z</dcterms:created>
  <dcterms:modified xsi:type="dcterms:W3CDTF">2017-07-08T20:02:39Z</dcterms:modified>
</cp:coreProperties>
</file>