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6" r:id="rId2"/>
    <p:sldId id="344" r:id="rId3"/>
    <p:sldId id="339" r:id="rId4"/>
    <p:sldId id="347" r:id="rId5"/>
    <p:sldId id="345" r:id="rId6"/>
    <p:sldId id="348" r:id="rId7"/>
    <p:sldId id="351" r:id="rId8"/>
    <p:sldId id="349" r:id="rId9"/>
    <p:sldId id="350" r:id="rId10"/>
    <p:sldId id="352" r:id="rId11"/>
    <p:sldId id="354" r:id="rId12"/>
    <p:sldId id="359" r:id="rId13"/>
    <p:sldId id="355" r:id="rId14"/>
    <p:sldId id="356" r:id="rId15"/>
    <p:sldId id="368" r:id="rId16"/>
    <p:sldId id="369" r:id="rId17"/>
    <p:sldId id="353" r:id="rId18"/>
    <p:sldId id="357" r:id="rId19"/>
    <p:sldId id="361" r:id="rId20"/>
    <p:sldId id="362" r:id="rId21"/>
    <p:sldId id="363" r:id="rId22"/>
    <p:sldId id="364" r:id="rId23"/>
    <p:sldId id="365" r:id="rId24"/>
    <p:sldId id="366" r:id="rId25"/>
    <p:sldId id="36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7A2D-4797-49FA-BBCC-0926026A1C39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A192-D331-48FF-BEAB-CB71776C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939B-8F4A-4D7F-B3AB-562A2359DC67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E53A-D11D-40BF-B700-BB361712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9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939B-8F4A-4D7F-B3AB-562A2359DC67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E53A-D11D-40BF-B700-BB361712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7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939B-8F4A-4D7F-B3AB-562A2359DC67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E53A-D11D-40BF-B700-BB361712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3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60068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marL="457200" indent="-457200">
              <a:buClr>
                <a:srgbClr val="FFFF00"/>
              </a:buClr>
              <a:buSzPct val="100000"/>
              <a:buFont typeface="Wingdings" pitchFamily="2" charset="2"/>
              <a:buChar char="Ø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FF0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FFFF00"/>
              </a:buCl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447800"/>
            <a:ext cx="10972800" cy="0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HS:GMC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6096000"/>
            <a:ext cx="1820672" cy="60350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712640" y="609600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YBP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7/8/17</a:t>
            </a:r>
          </a:p>
        </p:txBody>
      </p:sp>
    </p:spTree>
    <p:extLst>
      <p:ext uri="{BB962C8B-B14F-4D97-AF65-F5344CB8AC3E}">
        <p14:creationId xmlns:p14="http://schemas.microsoft.com/office/powerpoint/2010/main" val="192211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939B-8F4A-4D7F-B3AB-562A2359DC67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E53A-D11D-40BF-B700-BB361712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marL="342900" indent="-342900">
              <a:buClr>
                <a:srgbClr val="FFFF00"/>
              </a:buClr>
              <a:buFont typeface="Wingdings" pitchFamily="2" charset="2"/>
              <a:buChar char="Ø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FF00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 marL="342900" indent="-342900">
              <a:buClr>
                <a:srgbClr val="FFFF00"/>
              </a:buClr>
              <a:buFont typeface="Wingdings" pitchFamily="2" charset="2"/>
              <a:buChar char="Ø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FF00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447800"/>
            <a:ext cx="10972800" cy="0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HS:GMC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6096000"/>
            <a:ext cx="1820672" cy="60350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712640" y="609600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YBP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7/8/17</a:t>
            </a:r>
          </a:p>
        </p:txBody>
      </p:sp>
    </p:spTree>
    <p:extLst>
      <p:ext uri="{BB962C8B-B14F-4D97-AF65-F5344CB8AC3E}">
        <p14:creationId xmlns:p14="http://schemas.microsoft.com/office/powerpoint/2010/main" val="348380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939B-8F4A-4D7F-B3AB-562A2359DC67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E53A-D11D-40BF-B700-BB361712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939B-8F4A-4D7F-B3AB-562A2359DC67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1447800"/>
            <a:ext cx="10972800" cy="0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HS:GMC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6096000"/>
            <a:ext cx="1820672" cy="6035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712640" y="609600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YBP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7/8/17</a:t>
            </a:r>
          </a:p>
        </p:txBody>
      </p:sp>
    </p:spTree>
    <p:extLst>
      <p:ext uri="{BB962C8B-B14F-4D97-AF65-F5344CB8AC3E}">
        <p14:creationId xmlns:p14="http://schemas.microsoft.com/office/powerpoint/2010/main" val="33774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939B-8F4A-4D7F-B3AB-562A2359DC67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HS:GMC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6096000"/>
            <a:ext cx="1820672" cy="6035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12640" y="609600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YBP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7/8/17</a:t>
            </a:r>
          </a:p>
        </p:txBody>
      </p:sp>
    </p:spTree>
    <p:extLst>
      <p:ext uri="{BB962C8B-B14F-4D97-AF65-F5344CB8AC3E}">
        <p14:creationId xmlns:p14="http://schemas.microsoft.com/office/powerpoint/2010/main" val="364958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939B-8F4A-4D7F-B3AB-562A2359DC67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E53A-D11D-40BF-B700-BB361712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939B-8F4A-4D7F-B3AB-562A2359DC67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E53A-D11D-40BF-B700-BB361712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lumMod val="30000"/>
              </a:srgbClr>
            </a:gs>
            <a:gs pos="80000">
              <a:schemeClr val="tx2">
                <a:lumMod val="65000"/>
                <a:alpha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8939B-8F4A-4D7F-B3AB-562A2359DC67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E53A-D11D-40BF-B700-BB361712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1295400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Improving Outcomes in Cardiogenic Shock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8811" y="5476180"/>
            <a:ext cx="5156020" cy="121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Yuri B. Pride, MD, FACC, FSCAI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US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Annual Synergy Cardiac/EP Summit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July 8, 2017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91820" y="5266150"/>
            <a:ext cx="8808360" cy="0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82120" y="1828800"/>
            <a:ext cx="6781800" cy="0"/>
          </a:xfrm>
          <a:prstGeom prst="line">
            <a:avLst/>
          </a:prstGeom>
          <a:ln w="53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HS:GMC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422446"/>
            <a:ext cx="2889504" cy="1277058"/>
          </a:xfrm>
          <a:prstGeom prst="rect">
            <a:avLst/>
          </a:prstGeom>
        </p:spPr>
      </p:pic>
      <p:pic>
        <p:nvPicPr>
          <p:cNvPr id="4" name="Picture 3" descr="IABP p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22874" r="52385" b="12134"/>
          <a:stretch/>
        </p:blipFill>
        <p:spPr>
          <a:xfrm>
            <a:off x="7094130" y="1981200"/>
            <a:ext cx="3516198" cy="3200400"/>
          </a:xfrm>
          <a:prstGeom prst="rect">
            <a:avLst/>
          </a:prstGeom>
        </p:spPr>
      </p:pic>
      <p:pic>
        <p:nvPicPr>
          <p:cNvPr id="7" name="Picture 6" descr="Impella 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51" y="1981200"/>
            <a:ext cx="2125727" cy="3200400"/>
          </a:xfrm>
          <a:prstGeom prst="rect">
            <a:avLst/>
          </a:prstGeom>
        </p:spPr>
      </p:pic>
      <p:pic>
        <p:nvPicPr>
          <p:cNvPr id="10" name="Picture 9" descr="occluded L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9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work to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Inpatient mortality still hovers around 50%</a:t>
            </a:r>
          </a:p>
          <a:p>
            <a:r>
              <a:rPr lang="en-US" dirty="0"/>
              <a:t>Use of vasopressors associated with higher mortality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044830"/>
            <a:ext cx="4495800" cy="282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3897" y="6400800"/>
            <a:ext cx="251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J Card </a:t>
            </a:r>
            <a:r>
              <a:rPr lang="en-US" i="1" dirty="0" err="1">
                <a:solidFill>
                  <a:schemeClr val="bg1"/>
                </a:solidFill>
              </a:rPr>
              <a:t>Surg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2009. 14:288</a:t>
            </a:r>
          </a:p>
        </p:txBody>
      </p:sp>
    </p:spTree>
    <p:extLst>
      <p:ext uri="{BB962C8B-B14F-4D97-AF65-F5344CB8AC3E}">
        <p14:creationId xmlns:p14="http://schemas.microsoft.com/office/powerpoint/2010/main" val="24705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Balloon pump</a:t>
            </a:r>
          </a:p>
        </p:txBody>
      </p:sp>
      <p:pic>
        <p:nvPicPr>
          <p:cNvPr id="4" name="Picture 3" descr="IABP-Intra-Aortic-Balloon-Pump-Inser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51914"/>
            <a:ext cx="8839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8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81000"/>
            <a:ext cx="73279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3898" y="6400800"/>
            <a:ext cx="249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Eur</a:t>
            </a:r>
            <a:r>
              <a:rPr lang="en-US" i="1" dirty="0">
                <a:solidFill>
                  <a:schemeClr val="bg1"/>
                </a:solidFill>
              </a:rPr>
              <a:t> Heart J </a:t>
            </a:r>
            <a:r>
              <a:rPr lang="en-US" dirty="0">
                <a:solidFill>
                  <a:schemeClr val="bg1"/>
                </a:solidFill>
              </a:rPr>
              <a:t>2009. 30:459</a:t>
            </a:r>
          </a:p>
        </p:txBody>
      </p:sp>
    </p:spTree>
    <p:extLst>
      <p:ext uri="{BB962C8B-B14F-4D97-AF65-F5344CB8AC3E}">
        <p14:creationId xmlns:p14="http://schemas.microsoft.com/office/powerpoint/2010/main" val="322101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IABP SHOCK II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Randomized 600 patients with acute MI complicated by cardiogenic shock</a:t>
            </a:r>
          </a:p>
          <a:p>
            <a:pPr lvl="5"/>
            <a:endParaRPr lang="en-US" sz="1050" dirty="0"/>
          </a:p>
          <a:p>
            <a:pPr lvl="1"/>
            <a:r>
              <a:rPr lang="en-US" dirty="0"/>
              <a:t>SBP &lt; 90mmHg or use of vasopressors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Clinical signs of pulmonary congestion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Impaired end-organ perfusion</a:t>
            </a:r>
          </a:p>
          <a:p>
            <a:pPr lvl="2"/>
            <a:r>
              <a:rPr lang="en-US" dirty="0"/>
              <a:t>Altered mental status, cold and clammy skin, oliguria and/or lactate &gt;2.0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98" y="6400800"/>
            <a:ext cx="301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 </a:t>
            </a:r>
            <a:r>
              <a:rPr lang="en-US" i="1" dirty="0" err="1">
                <a:solidFill>
                  <a:schemeClr val="bg1"/>
                </a:solidFill>
              </a:rPr>
              <a:t>Engl</a:t>
            </a:r>
            <a:r>
              <a:rPr lang="en-US" i="1" dirty="0">
                <a:solidFill>
                  <a:schemeClr val="bg1"/>
                </a:solidFill>
              </a:rPr>
              <a:t> J Med </a:t>
            </a:r>
            <a:r>
              <a:rPr lang="en-US" dirty="0">
                <a:solidFill>
                  <a:schemeClr val="bg1"/>
                </a:solidFill>
              </a:rPr>
              <a:t>2012. 367:1287  </a:t>
            </a:r>
          </a:p>
        </p:txBody>
      </p:sp>
    </p:spTree>
    <p:extLst>
      <p:ext uri="{BB962C8B-B14F-4D97-AF65-F5344CB8AC3E}">
        <p14:creationId xmlns:p14="http://schemas.microsoft.com/office/powerpoint/2010/main" val="2342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IABP SHOCK II Trial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33" y="1536844"/>
            <a:ext cx="6510337" cy="445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3898" y="6400800"/>
            <a:ext cx="301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N </a:t>
            </a:r>
            <a:r>
              <a:rPr lang="en-US" i="1" dirty="0" err="1">
                <a:solidFill>
                  <a:schemeClr val="bg1"/>
                </a:solidFill>
              </a:rPr>
              <a:t>Engl</a:t>
            </a:r>
            <a:r>
              <a:rPr lang="en-US" i="1" dirty="0">
                <a:solidFill>
                  <a:schemeClr val="bg1"/>
                </a:solidFill>
              </a:rPr>
              <a:t> J Med </a:t>
            </a:r>
            <a:r>
              <a:rPr lang="en-US" dirty="0">
                <a:solidFill>
                  <a:schemeClr val="bg1"/>
                </a:solidFill>
              </a:rPr>
              <a:t>2012. 367:1287  </a:t>
            </a:r>
          </a:p>
        </p:txBody>
      </p:sp>
    </p:spTree>
    <p:extLst>
      <p:ext uri="{BB962C8B-B14F-4D97-AF65-F5344CB8AC3E}">
        <p14:creationId xmlns:p14="http://schemas.microsoft.com/office/powerpoint/2010/main" val="416516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Impella</a:t>
            </a:r>
            <a:r>
              <a:rPr lang="en-US" dirty="0"/>
              <a:t> </a:t>
            </a:r>
            <a:r>
              <a:rPr lang="en-US" dirty="0" err="1"/>
              <a:t>pVAD</a:t>
            </a:r>
            <a:endParaRPr lang="en-US" dirty="0"/>
          </a:p>
        </p:txBody>
      </p:sp>
      <p:pic>
        <p:nvPicPr>
          <p:cNvPr id="4" name="Picture 3" descr="Impella 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0275" y="601727"/>
            <a:ext cx="4251453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83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ella ang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52400"/>
            <a:ext cx="66675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9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742954"/>
            <a:ext cx="82581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6254753" y="1270008"/>
            <a:ext cx="1408113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Inflow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(ventricle)</a:t>
            </a: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3954462" y="1270008"/>
            <a:ext cx="1906587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Outflow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(aortic root)</a:t>
            </a:r>
          </a:p>
        </p:txBody>
      </p:sp>
      <p:sp>
        <p:nvSpPr>
          <p:cNvPr id="7" name="TextBox 37"/>
          <p:cNvSpPr>
            <a:spLocks noChangeArrowheads="1"/>
          </p:cNvSpPr>
          <p:nvPr/>
        </p:nvSpPr>
        <p:spPr bwMode="auto">
          <a:xfrm>
            <a:off x="5825185" y="1711331"/>
            <a:ext cx="606710" cy="51076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1422" tIns="45712" rIns="91422" bIns="45712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aortic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valve</a:t>
            </a:r>
          </a:p>
        </p:txBody>
      </p:sp>
      <p:cxnSp>
        <p:nvCxnSpPr>
          <p:cNvPr id="8" name="Straight Arrow Connector 38"/>
          <p:cNvCxnSpPr>
            <a:cxnSpLocks noChangeShapeType="1"/>
          </p:cNvCxnSpPr>
          <p:nvPr/>
        </p:nvCxnSpPr>
        <p:spPr bwMode="auto">
          <a:xfrm flipH="1">
            <a:off x="6675434" y="1824040"/>
            <a:ext cx="498475" cy="220662"/>
          </a:xfrm>
          <a:prstGeom prst="straightConnector1">
            <a:avLst/>
          </a:prstGeom>
          <a:noFill/>
          <a:ln w="38100" algn="ctr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Arrow Connector 39"/>
          <p:cNvCxnSpPr>
            <a:cxnSpLocks noChangeShapeType="1"/>
          </p:cNvCxnSpPr>
          <p:nvPr/>
        </p:nvCxnSpPr>
        <p:spPr bwMode="auto">
          <a:xfrm flipH="1" flipV="1">
            <a:off x="5160966" y="2033588"/>
            <a:ext cx="511175" cy="114300"/>
          </a:xfrm>
          <a:prstGeom prst="straightConnector1">
            <a:avLst/>
          </a:prstGeom>
          <a:noFill/>
          <a:ln w="38100" algn="ctr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46684" y="2268539"/>
            <a:ext cx="4465637" cy="3271025"/>
            <a:chOff x="3369623" y="1440876"/>
            <a:chExt cx="5103845" cy="4104134"/>
          </a:xfrm>
        </p:grpSpPr>
        <p:cxnSp>
          <p:nvCxnSpPr>
            <p:cNvPr id="11" name="Straight Arrow Connector 91"/>
            <p:cNvCxnSpPr>
              <a:cxnSpLocks noChangeShapeType="1"/>
            </p:cNvCxnSpPr>
            <p:nvPr/>
          </p:nvCxnSpPr>
          <p:spPr bwMode="auto">
            <a:xfrm rot="5400000">
              <a:off x="4000493" y="4300819"/>
              <a:ext cx="557283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Arrow Connector 82"/>
            <p:cNvCxnSpPr>
              <a:cxnSpLocks noChangeShapeType="1"/>
            </p:cNvCxnSpPr>
            <p:nvPr/>
          </p:nvCxnSpPr>
          <p:spPr bwMode="auto">
            <a:xfrm flipH="1">
              <a:off x="3777349" y="2293205"/>
              <a:ext cx="2" cy="155900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Rounded Rectangle 12"/>
            <p:cNvSpPr/>
            <p:nvPr/>
          </p:nvSpPr>
          <p:spPr bwMode="auto">
            <a:xfrm>
              <a:off x="3529800" y="3831627"/>
              <a:ext cx="1526825" cy="50800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   Coronary   Perfusion</a:t>
              </a:r>
            </a:p>
          </p:txBody>
        </p:sp>
        <p:cxnSp>
          <p:nvCxnSpPr>
            <p:cNvPr id="14" name="Straight Arrow Connector 80"/>
            <p:cNvCxnSpPr>
              <a:cxnSpLocks noChangeShapeType="1"/>
            </p:cNvCxnSpPr>
            <p:nvPr/>
          </p:nvCxnSpPr>
          <p:spPr bwMode="auto">
            <a:xfrm flipH="1">
              <a:off x="4686300" y="3587285"/>
              <a:ext cx="227460" cy="27351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3989901" y="3122681"/>
              <a:ext cx="1882423" cy="54762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  Microvascular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   Resistance</a:t>
              </a:r>
            </a:p>
          </p:txBody>
        </p:sp>
        <p:cxnSp>
          <p:nvCxnSpPr>
            <p:cNvPr id="16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5524493" y="2205318"/>
              <a:ext cx="557283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Straight Arrow Connector 79"/>
            <p:cNvCxnSpPr>
              <a:cxnSpLocks noChangeShapeType="1"/>
            </p:cNvCxnSpPr>
            <p:nvPr/>
          </p:nvCxnSpPr>
          <p:spPr bwMode="auto">
            <a:xfrm flipH="1">
              <a:off x="5207000" y="2839196"/>
              <a:ext cx="238799" cy="32310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Straight Arrow Connector 81"/>
            <p:cNvCxnSpPr>
              <a:cxnSpLocks noChangeShapeType="1"/>
            </p:cNvCxnSpPr>
            <p:nvPr/>
          </p:nvCxnSpPr>
          <p:spPr bwMode="auto">
            <a:xfrm rot="5400000">
              <a:off x="7055341" y="2207211"/>
              <a:ext cx="557283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Rounded Rectangle 18"/>
            <p:cNvSpPr/>
            <p:nvPr/>
          </p:nvSpPr>
          <p:spPr bwMode="auto">
            <a:xfrm>
              <a:off x="4784743" y="1785203"/>
              <a:ext cx="3453175" cy="50800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5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LVEDP and LVEDV</a:t>
              </a:r>
            </a:p>
          </p:txBody>
        </p:sp>
        <p:sp>
          <p:nvSpPr>
            <p:cNvPr id="20" name="Down Arrow 100"/>
            <p:cNvSpPr>
              <a:spLocks noChangeArrowheads="1"/>
            </p:cNvSpPr>
            <p:nvPr/>
          </p:nvSpPr>
          <p:spPr bwMode="auto">
            <a:xfrm>
              <a:off x="4928173" y="1881069"/>
              <a:ext cx="381019" cy="31670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1" name="Down Arrow 20"/>
            <p:cNvSpPr/>
            <p:nvPr/>
          </p:nvSpPr>
          <p:spPr bwMode="auto">
            <a:xfrm>
              <a:off x="5474302" y="1440876"/>
              <a:ext cx="1513191" cy="252961"/>
            </a:xfrm>
            <a:prstGeom prst="downArrow">
              <a:avLst>
                <a:gd name="adj1" fmla="val 60811"/>
                <a:gd name="adj2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6006034" y="4572000"/>
              <a:ext cx="2394219" cy="637388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5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</a:t>
              </a:r>
              <a:r>
                <a:rPr lang="en-US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O</a:t>
              </a:r>
              <a:r>
                <a:rPr lang="en-US" sz="2400" b="1" i="1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2</a:t>
              </a:r>
              <a:r>
                <a:rPr lang="en-US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</a:t>
              </a:r>
              <a:r>
                <a:rPr lang="en-US" sz="15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Demand</a:t>
              </a:r>
              <a:endPara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Down Arrow 82"/>
            <p:cNvSpPr>
              <a:spLocks noChangeArrowheads="1"/>
            </p:cNvSpPr>
            <p:nvPr/>
          </p:nvSpPr>
          <p:spPr bwMode="auto">
            <a:xfrm>
              <a:off x="6091190" y="4649708"/>
              <a:ext cx="381019" cy="559704"/>
            </a:xfrm>
            <a:prstGeom prst="downArrow">
              <a:avLst>
                <a:gd name="adj1" fmla="val 50000"/>
                <a:gd name="adj2" fmla="val 50011"/>
              </a:avLst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3369623" y="4486378"/>
              <a:ext cx="5103845" cy="966037"/>
            </a:xfrm>
            <a:prstGeom prst="roundRect">
              <a:avLst/>
            </a:prstGeom>
            <a:noFill/>
            <a:ln w="19050" cap="flat" cmpd="sng" algn="ctr">
              <a:solidFill>
                <a:srgbClr val="7ED0E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99142" y="5197461"/>
              <a:ext cx="2741623" cy="3475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Unloading to Myocardial Recovery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3508098" y="4559300"/>
              <a:ext cx="2265529" cy="650088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5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</a:t>
              </a:r>
              <a:r>
                <a:rPr lang="en-US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O</a:t>
              </a:r>
              <a:r>
                <a:rPr lang="en-US" sz="2400" b="1" i="1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2 </a:t>
              </a:r>
              <a:r>
                <a:rPr lang="en-US" sz="15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Supply</a:t>
              </a:r>
              <a:endPara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7" name="Down Arrow 94"/>
            <p:cNvSpPr>
              <a:spLocks noChangeArrowheads="1"/>
            </p:cNvSpPr>
            <p:nvPr/>
          </p:nvSpPr>
          <p:spPr bwMode="auto">
            <a:xfrm flipV="1">
              <a:off x="3630893" y="4645725"/>
              <a:ext cx="381019" cy="559704"/>
            </a:xfrm>
            <a:prstGeom prst="downArrow">
              <a:avLst>
                <a:gd name="adj1" fmla="val 50000"/>
                <a:gd name="adj2" fmla="val 50011"/>
              </a:avLst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6549449" y="2479698"/>
              <a:ext cx="1673578" cy="50800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   </a:t>
              </a:r>
              <a:r>
                <a:rPr lang="en-US" sz="1200" b="1" i="1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Mechanical    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  Work</a:t>
              </a:r>
            </a:p>
          </p:txBody>
        </p:sp>
        <p:sp>
          <p:nvSpPr>
            <p:cNvPr id="29" name="Down Arrow 39"/>
            <p:cNvSpPr>
              <a:spLocks noChangeArrowheads="1"/>
            </p:cNvSpPr>
            <p:nvPr/>
          </p:nvSpPr>
          <p:spPr bwMode="auto">
            <a:xfrm>
              <a:off x="6634115" y="2569068"/>
              <a:ext cx="381000" cy="317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4937811" y="2479698"/>
              <a:ext cx="1498601" cy="50800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  Wall</a:t>
              </a:r>
              <a:r>
                <a:rPr lang="en-US" sz="1400" b="1" i="1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 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 Tension</a:t>
              </a:r>
            </a:p>
          </p:txBody>
        </p:sp>
        <p:sp>
          <p:nvSpPr>
            <p:cNvPr id="31" name="Down Arrow 41"/>
            <p:cNvSpPr>
              <a:spLocks noChangeArrowheads="1"/>
            </p:cNvSpPr>
            <p:nvPr/>
          </p:nvSpPr>
          <p:spPr bwMode="auto">
            <a:xfrm>
              <a:off x="5022475" y="2569068"/>
              <a:ext cx="381000" cy="317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Down Arrow 43"/>
            <p:cNvSpPr>
              <a:spLocks noChangeArrowheads="1"/>
            </p:cNvSpPr>
            <p:nvPr/>
          </p:nvSpPr>
          <p:spPr bwMode="auto">
            <a:xfrm>
              <a:off x="4036464" y="3250150"/>
              <a:ext cx="381000" cy="317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Down Arrow 77"/>
            <p:cNvSpPr>
              <a:spLocks noChangeArrowheads="1"/>
            </p:cNvSpPr>
            <p:nvPr/>
          </p:nvSpPr>
          <p:spPr bwMode="auto">
            <a:xfrm flipV="1">
              <a:off x="3563663" y="3920996"/>
              <a:ext cx="381000" cy="317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4" name="Straight Arrow Connector 87"/>
            <p:cNvCxnSpPr>
              <a:cxnSpLocks noChangeShapeType="1"/>
            </p:cNvCxnSpPr>
            <p:nvPr/>
          </p:nvCxnSpPr>
          <p:spPr bwMode="auto">
            <a:xfrm rot="5400000">
              <a:off x="6521975" y="3802528"/>
              <a:ext cx="1601750" cy="128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2209803" y="2268543"/>
            <a:ext cx="3787775" cy="3264674"/>
            <a:chOff x="333988" y="1440875"/>
            <a:chExt cx="4326912" cy="4096813"/>
          </a:xfrm>
        </p:grpSpPr>
        <p:cxnSp>
          <p:nvCxnSpPr>
            <p:cNvPr id="36" name="Straight Arrow Connector 89"/>
            <p:cNvCxnSpPr>
              <a:cxnSpLocks noChangeShapeType="1"/>
            </p:cNvCxnSpPr>
            <p:nvPr/>
          </p:nvCxnSpPr>
          <p:spPr bwMode="auto">
            <a:xfrm>
              <a:off x="1333882" y="2301670"/>
              <a:ext cx="0" cy="22407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Straight Arrow Connector 90"/>
            <p:cNvCxnSpPr>
              <a:cxnSpLocks noChangeShapeType="1"/>
            </p:cNvCxnSpPr>
            <p:nvPr/>
          </p:nvCxnSpPr>
          <p:spPr bwMode="auto">
            <a:xfrm>
              <a:off x="2883282" y="2301670"/>
              <a:ext cx="0" cy="223223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Rounded Rectangle 37"/>
            <p:cNvSpPr/>
            <p:nvPr/>
          </p:nvSpPr>
          <p:spPr bwMode="auto">
            <a:xfrm>
              <a:off x="485313" y="4568538"/>
              <a:ext cx="2756847" cy="624688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5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  Cardiac Power Output</a:t>
              </a:r>
              <a:endPara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39" name="Down Arrow 97"/>
            <p:cNvSpPr>
              <a:spLocks noChangeArrowheads="1"/>
            </p:cNvSpPr>
            <p:nvPr/>
          </p:nvSpPr>
          <p:spPr bwMode="auto">
            <a:xfrm flipV="1">
              <a:off x="582432" y="4626308"/>
              <a:ext cx="380826" cy="559792"/>
            </a:xfrm>
            <a:prstGeom prst="downArrow">
              <a:avLst>
                <a:gd name="adj1" fmla="val 50000"/>
                <a:gd name="adj2" fmla="val 50011"/>
              </a:avLst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33988" y="1785203"/>
              <a:ext cx="2205195" cy="50800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5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Flow</a:t>
              </a:r>
            </a:p>
          </p:txBody>
        </p:sp>
        <p:sp>
          <p:nvSpPr>
            <p:cNvPr id="41" name="Down Arrow 104"/>
            <p:cNvSpPr>
              <a:spLocks noChangeArrowheads="1"/>
            </p:cNvSpPr>
            <p:nvPr/>
          </p:nvSpPr>
          <p:spPr bwMode="auto">
            <a:xfrm flipV="1">
              <a:off x="493572" y="1879146"/>
              <a:ext cx="380826" cy="31874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1911697" y="1440875"/>
              <a:ext cx="1516051" cy="253001"/>
            </a:xfrm>
            <a:prstGeom prst="downArrow">
              <a:avLst>
                <a:gd name="adj1" fmla="val 60811"/>
                <a:gd name="adj2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459117" y="4494827"/>
              <a:ext cx="2805420" cy="958220"/>
            </a:xfrm>
            <a:prstGeom prst="roundRect">
              <a:avLst/>
            </a:prstGeom>
            <a:noFill/>
            <a:ln w="19050" cap="flat" cmpd="sng" algn="ctr">
              <a:solidFill>
                <a:srgbClr val="7ED0E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4812" y="5190084"/>
              <a:ext cx="1710604" cy="3476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End Organ Perfusion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2717800" y="1785203"/>
              <a:ext cx="1943100" cy="50800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5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MAP</a:t>
              </a:r>
            </a:p>
          </p:txBody>
        </p:sp>
        <p:sp>
          <p:nvSpPr>
            <p:cNvPr id="46" name="Down Arrow 102"/>
            <p:cNvSpPr>
              <a:spLocks noChangeArrowheads="1"/>
            </p:cNvSpPr>
            <p:nvPr/>
          </p:nvSpPr>
          <p:spPr bwMode="auto">
            <a:xfrm flipV="1">
              <a:off x="2903659" y="1879146"/>
              <a:ext cx="380826" cy="31874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5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254778" y="2360615"/>
            <a:ext cx="3854427" cy="3127378"/>
            <a:chOff x="2021698" y="1336118"/>
            <a:chExt cx="4891310" cy="4425166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043" y="2315963"/>
              <a:ext cx="3449605" cy="2624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9" name="Chart 58"/>
            <p:cNvGraphicFramePr>
              <a:graphicFrameLocks/>
            </p:cNvGraphicFramePr>
            <p:nvPr/>
          </p:nvGraphicFramePr>
          <p:xfrm>
            <a:off x="2364460" y="1916697"/>
            <a:ext cx="4548548" cy="3422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9" name="Chart" r:id="rId5" imgW="3590855" imgH="2426418" progId="Excel.Chart.8">
                    <p:embed/>
                  </p:oleObj>
                </mc:Choice>
                <mc:Fallback>
                  <p:oleObj name="Chart" r:id="rId5" imgW="3590855" imgH="2426418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4460" y="1916697"/>
                          <a:ext cx="4548548" cy="3422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Box 59"/>
            <p:cNvSpPr txBox="1">
              <a:spLocks noChangeArrowheads="1"/>
            </p:cNvSpPr>
            <p:nvPr/>
          </p:nvSpPr>
          <p:spPr bwMode="auto">
            <a:xfrm rot="16200000">
              <a:off x="1050670" y="3266214"/>
              <a:ext cx="2527913" cy="58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Est. In-Hospital Mortality</a:t>
              </a:r>
            </a:p>
          </p:txBody>
        </p:sp>
        <p:sp>
          <p:nvSpPr>
            <p:cNvPr id="51" name="TextBox 63"/>
            <p:cNvSpPr txBox="1">
              <a:spLocks noChangeArrowheads="1"/>
            </p:cNvSpPr>
            <p:nvPr/>
          </p:nvSpPr>
          <p:spPr bwMode="auto">
            <a:xfrm>
              <a:off x="3770005" y="5234327"/>
              <a:ext cx="2396729" cy="34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>
                  <a:solidFill>
                    <a:srgbClr val="FFFFFF"/>
                  </a:solidFill>
                  <a:cs typeface="Arial" panose="020B0604020202020204" pitchFamily="34" charset="0"/>
                </a:rPr>
                <a:t>Cardiac Power Output (Watts)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48374" y="1336118"/>
              <a:ext cx="2365726" cy="6532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  <a:cs typeface="Arial" charset="0"/>
                </a:rPr>
                <a:t>Cardiac Power Output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FFFFFF"/>
                  </a:solidFill>
                  <a:cs typeface="Arial" charset="0"/>
                </a:rPr>
                <a:t>(</a:t>
              </a:r>
              <a:r>
                <a:rPr lang="en-US" sz="900" dirty="0">
                  <a:solidFill>
                    <a:srgbClr val="FFFFFF"/>
                  </a:solidFill>
                  <a:cs typeface="Arial" charset="0"/>
                </a:rPr>
                <a:t>MAP x Cardiac Output x 0.0022)</a:t>
              </a:r>
            </a:p>
          </p:txBody>
        </p:sp>
        <p:sp>
          <p:nvSpPr>
            <p:cNvPr id="53" name="Rectangle 67"/>
            <p:cNvSpPr>
              <a:spLocks noChangeArrowheads="1"/>
            </p:cNvSpPr>
            <p:nvPr/>
          </p:nvSpPr>
          <p:spPr bwMode="auto">
            <a:xfrm>
              <a:off x="4112707" y="5565311"/>
              <a:ext cx="1139576" cy="19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00">
                  <a:solidFill>
                    <a:srgbClr val="FFFFFF"/>
                  </a:solidFill>
                  <a:cs typeface="Arial" panose="020B0604020202020204" pitchFamily="34" charset="0"/>
                </a:rPr>
                <a:t>Fincke, et. al. JACC, 2009 SHOCK TRIAL</a:t>
              </a:r>
            </a:p>
          </p:txBody>
        </p:sp>
        <p:sp>
          <p:nvSpPr>
            <p:cNvPr id="54" name="Rectangle 68"/>
            <p:cNvSpPr>
              <a:spLocks noChangeArrowheads="1"/>
            </p:cNvSpPr>
            <p:nvPr/>
          </p:nvSpPr>
          <p:spPr bwMode="auto">
            <a:xfrm>
              <a:off x="4377660" y="2004520"/>
              <a:ext cx="687975" cy="304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800" i="1">
                  <a:solidFill>
                    <a:srgbClr val="FFFFFF"/>
                  </a:solidFill>
                  <a:cs typeface="Arial" panose="020B0604020202020204" pitchFamily="34" charset="0"/>
                </a:rPr>
                <a:t>(n=189)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77815" y="1851088"/>
            <a:ext cx="8436373" cy="4006257"/>
            <a:chOff x="379201" y="1279370"/>
            <a:chExt cx="8436398" cy="4005895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4087912" y="1279370"/>
              <a:ext cx="891594" cy="27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(L/min/m</a:t>
              </a:r>
              <a:r>
                <a:rPr lang="en-US" altLang="en-US" sz="1200" baseline="30000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" name="TextBox 39"/>
            <p:cNvSpPr txBox="1">
              <a:spLocks noChangeArrowheads="1"/>
            </p:cNvSpPr>
            <p:nvPr/>
          </p:nvSpPr>
          <p:spPr bwMode="auto">
            <a:xfrm>
              <a:off x="3314791" y="2945622"/>
              <a:ext cx="1496396" cy="1384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 i="1">
                  <a:solidFill>
                    <a:srgbClr val="FDB913"/>
                  </a:solidFill>
                  <a:cs typeface="Arial" panose="020B0604020202020204" pitchFamily="34" charset="0"/>
                </a:rPr>
                <a:t>Augmented CI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200" b="1" i="1">
                <a:solidFill>
                  <a:srgbClr val="FDB913"/>
                </a:solidFill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200" b="1" i="1">
                <a:solidFill>
                  <a:srgbClr val="FDB913"/>
                </a:solidFill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200" b="1" i="1">
                <a:solidFill>
                  <a:srgbClr val="FDB913"/>
                </a:solidFill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200" b="1" i="1">
                <a:solidFill>
                  <a:srgbClr val="FDB913"/>
                </a:solidFill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 i="1">
                  <a:solidFill>
                    <a:srgbClr val="FDB913"/>
                  </a:solidFill>
                  <a:cs typeface="Arial" panose="020B0604020202020204" pitchFamily="34" charset="0"/>
                </a:rPr>
                <a:t>Ventricular Unloading</a:t>
              </a:r>
            </a:p>
          </p:txBody>
        </p:sp>
        <p:grpSp>
          <p:nvGrpSpPr>
            <p:cNvPr id="10" name="Group 229378"/>
            <p:cNvGrpSpPr>
              <a:grpSpLocks/>
            </p:cNvGrpSpPr>
            <p:nvPr/>
          </p:nvGrpSpPr>
          <p:grpSpPr bwMode="auto">
            <a:xfrm>
              <a:off x="379201" y="2094069"/>
              <a:ext cx="3319446" cy="3191196"/>
              <a:chOff x="364491" y="2975956"/>
              <a:chExt cx="3319446" cy="2129541"/>
            </a:xfrm>
          </p:grpSpPr>
          <p:grpSp>
            <p:nvGrpSpPr>
              <p:cNvPr id="24" name="Group 229377"/>
              <p:cNvGrpSpPr>
                <a:grpSpLocks/>
              </p:cNvGrpSpPr>
              <p:nvPr/>
            </p:nvGrpSpPr>
            <p:grpSpPr bwMode="auto">
              <a:xfrm>
                <a:off x="364491" y="2975956"/>
                <a:ext cx="3319446" cy="1952915"/>
                <a:chOff x="720539" y="2975956"/>
                <a:chExt cx="3319446" cy="1952915"/>
              </a:xfrm>
            </p:grpSpPr>
            <p:grpSp>
              <p:nvGrpSpPr>
                <p:cNvPr id="29" name="Group 229376"/>
                <p:cNvGrpSpPr>
                  <a:grpSpLocks/>
                </p:cNvGrpSpPr>
                <p:nvPr/>
              </p:nvGrpSpPr>
              <p:grpSpPr bwMode="auto">
                <a:xfrm>
                  <a:off x="720539" y="2975956"/>
                  <a:ext cx="3319446" cy="1952915"/>
                  <a:chOff x="720539" y="2975956"/>
                  <a:chExt cx="3319446" cy="1952915"/>
                </a:xfrm>
              </p:grpSpPr>
              <p:cxnSp>
                <p:nvCxnSpPr>
                  <p:cNvPr id="32" name="Straight Connector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92174" y="4792342"/>
                    <a:ext cx="2963286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aphicFrame>
                <p:nvGraphicFramePr>
                  <p:cNvPr id="33" name="Chart 80"/>
                  <p:cNvGraphicFramePr>
                    <a:graphicFrameLocks/>
                  </p:cNvGraphicFramePr>
                  <p:nvPr/>
                </p:nvGraphicFramePr>
                <p:xfrm>
                  <a:off x="669739" y="2942056"/>
                  <a:ext cx="3421046" cy="202071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315" name="Chart" r:id="rId3" imgW="3432345" imgH="3036071" progId="Excel.Chart.8">
                          <p:embed/>
                        </p:oleObj>
                      </mc:Choice>
                      <mc:Fallback>
                        <p:oleObj name="Chart" r:id="rId3" imgW="3432345" imgH="3036071" progId="Excel.Chart.8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9739" y="2942056"/>
                                <a:ext cx="3421046" cy="202071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xmlns="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34" name="Straight Arrow Connector 3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117126" y="3358896"/>
                    <a:ext cx="505969" cy="473084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35" name="Straight Arrow Connector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17126" y="3831980"/>
                    <a:ext cx="507783" cy="703444"/>
                  </a:xfrm>
                  <a:prstGeom prst="straightConnector1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0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623095" y="3875925"/>
                  <a:ext cx="1017587" cy="34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1400" b="1" i="1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Impella 2.5</a:t>
                  </a:r>
                </a:p>
              </p:txBody>
            </p:sp>
            <p:sp>
              <p:nvSpPr>
                <p:cNvPr id="3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111358" y="4005878"/>
                  <a:ext cx="1017587" cy="34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1400" b="1" i="1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Native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1400" b="1" i="1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Heart</a:t>
                  </a:r>
                  <a:endParaRPr lang="en-US" altLang="en-US" sz="800" b="1" i="1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846576" y="4817985"/>
                <a:ext cx="868680" cy="287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  <a:ea typeface="Geneva"/>
                    <a:cs typeface="Arial" panose="020B0604020202020204" pitchFamily="34" charset="0"/>
                  </a:rPr>
                  <a:t>Pre-Support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423780" y="4817985"/>
                <a:ext cx="876300" cy="287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  <a:ea typeface="Geneva"/>
                    <a:cs typeface="Arial" panose="020B0604020202020204" pitchFamily="34" charset="0"/>
                  </a:rPr>
                  <a:t>On Impella</a:t>
                </a:r>
              </a:p>
            </p:txBody>
          </p: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750357" y="3424005"/>
                <a:ext cx="1059862" cy="205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  <a:ea typeface="Geneva"/>
                    <a:cs typeface="Arial" panose="020B0604020202020204" pitchFamily="34" charset="0"/>
                  </a:rPr>
                  <a:t>1.71±0.45</a:t>
                </a:r>
              </a:p>
            </p:txBody>
          </p:sp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2249481" y="2996432"/>
                <a:ext cx="1110927" cy="209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  <a:ea typeface="Geneva"/>
                    <a:cs typeface="Arial" panose="020B0604020202020204" pitchFamily="34" charset="0"/>
                  </a:rPr>
                  <a:t>2.20±0.64</a:t>
                </a:r>
              </a:p>
            </p:txBody>
          </p:sp>
        </p:grpSp>
        <p:graphicFrame>
          <p:nvGraphicFramePr>
            <p:cNvPr id="11" name="Chart 80"/>
            <p:cNvGraphicFramePr>
              <a:graphicFrameLocks/>
            </p:cNvGraphicFramePr>
            <p:nvPr/>
          </p:nvGraphicFramePr>
          <p:xfrm>
            <a:off x="5227433" y="1843739"/>
            <a:ext cx="3588166" cy="3172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6" name="Chart" r:id="rId5" imgW="3596952" imgH="3176291" progId="Excel.Chart.8">
                    <p:embed/>
                  </p:oleObj>
                </mc:Choice>
                <mc:Fallback>
                  <p:oleObj name="Chart" r:id="rId5" imgW="3596952" imgH="3176291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7433" y="1843739"/>
                          <a:ext cx="3588166" cy="3172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48"/>
            <p:cNvCxnSpPr>
              <a:cxnSpLocks noChangeShapeType="1"/>
            </p:cNvCxnSpPr>
            <p:nvPr/>
          </p:nvCxnSpPr>
          <p:spPr bwMode="auto">
            <a:xfrm flipV="1">
              <a:off x="6779320" y="3109581"/>
              <a:ext cx="492356" cy="1578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5585975" y="2751635"/>
              <a:ext cx="1234989" cy="31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  <a:ea typeface="Geneva"/>
                  <a:cs typeface="Arial" panose="020B0604020202020204" pitchFamily="34" charset="0"/>
                </a:rPr>
                <a:t>1.73±0.59</a:t>
              </a: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7169895" y="2574500"/>
              <a:ext cx="1294492" cy="31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  <a:ea typeface="Geneva"/>
                  <a:cs typeface="Arial" panose="020B0604020202020204" pitchFamily="34" charset="0"/>
                </a:rPr>
                <a:t>1.84±0.71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752159" y="4853251"/>
              <a:ext cx="1012218" cy="43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  <a:ea typeface="Geneva"/>
                  <a:cs typeface="Arial" panose="020B0604020202020204" pitchFamily="34" charset="0"/>
                </a:rPr>
                <a:t>Pre-Support</a:t>
              </a: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7288243" y="4853254"/>
              <a:ext cx="1021096" cy="43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  <a:ea typeface="Geneva"/>
                  <a:cs typeface="Arial" panose="020B0604020202020204" pitchFamily="34" charset="0"/>
                </a:rPr>
                <a:t>On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  <a:ea typeface="Geneva"/>
                  <a:cs typeface="Arial" panose="020B0604020202020204" pitchFamily="34" charset="0"/>
                </a:rPr>
                <a:t>IABP</a:t>
              </a:r>
            </a:p>
          </p:txBody>
        </p:sp>
        <p:cxnSp>
          <p:nvCxnSpPr>
            <p:cNvPr id="17" name="Straight Connector 35"/>
            <p:cNvCxnSpPr>
              <a:cxnSpLocks noChangeShapeType="1"/>
            </p:cNvCxnSpPr>
            <p:nvPr/>
          </p:nvCxnSpPr>
          <p:spPr bwMode="auto">
            <a:xfrm>
              <a:off x="5539680" y="4817093"/>
              <a:ext cx="296328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37"/>
            <p:cNvSpPr txBox="1">
              <a:spLocks noChangeArrowheads="1"/>
            </p:cNvSpPr>
            <p:nvPr/>
          </p:nvSpPr>
          <p:spPr bwMode="auto">
            <a:xfrm>
              <a:off x="7566801" y="2832582"/>
              <a:ext cx="500680" cy="27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 i="1">
                  <a:solidFill>
                    <a:srgbClr val="FDB913"/>
                  </a:solidFill>
                  <a:cs typeface="Arial" panose="020B0604020202020204" pitchFamily="34" charset="0"/>
                </a:rPr>
                <a:t>N.S.</a:t>
              </a:r>
            </a:p>
          </p:txBody>
        </p:sp>
        <p:sp>
          <p:nvSpPr>
            <p:cNvPr id="19" name="TextBox 37"/>
            <p:cNvSpPr txBox="1">
              <a:spLocks noChangeArrowheads="1"/>
            </p:cNvSpPr>
            <p:nvPr/>
          </p:nvSpPr>
          <p:spPr bwMode="auto">
            <a:xfrm>
              <a:off x="2437241" y="2383188"/>
              <a:ext cx="8639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 i="1">
                  <a:solidFill>
                    <a:srgbClr val="FDB913"/>
                  </a:solidFill>
                  <a:cs typeface="Arial" panose="020B0604020202020204" pitchFamily="34" charset="0"/>
                </a:rPr>
                <a:t>P= 0.02</a:t>
              </a:r>
            </a:p>
          </p:txBody>
        </p:sp>
        <p:sp>
          <p:nvSpPr>
            <p:cNvPr id="20" name="TextBox 37"/>
            <p:cNvSpPr txBox="1">
              <a:spLocks noChangeArrowheads="1"/>
            </p:cNvSpPr>
            <p:nvPr/>
          </p:nvSpPr>
          <p:spPr bwMode="auto">
            <a:xfrm>
              <a:off x="2278874" y="4509609"/>
              <a:ext cx="11955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 i="1">
                  <a:solidFill>
                    <a:srgbClr val="000000"/>
                  </a:solidFill>
                  <a:cs typeface="Arial" panose="020B0604020202020204" pitchFamily="34" charset="0"/>
                </a:rPr>
                <a:t>Native CI</a:t>
              </a:r>
            </a:p>
          </p:txBody>
        </p:sp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4256226" y="1735091"/>
              <a:ext cx="554961" cy="27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ts val="600"/>
                </a:spcAft>
                <a:buClrTx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N=26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1344844" y="1668556"/>
              <a:ext cx="1364480" cy="36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rgbClr val="FDB913"/>
                  </a:solidFill>
                  <a:cs typeface="Arial" panose="020B0604020202020204" pitchFamily="34" charset="0"/>
                </a:rPr>
                <a:t>Impella 2.5</a:t>
              </a:r>
              <a:endParaRPr lang="en-US" altLang="en-US" sz="1200" b="1" baseline="72000">
                <a:solidFill>
                  <a:srgbClr val="FDB91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43"/>
            <p:cNvSpPr>
              <a:spLocks noChangeArrowheads="1"/>
            </p:cNvSpPr>
            <p:nvPr/>
          </p:nvSpPr>
          <p:spPr bwMode="auto">
            <a:xfrm>
              <a:off x="6572456" y="1668556"/>
              <a:ext cx="736101" cy="36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rgbClr val="FDB913"/>
                  </a:solidFill>
                  <a:cs typeface="Arial" panose="020B0604020202020204" pitchFamily="34" charset="0"/>
                </a:rPr>
                <a:t>IABP</a:t>
              </a:r>
              <a:endParaRPr lang="en-US" altLang="en-US" sz="1200" b="1" baseline="72000">
                <a:solidFill>
                  <a:srgbClr val="FDB913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23897" y="6400800"/>
            <a:ext cx="314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J Am </a:t>
            </a:r>
            <a:r>
              <a:rPr lang="en-US" i="1" dirty="0" err="1">
                <a:solidFill>
                  <a:schemeClr val="bg1"/>
                </a:solidFill>
              </a:rPr>
              <a:t>Coll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Cardiol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2008. 52:1584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support?</a:t>
            </a:r>
          </a:p>
        </p:txBody>
      </p:sp>
    </p:spTree>
    <p:extLst>
      <p:ext uri="{BB962C8B-B14F-4D97-AF65-F5344CB8AC3E}">
        <p14:creationId xmlns:p14="http://schemas.microsoft.com/office/powerpoint/2010/main" val="110069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cVAD</a:t>
            </a:r>
            <a:r>
              <a:rPr lang="en-US" dirty="0"/>
              <a:t> Registry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01900" y="1447800"/>
            <a:ext cx="7188200" cy="4813430"/>
            <a:chOff x="685800" y="1406801"/>
            <a:chExt cx="7874000" cy="5374999"/>
          </a:xfrm>
        </p:grpSpPr>
        <p:graphicFrame>
          <p:nvGraphicFramePr>
            <p:cNvPr id="3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0449895"/>
                </p:ext>
              </p:extLst>
            </p:nvPr>
          </p:nvGraphicFramePr>
          <p:xfrm>
            <a:off x="685800" y="2044700"/>
            <a:ext cx="7874000" cy="473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8" name="Chart" r:id="rId3" imgW="7876715" imgH="4743099" progId="Excel.Chart.8">
                    <p:embed/>
                  </p:oleObj>
                </mc:Choice>
                <mc:Fallback>
                  <p:oleObj name="Chart" r:id="rId3" imgW="7876715" imgH="4743099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2044700"/>
                          <a:ext cx="7874000" cy="473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736599" y="1406801"/>
              <a:ext cx="7620000" cy="927929"/>
            </a:xfrm>
            <a:prstGeom prst="rect">
              <a:avLst/>
            </a:prstGeom>
            <a:noFill/>
          </p:spPr>
          <p:txBody>
            <a:bodyPr lIns="91422" tIns="45712" rIns="91422" bIns="45712">
              <a:sp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/>
                </a:rPr>
                <a:t>Mortality Based on the Number of Inotropes Used </a:t>
              </a:r>
              <a:r>
                <a:rPr lang="en-US" sz="2400" b="1" u="sng" kern="0" dirty="0">
                  <a:solidFill>
                    <a:srgbClr val="FFFFFF"/>
                  </a:solidFill>
                  <a:latin typeface="Arial"/>
                </a:rPr>
                <a:t>Before</a:t>
              </a:r>
              <a:r>
                <a:rPr lang="en-US" sz="2400" b="1" kern="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2400" b="1" kern="0" dirty="0" err="1">
                  <a:solidFill>
                    <a:srgbClr val="FFFFFF"/>
                  </a:solidFill>
                  <a:latin typeface="Arial"/>
                </a:rPr>
                <a:t>Impella</a:t>
              </a:r>
              <a:r>
                <a:rPr lang="en-US" sz="2400" b="1" kern="0" dirty="0">
                  <a:solidFill>
                    <a:srgbClr val="FFFFFF"/>
                  </a:solidFill>
                  <a:latin typeface="Arial"/>
                </a:rPr>
                <a:t>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92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4190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relevant disclosures</a:t>
            </a:r>
          </a:p>
          <a:p>
            <a:r>
              <a:rPr lang="en-US" dirty="0"/>
              <a:t>Consultant</a:t>
            </a:r>
          </a:p>
          <a:p>
            <a:pPr lvl="1"/>
            <a:r>
              <a:rPr lang="en-US" sz="2400" dirty="0"/>
              <a:t>2009-present, Boston Clinical Research Institute</a:t>
            </a:r>
          </a:p>
          <a:p>
            <a:pPr lvl="2"/>
            <a:r>
              <a:rPr lang="en-US" sz="2000" dirty="0"/>
              <a:t>Eli Lilly</a:t>
            </a:r>
          </a:p>
          <a:p>
            <a:pPr lvl="2"/>
            <a:r>
              <a:rPr lang="en-US" sz="2000" dirty="0"/>
              <a:t>Roche</a:t>
            </a:r>
          </a:p>
          <a:p>
            <a:pPr lvl="2"/>
            <a:r>
              <a:rPr lang="en-US" sz="2000" dirty="0"/>
              <a:t>Novo Nordisk</a:t>
            </a:r>
          </a:p>
          <a:p>
            <a:pPr lvl="2"/>
            <a:r>
              <a:rPr lang="en-US" sz="2000" dirty="0" err="1"/>
              <a:t>Astellas</a:t>
            </a:r>
            <a:endParaRPr lang="en-US" sz="2000" dirty="0"/>
          </a:p>
          <a:p>
            <a:pPr lvl="2"/>
            <a:r>
              <a:rPr lang="en-US" sz="2000" dirty="0"/>
              <a:t>Pfizer</a:t>
            </a:r>
          </a:p>
          <a:p>
            <a:pPr lvl="2"/>
            <a:r>
              <a:rPr lang="en-US" sz="2000" dirty="0" err="1"/>
              <a:t>Microport</a:t>
            </a:r>
            <a:endParaRPr lang="en-US" sz="2000" dirty="0"/>
          </a:p>
          <a:p>
            <a:pPr lvl="2"/>
            <a:r>
              <a:rPr lang="en-US" sz="2100" dirty="0"/>
              <a:t>Gilead</a:t>
            </a:r>
          </a:p>
          <a:p>
            <a:r>
              <a:rPr lang="en-US" dirty="0"/>
              <a:t>Legal malpractice consulting</a:t>
            </a:r>
          </a:p>
        </p:txBody>
      </p:sp>
    </p:spTree>
    <p:extLst>
      <p:ext uri="{BB962C8B-B14F-4D97-AF65-F5344CB8AC3E}">
        <p14:creationId xmlns:p14="http://schemas.microsoft.com/office/powerpoint/2010/main" val="22916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cVAD</a:t>
            </a:r>
            <a:r>
              <a:rPr lang="en-US" dirty="0"/>
              <a:t> Registry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67732" y="1676400"/>
            <a:ext cx="7456539" cy="4330702"/>
            <a:chOff x="2046339" y="1219201"/>
            <a:chExt cx="8305800" cy="4940301"/>
          </a:xfrm>
        </p:grpSpPr>
        <p:sp>
          <p:nvSpPr>
            <p:cNvPr id="3" name="TextBox 2"/>
            <p:cNvSpPr txBox="1"/>
            <p:nvPr/>
          </p:nvSpPr>
          <p:spPr>
            <a:xfrm>
              <a:off x="2046339" y="1219201"/>
              <a:ext cx="8305800" cy="947952"/>
            </a:xfrm>
            <a:prstGeom prst="rect">
              <a:avLst/>
            </a:prstGeom>
            <a:noFill/>
          </p:spPr>
          <p:txBody>
            <a:bodyPr lIns="91422" tIns="45712" rIns="91422" bIns="45712">
              <a:sp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/>
                </a:rPr>
                <a:t>Mortality Based on Duration of Cardiogenic Shock  </a:t>
              </a:r>
              <a:r>
                <a:rPr lang="en-US" sz="2400" b="1" u="sng" kern="0" dirty="0">
                  <a:solidFill>
                    <a:srgbClr val="FFFFFF"/>
                  </a:solidFill>
                  <a:latin typeface="Arial"/>
                </a:rPr>
                <a:t>Before</a:t>
              </a:r>
              <a:r>
                <a:rPr lang="en-US" sz="2400" b="1" kern="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en-US" sz="2400" b="1" kern="0" dirty="0" err="1">
                  <a:solidFill>
                    <a:srgbClr val="FFFFFF"/>
                  </a:solidFill>
                  <a:latin typeface="Arial"/>
                </a:rPr>
                <a:t>Impella</a:t>
              </a:r>
              <a:r>
                <a:rPr lang="en-US" sz="2400" b="1" kern="0" dirty="0">
                  <a:solidFill>
                    <a:srgbClr val="FFFFFF"/>
                  </a:solidFill>
                  <a:latin typeface="Arial"/>
                </a:rPr>
                <a:t> Support</a:t>
              </a:r>
            </a:p>
          </p:txBody>
        </p:sp>
        <p:graphicFrame>
          <p:nvGraphicFramePr>
            <p:cNvPr id="4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30798969"/>
                </p:ext>
              </p:extLst>
            </p:nvPr>
          </p:nvGraphicFramePr>
          <p:xfrm>
            <a:off x="2159000" y="2063752"/>
            <a:ext cx="8102600" cy="409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2" name="Chart" r:id="rId3" imgW="8108383" imgH="4102964" progId="Excel.Chart.8">
                    <p:embed/>
                  </p:oleObj>
                </mc:Choice>
                <mc:Fallback>
                  <p:oleObj name="Chart" r:id="rId3" imgW="8108383" imgH="4102964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000" y="2063752"/>
                          <a:ext cx="8102600" cy="409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56519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AMICS Registry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676401"/>
            <a:ext cx="6743700" cy="42782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0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IMPRESS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Enrolled 48 patients</a:t>
            </a:r>
            <a:endParaRPr lang="en-US" sz="1000" dirty="0"/>
          </a:p>
          <a:p>
            <a:pPr lvl="1"/>
            <a:r>
              <a:rPr lang="en-US" dirty="0"/>
              <a:t>Acute MI complicated by cardiogenic shock</a:t>
            </a:r>
          </a:p>
          <a:p>
            <a:pPr lvl="1"/>
            <a:r>
              <a:rPr lang="en-US" dirty="0"/>
              <a:t>SBP &lt;90 mmHg for &gt;30 </a:t>
            </a:r>
            <a:r>
              <a:rPr lang="en-US" dirty="0" err="1"/>
              <a:t>mins</a:t>
            </a:r>
            <a:r>
              <a:rPr lang="en-US" dirty="0"/>
              <a:t> or vasopressors required to maintain SBP &gt;90 mmHg</a:t>
            </a:r>
          </a:p>
          <a:p>
            <a:pPr lvl="1"/>
            <a:r>
              <a:rPr lang="en-US" dirty="0"/>
              <a:t>Respiratory failure requiring mechanical ventilation</a:t>
            </a:r>
          </a:p>
          <a:p>
            <a:pPr lvl="5"/>
            <a:endParaRPr lang="en-US" dirty="0"/>
          </a:p>
          <a:p>
            <a:r>
              <a:rPr lang="en-US" dirty="0"/>
              <a:t>Primary outcome was all-cause mortality</a:t>
            </a:r>
          </a:p>
        </p:txBody>
      </p:sp>
    </p:spTree>
    <p:extLst>
      <p:ext uri="{BB962C8B-B14F-4D97-AF65-F5344CB8AC3E}">
        <p14:creationId xmlns:p14="http://schemas.microsoft.com/office/powerpoint/2010/main" val="20823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t="50363" r="10912" b="5912"/>
          <a:stretch/>
        </p:blipFill>
        <p:spPr bwMode="auto">
          <a:xfrm>
            <a:off x="2856315" y="1545396"/>
            <a:ext cx="6479370" cy="439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7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study</a:t>
            </a:r>
          </a:p>
          <a:p>
            <a:r>
              <a:rPr lang="en-US" dirty="0"/>
              <a:t>Nearly all support devices were placed following PCI rather than pre-PCI</a:t>
            </a:r>
          </a:p>
          <a:p>
            <a:r>
              <a:rPr lang="en-US" dirty="0"/>
              <a:t>92% of patients had cardiac arrest</a:t>
            </a:r>
          </a:p>
          <a:p>
            <a:pPr lvl="1"/>
            <a:r>
              <a:rPr lang="en-US" dirty="0"/>
              <a:t>48% of these had ROSC &gt;20 </a:t>
            </a:r>
            <a:r>
              <a:rPr lang="en-US" dirty="0" err="1"/>
              <a:t>mins</a:t>
            </a:r>
            <a:endParaRPr lang="en-US" dirty="0"/>
          </a:p>
          <a:p>
            <a:r>
              <a:rPr lang="en-US" dirty="0"/>
              <a:t>Growing body of evidence to improve “door-to-unloading” in cardiogenic shock</a:t>
            </a:r>
          </a:p>
        </p:txBody>
      </p:sp>
    </p:spTree>
    <p:extLst>
      <p:ext uri="{BB962C8B-B14F-4D97-AF65-F5344CB8AC3E}">
        <p14:creationId xmlns:p14="http://schemas.microsoft.com/office/powerpoint/2010/main" val="16818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Cardiogenic shock continues to be associated with high mortality</a:t>
            </a:r>
          </a:p>
          <a:p>
            <a:r>
              <a:rPr lang="en-US" dirty="0"/>
              <a:t>Early revascularization is critical</a:t>
            </a:r>
          </a:p>
          <a:p>
            <a:r>
              <a:rPr lang="en-US" dirty="0"/>
              <a:t>IABP did not lead to improved survival</a:t>
            </a:r>
          </a:p>
          <a:p>
            <a:pPr lvl="1"/>
            <a:r>
              <a:rPr lang="en-US" dirty="0" err="1"/>
              <a:t>IIb</a:t>
            </a:r>
            <a:r>
              <a:rPr lang="en-US" dirty="0"/>
              <a:t> recommendation in ESC guidelines</a:t>
            </a:r>
          </a:p>
          <a:p>
            <a:r>
              <a:rPr lang="en-US" dirty="0" err="1"/>
              <a:t>Impella</a:t>
            </a:r>
            <a:r>
              <a:rPr lang="en-US" dirty="0"/>
              <a:t> shows promise, but no definitive evidence of clinical benefit</a:t>
            </a:r>
          </a:p>
          <a:p>
            <a:pPr lvl="1"/>
            <a:r>
              <a:rPr lang="en-US" dirty="0" err="1"/>
              <a:t>IIb</a:t>
            </a:r>
            <a:r>
              <a:rPr lang="en-US" dirty="0"/>
              <a:t> recommendation in ESC guidelines</a:t>
            </a:r>
          </a:p>
        </p:txBody>
      </p:sp>
    </p:spTree>
    <p:extLst>
      <p:ext uri="{BB962C8B-B14F-4D97-AF65-F5344CB8AC3E}">
        <p14:creationId xmlns:p14="http://schemas.microsoft.com/office/powerpoint/2010/main" val="3362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343400"/>
          </a:xfrm>
        </p:spPr>
        <p:txBody>
          <a:bodyPr>
            <a:noAutofit/>
          </a:bodyPr>
          <a:lstStyle/>
          <a:p>
            <a:r>
              <a:rPr lang="en-US" dirty="0"/>
              <a:t>Definition of cardiogenic shock</a:t>
            </a:r>
          </a:p>
          <a:p>
            <a:r>
              <a:rPr lang="en-US" dirty="0"/>
              <a:t>Demographics of cardiogenic shock</a:t>
            </a:r>
            <a:endParaRPr lang="en-US" sz="1400" dirty="0"/>
          </a:p>
          <a:p>
            <a:r>
              <a:rPr lang="en-US" dirty="0"/>
              <a:t>Acute MI</a:t>
            </a:r>
          </a:p>
          <a:p>
            <a:pPr lvl="1"/>
            <a:r>
              <a:rPr lang="en-US" dirty="0"/>
              <a:t>Early angiography and intervention</a:t>
            </a:r>
            <a:endParaRPr lang="en-US" sz="1400" dirty="0"/>
          </a:p>
          <a:p>
            <a:r>
              <a:rPr lang="en-US" dirty="0"/>
              <a:t>Percutaneous left ventricular assist devices</a:t>
            </a:r>
          </a:p>
          <a:p>
            <a:pPr lvl="1"/>
            <a:r>
              <a:rPr lang="en-US" dirty="0" err="1"/>
              <a:t>Intraortic</a:t>
            </a:r>
            <a:r>
              <a:rPr lang="en-US" dirty="0"/>
              <a:t> balloon pump</a:t>
            </a:r>
          </a:p>
          <a:p>
            <a:pPr lvl="1"/>
            <a:r>
              <a:rPr lang="en-US" dirty="0" err="1"/>
              <a:t>Impella</a:t>
            </a:r>
            <a:endParaRPr lang="en-US" dirty="0"/>
          </a:p>
          <a:p>
            <a:pPr lvl="1"/>
            <a:endParaRPr lang="en-US" sz="1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Persistent hypotension (SBP &lt;90 mmHg or MAP 30 mmHg less than baseline)</a:t>
            </a:r>
          </a:p>
          <a:p>
            <a:pPr lvl="1"/>
            <a:r>
              <a:rPr lang="en-US" dirty="0"/>
              <a:t>Severe reduction in cardiac output/index</a:t>
            </a:r>
          </a:p>
          <a:p>
            <a:pPr lvl="1"/>
            <a:r>
              <a:rPr lang="en-US" dirty="0"/>
              <a:t>Adequate or elevated filling pressures</a:t>
            </a:r>
          </a:p>
          <a:p>
            <a:r>
              <a:rPr lang="en-US" dirty="0"/>
              <a:t>Most common cause is acute MI</a:t>
            </a:r>
          </a:p>
          <a:p>
            <a:pPr lvl="1"/>
            <a:r>
              <a:rPr lang="en-US" dirty="0"/>
              <a:t>Other causes include myocarditis, </a:t>
            </a:r>
            <a:r>
              <a:rPr lang="en-US" dirty="0" err="1"/>
              <a:t>Takotsubo</a:t>
            </a:r>
            <a:r>
              <a:rPr lang="en-US" dirty="0"/>
              <a:t> CMPY, acute MR or AR, massive 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98" y="6400800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Circulation </a:t>
            </a:r>
            <a:r>
              <a:rPr lang="en-US" dirty="0">
                <a:solidFill>
                  <a:schemeClr val="bg1"/>
                </a:solidFill>
              </a:rPr>
              <a:t>2008. 117:686  </a:t>
            </a:r>
          </a:p>
        </p:txBody>
      </p:sp>
    </p:spTree>
    <p:extLst>
      <p:ext uri="{BB962C8B-B14F-4D97-AF65-F5344CB8AC3E}">
        <p14:creationId xmlns:p14="http://schemas.microsoft.com/office/powerpoint/2010/main" val="28451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Cardiogenic Shock is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360863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2" descr="Shock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6"/>
          <a:stretch/>
        </p:blipFill>
        <p:spPr bwMode="auto">
          <a:xfrm>
            <a:off x="2362200" y="1542777"/>
            <a:ext cx="7467600" cy="448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9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Occurs in 5-8% of STEMI patients and ~2.5% of NSTEMI patients</a:t>
            </a:r>
          </a:p>
          <a:p>
            <a:pPr lvl="3"/>
            <a:endParaRPr lang="en-US" dirty="0"/>
          </a:p>
          <a:p>
            <a:r>
              <a:rPr lang="en-US" dirty="0"/>
              <a:t>Approximately 40-50,000 cases per year</a:t>
            </a:r>
          </a:p>
          <a:p>
            <a:pPr lvl="3"/>
            <a:endParaRPr lang="en-US" dirty="0"/>
          </a:p>
          <a:p>
            <a:r>
              <a:rPr lang="en-US" dirty="0"/>
              <a:t>Risk factors</a:t>
            </a:r>
          </a:p>
          <a:p>
            <a:pPr lvl="1"/>
            <a:r>
              <a:rPr lang="en-US" dirty="0"/>
              <a:t>Age, anterior MI, HTN, diabetes mellitus, </a:t>
            </a:r>
            <a:r>
              <a:rPr lang="en-US" dirty="0" err="1"/>
              <a:t>multivessel</a:t>
            </a:r>
            <a:r>
              <a:rPr lang="en-US" dirty="0"/>
              <a:t> CAD, prior MI, prior CHF, STEMI and LBBB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98" y="6400800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Circulation </a:t>
            </a:r>
            <a:r>
              <a:rPr lang="en-US" dirty="0">
                <a:solidFill>
                  <a:schemeClr val="bg1"/>
                </a:solidFill>
              </a:rPr>
              <a:t>2008. 117:686  </a:t>
            </a:r>
          </a:p>
        </p:txBody>
      </p:sp>
    </p:spTree>
    <p:extLst>
      <p:ext uri="{BB962C8B-B14F-4D97-AF65-F5344CB8AC3E}">
        <p14:creationId xmlns:p14="http://schemas.microsoft.com/office/powerpoint/2010/main" val="40707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is Rising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8" y="1066800"/>
            <a:ext cx="5641967" cy="5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3898" y="6400800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Circulation </a:t>
            </a:r>
            <a:r>
              <a:rPr lang="en-US" dirty="0">
                <a:solidFill>
                  <a:schemeClr val="bg1"/>
                </a:solidFill>
              </a:rPr>
              <a:t>2008. 117:686  </a:t>
            </a:r>
          </a:p>
        </p:txBody>
      </p:sp>
    </p:spTree>
    <p:extLst>
      <p:ext uri="{BB962C8B-B14F-4D97-AF65-F5344CB8AC3E}">
        <p14:creationId xmlns:p14="http://schemas.microsoft.com/office/powerpoint/2010/main" val="288559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hophysiology of 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372"/>
            <a:ext cx="8686800" cy="5685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3898" y="6400800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Circulation </a:t>
            </a:r>
            <a:r>
              <a:rPr lang="en-US" dirty="0">
                <a:solidFill>
                  <a:schemeClr val="bg1"/>
                </a:solidFill>
              </a:rPr>
              <a:t>2008. 117:686  </a:t>
            </a:r>
          </a:p>
        </p:txBody>
      </p:sp>
    </p:spTree>
    <p:extLst>
      <p:ext uri="{BB962C8B-B14F-4D97-AF65-F5344CB8AC3E}">
        <p14:creationId xmlns:p14="http://schemas.microsoft.com/office/powerpoint/2010/main" val="301627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Revascularization</a:t>
            </a:r>
          </a:p>
        </p:txBody>
      </p:sp>
      <p:pic>
        <p:nvPicPr>
          <p:cNvPr id="4" name="Picture 3" descr="SHOCK tria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r="50616" b="16689"/>
          <a:stretch/>
        </p:blipFill>
        <p:spPr>
          <a:xfrm>
            <a:off x="2231746" y="1752601"/>
            <a:ext cx="7728511" cy="3963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3898" y="6400800"/>
            <a:ext cx="233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JAMA</a:t>
            </a:r>
            <a:r>
              <a:rPr lang="en-US" dirty="0">
                <a:solidFill>
                  <a:schemeClr val="bg1"/>
                </a:solidFill>
              </a:rPr>
              <a:t> 2006. 295:2511  </a:t>
            </a:r>
          </a:p>
        </p:txBody>
      </p:sp>
    </p:spTree>
    <p:extLst>
      <p:ext uri="{BB962C8B-B14F-4D97-AF65-F5344CB8AC3E}">
        <p14:creationId xmlns:p14="http://schemas.microsoft.com/office/powerpoint/2010/main" val="1280398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b3ed823-36c1-401e-93a7-670317f9b47e"/>
  <p:tag name="SESGUID" val="0"/>
  <p:tag name="SESIDS" val="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48363</TotalTime>
  <Words>586</Words>
  <Application>Microsoft Office PowerPoint</Application>
  <PresentationFormat>Widescreen</PresentationFormat>
  <Paragraphs>145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Geneva</vt:lpstr>
      <vt:lpstr>Wingdings</vt:lpstr>
      <vt:lpstr>Office Theme</vt:lpstr>
      <vt:lpstr>Chart</vt:lpstr>
      <vt:lpstr>Improving Outcomes in Cardiogenic Shock</vt:lpstr>
      <vt:lpstr>Disclosures</vt:lpstr>
      <vt:lpstr>Outline</vt:lpstr>
      <vt:lpstr>Cardiogenic Shock</vt:lpstr>
      <vt:lpstr>Cardiogenic Shock is Bad</vt:lpstr>
      <vt:lpstr>Cardiogenic Shock</vt:lpstr>
      <vt:lpstr>Incidence is Rising</vt:lpstr>
      <vt:lpstr>PowerPoint Presentation</vt:lpstr>
      <vt:lpstr>Revascularization</vt:lpstr>
      <vt:lpstr>Still work to do</vt:lpstr>
      <vt:lpstr>Balloon pump</vt:lpstr>
      <vt:lpstr>PowerPoint Presentation</vt:lpstr>
      <vt:lpstr>IABP SHOCK II Trial</vt:lpstr>
      <vt:lpstr>IABP SHOCK II Trial</vt:lpstr>
      <vt:lpstr>Impella pVAD</vt:lpstr>
      <vt:lpstr>PowerPoint Presentation</vt:lpstr>
      <vt:lpstr>PowerPoint Presentation</vt:lpstr>
      <vt:lpstr>How much support?</vt:lpstr>
      <vt:lpstr>cVAD Registry</vt:lpstr>
      <vt:lpstr>cVAD Registry</vt:lpstr>
      <vt:lpstr>AMICS Registry</vt:lpstr>
      <vt:lpstr>IMPRESS Study</vt:lpstr>
      <vt:lpstr>Primary outcome</vt:lpstr>
      <vt:lpstr>Limitations</vt:lpstr>
      <vt:lpstr>Conclusions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subodh agrawal</cp:lastModifiedBy>
  <cp:revision>377</cp:revision>
  <dcterms:created xsi:type="dcterms:W3CDTF">2011-11-05T11:34:43Z</dcterms:created>
  <dcterms:modified xsi:type="dcterms:W3CDTF">2017-07-08T18:11:09Z</dcterms:modified>
</cp:coreProperties>
</file>