
<file path=[Content_Types].xml><?xml version="1.0" encoding="utf-8"?>
<Types xmlns="http://schemas.openxmlformats.org/package/2006/content-types">
  <Default Extension="bin" ContentType="application/vnd.ms-office.activeX"/>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activeX/activeX1.xml" ContentType="application/vnd.ms-office.activeX+xml"/>
  <Override PartName="/ppt/embeddings/oleObject1.bin" ContentType="application/vnd.openxmlformats-officedocument.oleObject"/>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activeX/activeX2.xml" ContentType="application/vnd.ms-office.activeX+xml"/>
  <Override PartName="/ppt/embeddings/oleObject2.bin" ContentType="application/vnd.openxmlformats-officedocument.oleObject"/>
  <Override PartName="/ppt/notesSlides/notesSlide7.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activeX/activeX3.xml" ContentType="application/vnd.ms-office.activeX+xml"/>
  <Override PartName="/ppt/embeddings/oleObject3.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 id="2147483692" r:id="rId3"/>
    <p:sldMasterId id="2147483708" r:id="rId4"/>
    <p:sldMasterId id="2147483740" r:id="rId5"/>
  </p:sldMasterIdLst>
  <p:notesMasterIdLst>
    <p:notesMasterId r:id="rId66"/>
  </p:notesMasterIdLst>
  <p:sldIdLst>
    <p:sldId id="258" r:id="rId6"/>
    <p:sldId id="260" r:id="rId7"/>
    <p:sldId id="261" r:id="rId8"/>
    <p:sldId id="321" r:id="rId9"/>
    <p:sldId id="263" r:id="rId10"/>
    <p:sldId id="264" r:id="rId11"/>
    <p:sldId id="265" r:id="rId12"/>
    <p:sldId id="266" r:id="rId13"/>
    <p:sldId id="267" r:id="rId14"/>
    <p:sldId id="268" r:id="rId15"/>
    <p:sldId id="259" r:id="rId16"/>
    <p:sldId id="269" r:id="rId17"/>
    <p:sldId id="270" r:id="rId18"/>
    <p:sldId id="271" r:id="rId19"/>
    <p:sldId id="322" r:id="rId20"/>
    <p:sldId id="272" r:id="rId21"/>
    <p:sldId id="273" r:id="rId22"/>
    <p:sldId id="318" r:id="rId23"/>
    <p:sldId id="323" r:id="rId24"/>
    <p:sldId id="316" r:id="rId25"/>
    <p:sldId id="274" r:id="rId26"/>
    <p:sldId id="275" r:id="rId27"/>
    <p:sldId id="276" r:id="rId28"/>
    <p:sldId id="301" r:id="rId29"/>
    <p:sldId id="277" r:id="rId30"/>
    <p:sldId id="278" r:id="rId31"/>
    <p:sldId id="281" r:id="rId32"/>
    <p:sldId id="312" r:id="rId33"/>
    <p:sldId id="306" r:id="rId34"/>
    <p:sldId id="308" r:id="rId35"/>
    <p:sldId id="307" r:id="rId36"/>
    <p:sldId id="309" r:id="rId37"/>
    <p:sldId id="310" r:id="rId38"/>
    <p:sldId id="311" r:id="rId39"/>
    <p:sldId id="313" r:id="rId40"/>
    <p:sldId id="314" r:id="rId41"/>
    <p:sldId id="279" r:id="rId42"/>
    <p:sldId id="280" r:id="rId43"/>
    <p:sldId id="282" r:id="rId44"/>
    <p:sldId id="283" r:id="rId45"/>
    <p:sldId id="302" r:id="rId46"/>
    <p:sldId id="284" r:id="rId47"/>
    <p:sldId id="285" r:id="rId48"/>
    <p:sldId id="286" r:id="rId49"/>
    <p:sldId id="287" r:id="rId50"/>
    <p:sldId id="288" r:id="rId51"/>
    <p:sldId id="289" r:id="rId52"/>
    <p:sldId id="290" r:id="rId53"/>
    <p:sldId id="291" r:id="rId54"/>
    <p:sldId id="292" r:id="rId55"/>
    <p:sldId id="295" r:id="rId56"/>
    <p:sldId id="296" r:id="rId57"/>
    <p:sldId id="304" r:id="rId58"/>
    <p:sldId id="305" r:id="rId59"/>
    <p:sldId id="297" r:id="rId60"/>
    <p:sldId id="303" r:id="rId61"/>
    <p:sldId id="298" r:id="rId62"/>
    <p:sldId id="293" r:id="rId63"/>
    <p:sldId id="294" r:id="rId64"/>
    <p:sldId id="299" r:id="rId65"/>
  </p:sldIdLst>
  <p:sldSz cx="12192000" cy="6858000"/>
  <p:notesSz cx="6858000" cy="9144000"/>
  <p:custDataLst>
    <p:tags r:id="rId6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258" autoAdjust="0"/>
    <p:restoredTop sz="94660"/>
  </p:normalViewPr>
  <p:slideViewPr>
    <p:cSldViewPr snapToGrid="0">
      <p:cViewPr varScale="1">
        <p:scale>
          <a:sx n="82" d="100"/>
          <a:sy n="82" d="100"/>
        </p:scale>
        <p:origin x="82" y="115"/>
      </p:cViewPr>
      <p:guideLst/>
    </p:cSldViewPr>
  </p:slideViewPr>
  <p:notesTextViewPr>
    <p:cViewPr>
      <p:scale>
        <a:sx n="1" d="1"/>
        <a:sy n="1" d="1"/>
      </p:scale>
      <p:origin x="0" y="0"/>
    </p:cViewPr>
  </p:notesTextViewPr>
  <p:sorterViewPr>
    <p:cViewPr>
      <p:scale>
        <a:sx n="100" d="100"/>
        <a:sy n="100" d="100"/>
      </p:scale>
      <p:origin x="0" y="-594"/>
    </p:cViewPr>
  </p:sorterViewPr>
  <p:notesViewPr>
    <p:cSldViewPr snapToGrid="0">
      <p:cViewPr varScale="1">
        <p:scale>
          <a:sx n="87" d="100"/>
          <a:sy n="87" d="100"/>
        </p:scale>
        <p:origin x="384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presProps" Target="presProps.xml"/><Relationship Id="rId7" Type="http://schemas.openxmlformats.org/officeDocument/2006/relationships/slide" Target="slides/slide2.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microsoft.com/office/2015/10/relationships/revisionInfo" Target="revisionInfo.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ags" Target="tags/tag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D7053240-CE69-11CD-A777-00DD01143C57}" ax:persistence="persistStorage" r:id="rId1"/>
</file>

<file path=ppt/activeX/activeX2.xml><?xml version="1.0" encoding="utf-8"?>
<ax:ocx xmlns:ax="http://schemas.microsoft.com/office/2006/activeX" xmlns:r="http://schemas.openxmlformats.org/officeDocument/2006/relationships" ax:classid="{D7053240-CE69-11CD-A777-00DD01143C57}" ax:persistence="persistStorage" r:id="rId1"/>
</file>

<file path=ppt/activeX/activeX3.xml><?xml version="1.0" encoding="utf-8"?>
<ax:ocx xmlns:ax="http://schemas.microsoft.com/office/2006/activeX" xmlns:r="http://schemas.openxmlformats.org/officeDocument/2006/relationships" ax:classid="{D7053240-CE69-11CD-A777-00DD01143C57}" ax:persistence="persistStorage" r:id="rId1"/>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49"/>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23773584905660378"/>
          <c:y val="5.4545454545454543E-2"/>
          <c:w val="0.73459119496855341"/>
          <c:h val="0.78961038961038965"/>
        </c:manualLayout>
      </c:layout>
      <c:bar3DChart>
        <c:barDir val="col"/>
        <c:grouping val="clustered"/>
        <c:varyColors val="0"/>
        <c:ser>
          <c:idx val="0"/>
          <c:order val="0"/>
          <c:tx>
            <c:strRef>
              <c:f>Sheet1!$A$2</c:f>
              <c:strCache>
                <c:ptCount val="1"/>
                <c:pt idx="0">
                  <c:v>Males</c:v>
                </c:pt>
              </c:strCache>
            </c:strRef>
          </c:tx>
          <c:spPr>
            <a:gradFill rotWithShape="0">
              <a:gsLst>
                <a:gs pos="0">
                  <a:srgbClr xmlns:mc="http://schemas.openxmlformats.org/markup-compatibility/2006" xmlns:a14="http://schemas.microsoft.com/office/drawing/2010/main" val="000000" mc:Ignorable="a14" a14:legacySpreadsheetColorIndex="27">
                    <a:gamma/>
                    <a:shade val="46275"/>
                    <a:invGamma/>
                  </a:srgbClr>
                </a:gs>
                <a:gs pos="50000">
                  <a:srgbClr xmlns:mc="http://schemas.openxmlformats.org/markup-compatibility/2006" xmlns:a14="http://schemas.microsoft.com/office/drawing/2010/main" val="FFCC00" mc:Ignorable="a14" a14:legacySpreadsheetColorIndex="27"/>
                </a:gs>
                <a:gs pos="100000">
                  <a:srgbClr xmlns:mc="http://schemas.openxmlformats.org/markup-compatibility/2006" xmlns:a14="http://schemas.microsoft.com/office/drawing/2010/main" val="000000" mc:Ignorable="a14" a14:legacySpreadsheetColorIndex="27">
                    <a:gamma/>
                    <a:shade val="46275"/>
                    <a:invGamma/>
                  </a:srgbClr>
                </a:gs>
              </a:gsLst>
              <a:lin ang="2700000" scaled="1"/>
            </a:gradFill>
            <a:ln w="5080">
              <a:solidFill>
                <a:srgbClr val="000000"/>
              </a:solidFill>
              <a:prstDash val="solid"/>
            </a:ln>
          </c:spPr>
          <c:invertIfNegative val="0"/>
          <c:cat>
            <c:strRef>
              <c:f>Sheet1!$B$1:$H$1</c:f>
              <c:strCache>
                <c:ptCount val="7"/>
                <c:pt idx="0">
                  <c:v>20-24</c:v>
                </c:pt>
                <c:pt idx="1">
                  <c:v>25-34</c:v>
                </c:pt>
                <c:pt idx="2">
                  <c:v>35-44</c:v>
                </c:pt>
                <c:pt idx="3">
                  <c:v>45-54</c:v>
                </c:pt>
                <c:pt idx="4">
                  <c:v>55-64</c:v>
                </c:pt>
                <c:pt idx="5">
                  <c:v>65-74</c:v>
                </c:pt>
                <c:pt idx="6">
                  <c:v>75+</c:v>
                </c:pt>
              </c:strCache>
            </c:strRef>
          </c:cat>
          <c:val>
            <c:numRef>
              <c:f>Sheet1!$B$2:$H$2</c:f>
              <c:numCache>
                <c:formatCode>General</c:formatCode>
                <c:ptCount val="7"/>
                <c:pt idx="0">
                  <c:v>0.1</c:v>
                </c:pt>
                <c:pt idx="1">
                  <c:v>0.1</c:v>
                </c:pt>
                <c:pt idx="2">
                  <c:v>0.7</c:v>
                </c:pt>
                <c:pt idx="3">
                  <c:v>1.8</c:v>
                </c:pt>
                <c:pt idx="4">
                  <c:v>6.2</c:v>
                </c:pt>
                <c:pt idx="5">
                  <c:v>6.8</c:v>
                </c:pt>
                <c:pt idx="6">
                  <c:v>9.8000000000000007</c:v>
                </c:pt>
              </c:numCache>
            </c:numRef>
          </c:val>
          <c:extLst>
            <c:ext xmlns:c16="http://schemas.microsoft.com/office/drawing/2014/chart" uri="{C3380CC4-5D6E-409C-BE32-E72D297353CC}">
              <c16:uniqueId val="{00000000-115D-4210-92D1-A5D23220E96B}"/>
            </c:ext>
          </c:extLst>
        </c:ser>
        <c:ser>
          <c:idx val="1"/>
          <c:order val="1"/>
          <c:tx>
            <c:strRef>
              <c:f>Sheet1!$A$3</c:f>
              <c:strCache>
                <c:ptCount val="1"/>
                <c:pt idx="0">
                  <c:v>Females</c:v>
                </c:pt>
              </c:strCache>
            </c:strRef>
          </c:tx>
          <c:spPr>
            <a:gradFill rotWithShape="0">
              <a:gsLst>
                <a:gs pos="0">
                  <a:srgbClr xmlns:mc="http://schemas.openxmlformats.org/markup-compatibility/2006" xmlns:a14="http://schemas.microsoft.com/office/drawing/2010/main" val="000000" mc:Ignorable="a14" a14:legacySpreadsheetColorIndex="26">
                    <a:gamma/>
                    <a:shade val="46275"/>
                    <a:invGamma/>
                  </a:srgbClr>
                </a:gs>
                <a:gs pos="50000">
                  <a:srgbClr xmlns:mc="http://schemas.openxmlformats.org/markup-compatibility/2006" xmlns:a14="http://schemas.microsoft.com/office/drawing/2010/main" val="00CC00" mc:Ignorable="a14" a14:legacySpreadsheetColorIndex="26"/>
                </a:gs>
                <a:gs pos="100000">
                  <a:srgbClr xmlns:mc="http://schemas.openxmlformats.org/markup-compatibility/2006" xmlns:a14="http://schemas.microsoft.com/office/drawing/2010/main" val="000000" mc:Ignorable="a14" a14:legacySpreadsheetColorIndex="26">
                    <a:gamma/>
                    <a:shade val="46275"/>
                    <a:invGamma/>
                  </a:srgbClr>
                </a:gs>
              </a:gsLst>
              <a:lin ang="2700000" scaled="1"/>
            </a:gradFill>
            <a:ln w="5080">
              <a:solidFill>
                <a:srgbClr val="000000"/>
              </a:solidFill>
              <a:prstDash val="solid"/>
            </a:ln>
          </c:spPr>
          <c:invertIfNegative val="0"/>
          <c:cat>
            <c:strRef>
              <c:f>Sheet1!$B$1:$H$1</c:f>
              <c:strCache>
                <c:ptCount val="7"/>
                <c:pt idx="0">
                  <c:v>20-24</c:v>
                </c:pt>
                <c:pt idx="1">
                  <c:v>25-34</c:v>
                </c:pt>
                <c:pt idx="2">
                  <c:v>35-44</c:v>
                </c:pt>
                <c:pt idx="3">
                  <c:v>45-54</c:v>
                </c:pt>
                <c:pt idx="4">
                  <c:v>55-64</c:v>
                </c:pt>
                <c:pt idx="5">
                  <c:v>65-74</c:v>
                </c:pt>
                <c:pt idx="6">
                  <c:v>75+</c:v>
                </c:pt>
              </c:strCache>
            </c:strRef>
          </c:cat>
          <c:val>
            <c:numRef>
              <c:f>Sheet1!$B$3:$H$3</c:f>
              <c:numCache>
                <c:formatCode>General</c:formatCode>
                <c:ptCount val="7"/>
                <c:pt idx="0">
                  <c:v>0.1</c:v>
                </c:pt>
                <c:pt idx="1">
                  <c:v>0.1</c:v>
                </c:pt>
                <c:pt idx="2">
                  <c:v>0.5</c:v>
                </c:pt>
                <c:pt idx="3">
                  <c:v>1.3</c:v>
                </c:pt>
                <c:pt idx="4">
                  <c:v>3.4</c:v>
                </c:pt>
                <c:pt idx="5">
                  <c:v>6.6</c:v>
                </c:pt>
                <c:pt idx="6">
                  <c:v>9.6999999999999993</c:v>
                </c:pt>
              </c:numCache>
            </c:numRef>
          </c:val>
          <c:extLst>
            <c:ext xmlns:c16="http://schemas.microsoft.com/office/drawing/2014/chart" uri="{C3380CC4-5D6E-409C-BE32-E72D297353CC}">
              <c16:uniqueId val="{00000001-115D-4210-92D1-A5D23220E96B}"/>
            </c:ext>
          </c:extLst>
        </c:ser>
        <c:dLbls>
          <c:showLegendKey val="0"/>
          <c:showVal val="0"/>
          <c:showCatName val="0"/>
          <c:showSerName val="0"/>
          <c:showPercent val="0"/>
          <c:showBubbleSize val="0"/>
        </c:dLbls>
        <c:gapWidth val="150"/>
        <c:gapDepth val="0"/>
        <c:shape val="box"/>
        <c:axId val="138526376"/>
        <c:axId val="1"/>
        <c:axId val="0"/>
      </c:bar3DChart>
      <c:catAx>
        <c:axId val="138526376"/>
        <c:scaling>
          <c:orientation val="minMax"/>
        </c:scaling>
        <c:delete val="0"/>
        <c:axPos val="b"/>
        <c:numFmt formatCode="General" sourceLinked="1"/>
        <c:majorTickMark val="out"/>
        <c:minorTickMark val="none"/>
        <c:tickLblPos val="low"/>
        <c:spPr>
          <a:ln w="1270">
            <a:solidFill>
              <a:schemeClr val="tx1"/>
            </a:solidFill>
            <a:prstDash val="solid"/>
          </a:ln>
        </c:spPr>
        <c:txPr>
          <a:bodyPr rot="0" vert="horz"/>
          <a:lstStyle/>
          <a:p>
            <a:pPr>
              <a:defRPr sz="720" b="1" i="0" u="none" strike="noStrike" baseline="0">
                <a:solidFill>
                  <a:schemeClr val="tx1"/>
                </a:solidFill>
                <a:latin typeface="Arial"/>
                <a:ea typeface="Arial"/>
                <a:cs typeface="Arial"/>
              </a:defRPr>
            </a:pPr>
            <a:endParaRPr lang="en-US"/>
          </a:p>
        </c:txPr>
        <c:crossAx val="1"/>
        <c:crosses val="autoZero"/>
        <c:auto val="1"/>
        <c:lblAlgn val="ctr"/>
        <c:lblOffset val="100"/>
        <c:tickLblSkip val="1"/>
        <c:tickMarkSkip val="1"/>
        <c:noMultiLvlLbl val="0"/>
      </c:catAx>
      <c:valAx>
        <c:axId val="1"/>
        <c:scaling>
          <c:orientation val="minMax"/>
        </c:scaling>
        <c:delete val="0"/>
        <c:axPos val="l"/>
        <c:majorGridlines>
          <c:spPr>
            <a:ln w="1270">
              <a:solidFill>
                <a:schemeClr val="tx1"/>
              </a:solidFill>
              <a:prstDash val="solid"/>
            </a:ln>
          </c:spPr>
        </c:majorGridlines>
        <c:title>
          <c:tx>
            <c:rich>
              <a:bodyPr rot="0" vert="horz"/>
              <a:lstStyle/>
              <a:p>
                <a:pPr algn="ctr">
                  <a:defRPr sz="720" b="1" i="0" u="none" strike="noStrike" baseline="0">
                    <a:solidFill>
                      <a:schemeClr val="tx1"/>
                    </a:solidFill>
                    <a:latin typeface="Arial"/>
                    <a:ea typeface="Arial"/>
                    <a:cs typeface="Arial"/>
                  </a:defRPr>
                </a:pPr>
                <a:r>
                  <a:rPr lang="en-US" sz="1600" b="1" i="0" u="none" strike="noStrike" baseline="0" dirty="0">
                    <a:solidFill>
                      <a:srgbClr val="002060"/>
                    </a:solidFill>
                    <a:latin typeface="Arial"/>
                    <a:cs typeface="Arial"/>
                  </a:rPr>
                  <a:t>Percent of </a:t>
                </a:r>
                <a:r>
                  <a:rPr lang="en-US" sz="1800" b="1" i="0" u="none" strike="noStrike" baseline="0" dirty="0">
                    <a:solidFill>
                      <a:srgbClr val="002060"/>
                    </a:solidFill>
                    <a:latin typeface="Arial"/>
                    <a:cs typeface="Arial"/>
                  </a:rPr>
                  <a:t>Population</a:t>
                </a:r>
                <a:r>
                  <a:rPr lang="en-US" sz="1050" b="1" i="0" u="none" strike="noStrike" baseline="0" dirty="0">
                    <a:solidFill>
                      <a:srgbClr val="002060"/>
                    </a:solidFill>
                    <a:latin typeface="Arial"/>
                    <a:cs typeface="Arial"/>
                  </a:rPr>
                  <a:t> </a:t>
                </a:r>
              </a:p>
            </c:rich>
          </c:tx>
          <c:layout>
            <c:manualLayout>
              <c:xMode val="edge"/>
              <c:yMode val="edge"/>
              <c:x val="3.7607603733363762E-2"/>
              <c:y val="0.35164499223259887"/>
            </c:manualLayout>
          </c:layout>
          <c:overlay val="0"/>
          <c:spPr>
            <a:noFill/>
            <a:ln w="10160">
              <a:noFill/>
            </a:ln>
          </c:spPr>
        </c:title>
        <c:numFmt formatCode="General" sourceLinked="0"/>
        <c:majorTickMark val="out"/>
        <c:minorTickMark val="none"/>
        <c:tickLblPos val="nextTo"/>
        <c:spPr>
          <a:ln w="1270">
            <a:solidFill>
              <a:schemeClr val="tx1"/>
            </a:solidFill>
            <a:prstDash val="solid"/>
          </a:ln>
        </c:spPr>
        <c:txPr>
          <a:bodyPr rot="0" vert="horz"/>
          <a:lstStyle/>
          <a:p>
            <a:pPr>
              <a:defRPr sz="720" b="1" i="0" u="none" strike="noStrike" baseline="0">
                <a:solidFill>
                  <a:schemeClr val="tx1"/>
                </a:solidFill>
                <a:latin typeface="Arial"/>
                <a:ea typeface="Arial"/>
                <a:cs typeface="Arial"/>
              </a:defRPr>
            </a:pPr>
            <a:endParaRPr lang="en-US"/>
          </a:p>
        </c:txPr>
        <c:crossAx val="138526376"/>
        <c:crosses val="autoZero"/>
        <c:crossBetween val="between"/>
        <c:majorUnit val="2"/>
      </c:valAx>
      <c:spPr>
        <a:noFill/>
        <a:ln w="10160">
          <a:noFill/>
        </a:ln>
      </c:spPr>
    </c:plotArea>
    <c:legend>
      <c:legendPos val="r"/>
      <c:layout>
        <c:manualLayout>
          <c:xMode val="edge"/>
          <c:yMode val="edge"/>
          <c:x val="0.28427672955974842"/>
          <c:y val="0.14025974025974025"/>
          <c:w val="0.23708592937890646"/>
          <c:h val="0.28005781836401422"/>
        </c:manualLayout>
      </c:layout>
      <c:overlay val="0"/>
      <c:spPr>
        <a:noFill/>
        <a:ln w="1270">
          <a:solidFill>
            <a:schemeClr val="tx1"/>
          </a:solidFill>
          <a:prstDash val="solid"/>
        </a:ln>
      </c:spPr>
      <c:txPr>
        <a:bodyPr/>
        <a:lstStyle/>
        <a:p>
          <a:pPr>
            <a:defRPr sz="662"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720"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0.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7FA3EB-E3A5-4759-AF6D-AA620626417C}" type="datetimeFigureOut">
              <a:rPr lang="en-US" smtClean="0"/>
              <a:t>7/8/2017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57C363-B573-4CBB-8CF8-C5B57AD0A062}" type="slidenum">
              <a:rPr lang="en-US" smtClean="0"/>
              <a:t>‹#›</a:t>
            </a:fld>
            <a:endParaRPr lang="en-US"/>
          </a:p>
        </p:txBody>
      </p:sp>
    </p:spTree>
    <p:extLst>
      <p:ext uri="{BB962C8B-B14F-4D97-AF65-F5344CB8AC3E}">
        <p14:creationId xmlns:p14="http://schemas.microsoft.com/office/powerpoint/2010/main" val="28443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9DB6BF-6DA1-4CA7-B59D-1A6F918419B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5902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9DB6BF-6DA1-4CA7-B59D-1A6F918419B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10233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9DB6BF-6DA1-4CA7-B59D-1A6F918419B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62731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p:spPr>
        <p:txBody>
          <a:bodyPr/>
          <a:lstStyle/>
          <a:p>
            <a:endParaRPr lang="en-US"/>
          </a:p>
        </p:txBody>
      </p:sp>
    </p:spTree>
    <p:extLst>
      <p:ext uri="{BB962C8B-B14F-4D97-AF65-F5344CB8AC3E}">
        <p14:creationId xmlns:p14="http://schemas.microsoft.com/office/powerpoint/2010/main" val="2966036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9DB6BF-6DA1-4CA7-B59D-1A6F918419B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6433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811804-71B9-8549-9B90-CCA9984578C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20428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F811804-71B9-8549-9B90-CCA9984578C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43817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1026"/>
          <p:cNvSpPr>
            <a:spLocks noGrp="1" noRot="1" noChangeAspect="1" noChangeArrowheads="1" noTextEdit="1"/>
          </p:cNvSpPr>
          <p:nvPr>
            <p:ph type="sldImg"/>
          </p:nvPr>
        </p:nvSpPr>
        <p:spPr>
          <a:ln/>
        </p:spPr>
      </p:sp>
      <p:sp>
        <p:nvSpPr>
          <p:cNvPr id="99331" name="Rectangle 1027"/>
          <p:cNvSpPr>
            <a:spLocks noGrp="1" noChangeArrowheads="1"/>
          </p:cNvSpPr>
          <p:nvPr>
            <p:ph type="body" idx="1"/>
          </p:nvPr>
        </p:nvSpPr>
        <p:spPr>
          <a:noFill/>
          <a:ln/>
        </p:spPr>
        <p:txBody>
          <a:bodyPr/>
          <a:lstStyle/>
          <a:p>
            <a:r>
              <a:rPr lang="en-US"/>
              <a:t>Stages (as classified in ACC/AHA guidelines) in the evolution of heart failure and recommended therapy</a:t>
            </a:r>
          </a:p>
          <a:p>
            <a:endParaRPr lang="en-US"/>
          </a:p>
          <a:p>
            <a:r>
              <a:rPr lang="en-US" sz="1000"/>
              <a:t>Hunt, SA, Baker, DW, Chin, MH, Cinquegrani MP, Feldman AM, Francis GS, Ganiats TG, Goldstein S, Gregoratos G, Jessup ML, Noble RJ, Packer M, Silver MA, Stevenson LW.  ACC/AHA guidelines for the evaluation and management of chronic heart failure in the adult:  a report of the American College of Cardiology/American Heart Association Task Force on Practice Guidelines, 2001.</a:t>
            </a:r>
          </a:p>
          <a:p>
            <a:endParaRPr lang="en-US" sz="1000"/>
          </a:p>
        </p:txBody>
      </p:sp>
    </p:spTree>
    <p:extLst>
      <p:ext uri="{BB962C8B-B14F-4D97-AF65-F5344CB8AC3E}">
        <p14:creationId xmlns:p14="http://schemas.microsoft.com/office/powerpoint/2010/main" val="4015862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ea typeface="ＭＳ Ｐゴシック" pitchFamily="34" charset="-128"/>
              </a:rPr>
              <a:t>380624 slide 37</a:t>
            </a:r>
          </a:p>
        </p:txBody>
      </p:sp>
      <p:sp>
        <p:nvSpPr>
          <p:cNvPr id="14234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F8B7736-87A6-40C2-9480-00DFC7D5DAB4}" type="slidenum">
              <a:rPr kumimoji="0" lang="en-US" altLang="en-US" sz="1200" b="0" i="0" u="none" strike="noStrike" kern="1200" cap="none" spc="0" normalizeH="0" baseline="0" noProof="0" smtClean="0">
                <a:ln>
                  <a:noFill/>
                </a:ln>
                <a:solidFill>
                  <a:prstClr val="black"/>
                </a:solidFill>
                <a:effectLst/>
                <a:uLnTx/>
                <a:uFillTx/>
                <a:latin typeface="Arial" pitchFamily="34" charset="0"/>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altLang="en-US" sz="12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2561229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57C363-B573-4CBB-8CF8-C5B57AD0A062}" type="slidenum">
              <a:rPr lang="en-US" smtClean="0"/>
              <a:t>16</a:t>
            </a:fld>
            <a:endParaRPr lang="en-US"/>
          </a:p>
        </p:txBody>
      </p:sp>
    </p:spTree>
    <p:extLst>
      <p:ext uri="{BB962C8B-B14F-4D97-AF65-F5344CB8AC3E}">
        <p14:creationId xmlns:p14="http://schemas.microsoft.com/office/powerpoint/2010/main" val="1727120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9DB6BF-6DA1-4CA7-B59D-1A6F918419B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67100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D9DB6BF-6DA1-4CA7-B59D-1A6F918419B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4229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1" y="0"/>
            <a:ext cx="12191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ctrTitle"/>
          </p:nvPr>
        </p:nvSpPr>
        <p:spPr>
          <a:xfrm>
            <a:off x="914400" y="3355848"/>
            <a:ext cx="107696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15E44836-A16D-4297-870F-FE605C197255}" type="datetime1">
              <a:rPr lang="en-US" smtClean="0"/>
              <a:t>7/8/2017</a:t>
            </a:fld>
            <a:endParaRPr lang="en-US"/>
          </a:p>
        </p:txBody>
      </p:sp>
      <p:sp>
        <p:nvSpPr>
          <p:cNvPr id="5" name="Footer Placeholder 4"/>
          <p:cNvSpPr>
            <a:spLocks noGrp="1"/>
          </p:cNvSpPr>
          <p:nvPr>
            <p:ph type="ftr" sz="quarter" idx="11"/>
          </p:nvPr>
        </p:nvSpPr>
        <p:spPr/>
        <p:txBody>
          <a:bodyPr/>
          <a:lstStyle/>
          <a:p>
            <a:r>
              <a:rPr lang="en-US"/>
              <a:t>Gwinnett Heart Specialists</a:t>
            </a:r>
          </a:p>
        </p:txBody>
      </p:sp>
      <p:sp>
        <p:nvSpPr>
          <p:cNvPr id="6" name="Slide Number Placeholder 5"/>
          <p:cNvSpPr>
            <a:spLocks noGrp="1"/>
          </p:cNvSpPr>
          <p:nvPr>
            <p:ph type="sldNum" sz="quarter" idx="12"/>
          </p:nvPr>
        </p:nvSpPr>
        <p:spPr/>
        <p:txBody>
          <a:bodyPr/>
          <a:lstStyle/>
          <a:p>
            <a:fld id="{75C696BF-5C64-465B-B348-634B4E33C496}" type="slidenum">
              <a:rPr lang="en-US" smtClean="0"/>
              <a:t>‹#›</a:t>
            </a:fld>
            <a:endParaRPr lang="en-US"/>
          </a:p>
        </p:txBody>
      </p:sp>
      <p:sp>
        <p:nvSpPr>
          <p:cNvPr id="10" name="Rectangle 9"/>
          <p:cNvSpPr/>
          <p:nvPr/>
        </p:nvSpPr>
        <p:spPr bwMode="invGray">
          <a:xfrm>
            <a:off x="0" y="5128334"/>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Tree>
    <p:extLst>
      <p:ext uri="{BB962C8B-B14F-4D97-AF65-F5344CB8AC3E}">
        <p14:creationId xmlns:p14="http://schemas.microsoft.com/office/powerpoint/2010/main" val="223854940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FE66C88-ED67-4282-9D13-826881320A35}" type="datetime1">
              <a:rPr lang="en-US" smtClean="0"/>
              <a:t>7/8/2017</a:t>
            </a:fld>
            <a:endParaRPr lang="en-US"/>
          </a:p>
        </p:txBody>
      </p:sp>
      <p:sp>
        <p:nvSpPr>
          <p:cNvPr id="5" name="Footer Placeholder 4"/>
          <p:cNvSpPr>
            <a:spLocks noGrp="1"/>
          </p:cNvSpPr>
          <p:nvPr>
            <p:ph type="ftr" sz="quarter" idx="11"/>
          </p:nvPr>
        </p:nvSpPr>
        <p:spPr/>
        <p:txBody>
          <a:bodyPr/>
          <a:lstStyle/>
          <a:p>
            <a:r>
              <a:rPr lang="en-US"/>
              <a:t>Gwinnett Heart Specialists</a:t>
            </a:r>
          </a:p>
        </p:txBody>
      </p:sp>
      <p:sp>
        <p:nvSpPr>
          <p:cNvPr id="6" name="Slide Number Placeholder 5"/>
          <p:cNvSpPr>
            <a:spLocks noGrp="1"/>
          </p:cNvSpPr>
          <p:nvPr>
            <p:ph type="sldNum" sz="quarter" idx="12"/>
          </p:nvPr>
        </p:nvSpPr>
        <p:spPr/>
        <p:txBody>
          <a:bodyPr/>
          <a:lstStyle/>
          <a:p>
            <a:fld id="{75C696BF-5C64-465B-B348-634B4E33C496}" type="slidenum">
              <a:rPr lang="en-US" smtClean="0"/>
              <a:t>‹#›</a:t>
            </a:fld>
            <a:endParaRPr lang="en-US"/>
          </a:p>
        </p:txBody>
      </p:sp>
    </p:spTree>
    <p:extLst>
      <p:ext uri="{BB962C8B-B14F-4D97-AF65-F5344CB8AC3E}">
        <p14:creationId xmlns:p14="http://schemas.microsoft.com/office/powerpoint/2010/main" val="1536077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8798560" y="0"/>
            <a:ext cx="6096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8" name="Rectangle 7"/>
          <p:cNvSpPr/>
          <p:nvPr/>
        </p:nvSpPr>
        <p:spPr bwMode="ltGray">
          <a:xfrm>
            <a:off x="8863584" y="0"/>
            <a:ext cx="33528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Vertical Title 1"/>
          <p:cNvSpPr>
            <a:spLocks noGrp="1"/>
          </p:cNvSpPr>
          <p:nvPr>
            <p:ph type="title" orient="vert"/>
          </p:nvPr>
        </p:nvSpPr>
        <p:spPr>
          <a:xfrm>
            <a:off x="9042400" y="274641"/>
            <a:ext cx="2540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304801"/>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2396AB5-7D81-47EF-A6C7-A1DD20ED18CF}" type="datetime1">
              <a:rPr lang="en-US" smtClean="0"/>
              <a:t>7/8/2017</a:t>
            </a:fld>
            <a:endParaRPr lang="en-US"/>
          </a:p>
        </p:txBody>
      </p:sp>
      <p:sp>
        <p:nvSpPr>
          <p:cNvPr id="5" name="Footer Placeholder 4"/>
          <p:cNvSpPr>
            <a:spLocks noGrp="1"/>
          </p:cNvSpPr>
          <p:nvPr>
            <p:ph type="ftr" sz="quarter" idx="11"/>
          </p:nvPr>
        </p:nvSpPr>
        <p:spPr>
          <a:xfrm>
            <a:off x="3520796" y="6377460"/>
            <a:ext cx="5115205" cy="365125"/>
          </a:xfrm>
        </p:spPr>
        <p:txBody>
          <a:bodyPr/>
          <a:lstStyle/>
          <a:p>
            <a:r>
              <a:rPr lang="en-US"/>
              <a:t>Gwinnett Heart Specialists</a:t>
            </a:r>
          </a:p>
        </p:txBody>
      </p:sp>
      <p:sp>
        <p:nvSpPr>
          <p:cNvPr id="6" name="Slide Number Placeholder 5"/>
          <p:cNvSpPr>
            <a:spLocks noGrp="1"/>
          </p:cNvSpPr>
          <p:nvPr>
            <p:ph type="sldNum" sz="quarter" idx="12"/>
          </p:nvPr>
        </p:nvSpPr>
        <p:spPr/>
        <p:txBody>
          <a:bodyPr/>
          <a:lstStyle/>
          <a:p>
            <a:fld id="{75C696BF-5C64-465B-B348-634B4E33C496}" type="slidenum">
              <a:rPr lang="en-US" smtClean="0"/>
              <a:t>‹#›</a:t>
            </a:fld>
            <a:endParaRPr lang="en-US"/>
          </a:p>
        </p:txBody>
      </p:sp>
    </p:spTree>
    <p:extLst>
      <p:ext uri="{BB962C8B-B14F-4D97-AF65-F5344CB8AC3E}">
        <p14:creationId xmlns:p14="http://schemas.microsoft.com/office/powerpoint/2010/main" val="822303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Dark Green / Header / Bold No Bullet">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751" y="1238979"/>
            <a:ext cx="11374907" cy="4911723"/>
          </a:xfrm>
          <a:prstGeom prst="rect">
            <a:avLst/>
          </a:prstGeom>
        </p:spPr>
        <p:txBody>
          <a:bodyPr/>
          <a:lstStyle>
            <a:lvl1pPr marL="0" indent="0">
              <a:spcBef>
                <a:spcPts val="945"/>
              </a:spcBef>
              <a:buNone/>
              <a:defRPr b="1">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flipH="1">
            <a:off x="-458065" y="1306514"/>
            <a:ext cx="317471" cy="0"/>
          </a:xfrm>
          <a:prstGeom prst="line">
            <a:avLst/>
          </a:prstGeom>
          <a:ln>
            <a:solidFill>
              <a:srgbClr val="3366FF"/>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userDrawn="1"/>
        </p:nvCxnSpPr>
        <p:spPr>
          <a:xfrm flipH="1">
            <a:off x="12345066" y="1306514"/>
            <a:ext cx="317471" cy="0"/>
          </a:xfrm>
          <a:prstGeom prst="line">
            <a:avLst/>
          </a:prstGeom>
          <a:ln>
            <a:solidFill>
              <a:srgbClr val="3366FF"/>
            </a:solidFill>
          </a:ln>
        </p:spPr>
        <p:style>
          <a:lnRef idx="1">
            <a:schemeClr val="dk1"/>
          </a:lnRef>
          <a:fillRef idx="0">
            <a:schemeClr val="dk1"/>
          </a:fillRef>
          <a:effectRef idx="0">
            <a:schemeClr val="dk1"/>
          </a:effectRef>
          <a:fontRef idx="minor">
            <a:schemeClr val="tx1"/>
          </a:fontRef>
        </p:style>
      </p:cxnSp>
      <p:sp>
        <p:nvSpPr>
          <p:cNvPr id="16" name="TextBox 15"/>
          <p:cNvSpPr txBox="1"/>
          <p:nvPr userDrawn="1"/>
        </p:nvSpPr>
        <p:spPr>
          <a:xfrm>
            <a:off x="-1125466" y="1205111"/>
            <a:ext cx="608442" cy="150493"/>
          </a:xfrm>
          <a:prstGeom prst="rect">
            <a:avLst/>
          </a:prstGeom>
          <a:noFill/>
        </p:spPr>
        <p:txBody>
          <a:bodyPr wrap="none" lIns="57598" tIns="28799" rIns="57598" bIns="28799" rtlCol="0">
            <a:spAutoFit/>
          </a:bodyPr>
          <a:lstStyle/>
          <a:p>
            <a:pPr algn="r"/>
            <a:r>
              <a:rPr lang="en-US" sz="600" dirty="0">
                <a:solidFill>
                  <a:srgbClr val="3366FF"/>
                </a:solidFill>
              </a:rPr>
              <a:t>BULLET GUIDE</a:t>
            </a:r>
          </a:p>
        </p:txBody>
      </p:sp>
      <p:sp>
        <p:nvSpPr>
          <p:cNvPr id="17" name="TextBox 16"/>
          <p:cNvSpPr txBox="1"/>
          <p:nvPr userDrawn="1"/>
        </p:nvSpPr>
        <p:spPr>
          <a:xfrm>
            <a:off x="12744384" y="1205111"/>
            <a:ext cx="608443" cy="150493"/>
          </a:xfrm>
          <a:prstGeom prst="rect">
            <a:avLst/>
          </a:prstGeom>
          <a:noFill/>
        </p:spPr>
        <p:txBody>
          <a:bodyPr wrap="none" lIns="57598" tIns="28799" rIns="57598" bIns="28799" rtlCol="0">
            <a:spAutoFit/>
          </a:bodyPr>
          <a:lstStyle/>
          <a:p>
            <a:pPr algn="l"/>
            <a:r>
              <a:rPr lang="en-US" sz="600" dirty="0">
                <a:solidFill>
                  <a:srgbClr val="3366FF"/>
                </a:solidFill>
              </a:rPr>
              <a:t>BULLET GUIDE</a:t>
            </a:r>
          </a:p>
        </p:txBody>
      </p:sp>
      <p:cxnSp>
        <p:nvCxnSpPr>
          <p:cNvPr id="23" name="Straight Connector 22"/>
          <p:cNvCxnSpPr/>
          <p:nvPr userDrawn="1"/>
        </p:nvCxnSpPr>
        <p:spPr>
          <a:xfrm flipH="1">
            <a:off x="-458065" y="313684"/>
            <a:ext cx="317471" cy="0"/>
          </a:xfrm>
          <a:prstGeom prst="line">
            <a:avLst/>
          </a:prstGeom>
          <a:ln>
            <a:solidFill>
              <a:srgbClr val="006852"/>
            </a:solidFill>
          </a:ln>
        </p:spPr>
        <p:style>
          <a:lnRef idx="1">
            <a:schemeClr val="dk1"/>
          </a:lnRef>
          <a:fillRef idx="0">
            <a:schemeClr val="dk1"/>
          </a:fillRef>
          <a:effectRef idx="0">
            <a:schemeClr val="dk1"/>
          </a:effectRef>
          <a:fontRef idx="minor">
            <a:schemeClr val="tx1"/>
          </a:fontRef>
        </p:style>
      </p:cxnSp>
      <p:sp>
        <p:nvSpPr>
          <p:cNvPr id="24" name="TextBox 23"/>
          <p:cNvSpPr txBox="1"/>
          <p:nvPr userDrawn="1"/>
        </p:nvSpPr>
        <p:spPr>
          <a:xfrm>
            <a:off x="-1143100" y="238439"/>
            <a:ext cx="626076" cy="150493"/>
          </a:xfrm>
          <a:prstGeom prst="rect">
            <a:avLst/>
          </a:prstGeom>
          <a:noFill/>
        </p:spPr>
        <p:txBody>
          <a:bodyPr wrap="none" lIns="57598" tIns="28799" rIns="57598" bIns="28799" rtlCol="0">
            <a:spAutoFit/>
          </a:bodyPr>
          <a:lstStyle/>
          <a:p>
            <a:pPr algn="r"/>
            <a:r>
              <a:rPr lang="en-US" sz="600" dirty="0">
                <a:solidFill>
                  <a:srgbClr val="006852"/>
                </a:solidFill>
              </a:rPr>
              <a:t>HEADER GUIDE</a:t>
            </a:r>
          </a:p>
        </p:txBody>
      </p:sp>
      <p:cxnSp>
        <p:nvCxnSpPr>
          <p:cNvPr id="25" name="Straight Connector 24"/>
          <p:cNvCxnSpPr/>
          <p:nvPr userDrawn="1"/>
        </p:nvCxnSpPr>
        <p:spPr>
          <a:xfrm flipH="1">
            <a:off x="12345066" y="313684"/>
            <a:ext cx="317471" cy="0"/>
          </a:xfrm>
          <a:prstGeom prst="line">
            <a:avLst/>
          </a:prstGeom>
          <a:ln>
            <a:solidFill>
              <a:srgbClr val="006852"/>
            </a:solidFill>
          </a:ln>
        </p:spPr>
        <p:style>
          <a:lnRef idx="1">
            <a:schemeClr val="dk1"/>
          </a:lnRef>
          <a:fillRef idx="0">
            <a:schemeClr val="dk1"/>
          </a:fillRef>
          <a:effectRef idx="0">
            <a:schemeClr val="dk1"/>
          </a:effectRef>
          <a:fontRef idx="minor">
            <a:schemeClr val="tx1"/>
          </a:fontRef>
        </p:style>
      </p:cxnSp>
      <p:sp>
        <p:nvSpPr>
          <p:cNvPr id="26" name="TextBox 25"/>
          <p:cNvSpPr txBox="1"/>
          <p:nvPr userDrawn="1"/>
        </p:nvSpPr>
        <p:spPr>
          <a:xfrm>
            <a:off x="12744383" y="238439"/>
            <a:ext cx="626076" cy="150493"/>
          </a:xfrm>
          <a:prstGeom prst="rect">
            <a:avLst/>
          </a:prstGeom>
          <a:noFill/>
        </p:spPr>
        <p:txBody>
          <a:bodyPr wrap="none" lIns="57598" tIns="28799" rIns="57598" bIns="28799" rtlCol="0">
            <a:spAutoFit/>
          </a:bodyPr>
          <a:lstStyle/>
          <a:p>
            <a:pPr algn="l"/>
            <a:r>
              <a:rPr lang="en-US" sz="600" dirty="0">
                <a:solidFill>
                  <a:srgbClr val="006852"/>
                </a:solidFill>
              </a:rPr>
              <a:t>HEADER GUIDE</a:t>
            </a:r>
          </a:p>
        </p:txBody>
      </p:sp>
      <p:sp>
        <p:nvSpPr>
          <p:cNvPr id="27" name="Title Placeholder 1"/>
          <p:cNvSpPr>
            <a:spLocks noGrp="1"/>
          </p:cNvSpPr>
          <p:nvPr>
            <p:ph type="title"/>
          </p:nvPr>
        </p:nvSpPr>
        <p:spPr>
          <a:xfrm>
            <a:off x="412753" y="308430"/>
            <a:ext cx="11374904" cy="692497"/>
          </a:xfrm>
          <a:prstGeom prst="rect">
            <a:avLst/>
          </a:prstGeom>
        </p:spPr>
        <p:txBody>
          <a:bodyPr vert="horz" wrap="square" lIns="0" tIns="0" rIns="0" bIns="0" rtlCol="0" anchor="t" anchorCtr="0">
            <a:spAutoFit/>
          </a:bodyPr>
          <a:lstStyle/>
          <a:p>
            <a:r>
              <a:rPr lang="en-US" dirty="0"/>
              <a:t>Click to edit Master title style</a:t>
            </a:r>
          </a:p>
        </p:txBody>
      </p:sp>
    </p:spTree>
    <p:extLst>
      <p:ext uri="{BB962C8B-B14F-4D97-AF65-F5344CB8AC3E}">
        <p14:creationId xmlns:p14="http://schemas.microsoft.com/office/powerpoint/2010/main" val="2943125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0pt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751" y="1241096"/>
            <a:ext cx="11374907" cy="4911723"/>
          </a:xfrm>
          <a:prstGeom prst="rect">
            <a:avLst/>
          </a:prstGeom>
        </p:spPr>
        <p:txBody>
          <a:bodyPr/>
          <a:lstStyle>
            <a:lvl1pPr marL="228600" indent="-228600">
              <a:spcBef>
                <a:spcPts val="945"/>
              </a:spcBef>
              <a:spcAft>
                <a:spcPts val="0"/>
              </a:spcAft>
              <a:defRPr sz="2000">
                <a:solidFill>
                  <a:srgbClr val="000000"/>
                </a:solidFill>
              </a:defRPr>
            </a:lvl1pPr>
            <a:lvl2pPr marL="514350" indent="-227013">
              <a:spcBef>
                <a:spcPts val="945"/>
              </a:spcBef>
              <a:spcAft>
                <a:spcPts val="0"/>
              </a:spcAft>
              <a:defRPr sz="1800">
                <a:solidFill>
                  <a:srgbClr val="000000"/>
                </a:solidFill>
              </a:defRPr>
            </a:lvl2pPr>
            <a:lvl3pPr marL="800100" indent="-228600">
              <a:spcBef>
                <a:spcPts val="945"/>
              </a:spcBef>
              <a:spcAft>
                <a:spcPts val="0"/>
              </a:spcAft>
              <a:defRPr sz="1600">
                <a:solidFill>
                  <a:srgbClr val="000000"/>
                </a:solidFill>
              </a:defRPr>
            </a:lvl3pPr>
            <a:lvl4pPr marL="1085850" indent="-228600">
              <a:spcBef>
                <a:spcPts val="945"/>
              </a:spcBef>
              <a:spcAft>
                <a:spcPts val="0"/>
              </a:spcAft>
              <a:defRPr sz="1400">
                <a:solidFill>
                  <a:srgbClr val="000000"/>
                </a:solidFill>
              </a:defRPr>
            </a:lvl4pPr>
            <a:lvl5pPr>
              <a:spcBef>
                <a:spcPts val="945"/>
              </a:spcBef>
              <a:spcAft>
                <a:spcPts val="0"/>
              </a:spcAft>
              <a:defRPr sz="12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flipH="1">
            <a:off x="-458065" y="1306514"/>
            <a:ext cx="317471" cy="0"/>
          </a:xfrm>
          <a:prstGeom prst="line">
            <a:avLst/>
          </a:prstGeom>
          <a:ln>
            <a:solidFill>
              <a:srgbClr val="3366FF"/>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userDrawn="1"/>
        </p:nvCxnSpPr>
        <p:spPr>
          <a:xfrm flipH="1">
            <a:off x="12345066" y="1306514"/>
            <a:ext cx="317471" cy="0"/>
          </a:xfrm>
          <a:prstGeom prst="line">
            <a:avLst/>
          </a:prstGeom>
          <a:ln>
            <a:solidFill>
              <a:srgbClr val="3366FF"/>
            </a:solidFill>
          </a:ln>
        </p:spPr>
        <p:style>
          <a:lnRef idx="1">
            <a:schemeClr val="dk1"/>
          </a:lnRef>
          <a:fillRef idx="0">
            <a:schemeClr val="dk1"/>
          </a:fillRef>
          <a:effectRef idx="0">
            <a:schemeClr val="dk1"/>
          </a:effectRef>
          <a:fontRef idx="minor">
            <a:schemeClr val="tx1"/>
          </a:fontRef>
        </p:style>
      </p:cxnSp>
      <p:sp>
        <p:nvSpPr>
          <p:cNvPr id="16" name="TextBox 15"/>
          <p:cNvSpPr txBox="1"/>
          <p:nvPr userDrawn="1"/>
        </p:nvSpPr>
        <p:spPr>
          <a:xfrm>
            <a:off x="-1125466" y="1205111"/>
            <a:ext cx="608442" cy="150493"/>
          </a:xfrm>
          <a:prstGeom prst="rect">
            <a:avLst/>
          </a:prstGeom>
          <a:noFill/>
        </p:spPr>
        <p:txBody>
          <a:bodyPr wrap="none" lIns="57598" tIns="28799" rIns="57598" bIns="28799" rtlCol="0">
            <a:spAutoFit/>
          </a:bodyPr>
          <a:lstStyle/>
          <a:p>
            <a:pPr algn="r"/>
            <a:r>
              <a:rPr lang="en-US" sz="600" dirty="0">
                <a:solidFill>
                  <a:srgbClr val="3366FF"/>
                </a:solidFill>
              </a:rPr>
              <a:t>BULLET GUIDE</a:t>
            </a:r>
          </a:p>
        </p:txBody>
      </p:sp>
      <p:sp>
        <p:nvSpPr>
          <p:cNvPr id="17" name="TextBox 16"/>
          <p:cNvSpPr txBox="1"/>
          <p:nvPr userDrawn="1"/>
        </p:nvSpPr>
        <p:spPr>
          <a:xfrm>
            <a:off x="12744384" y="1205111"/>
            <a:ext cx="608443" cy="150493"/>
          </a:xfrm>
          <a:prstGeom prst="rect">
            <a:avLst/>
          </a:prstGeom>
          <a:noFill/>
        </p:spPr>
        <p:txBody>
          <a:bodyPr wrap="none" lIns="57598" tIns="28799" rIns="57598" bIns="28799" rtlCol="0">
            <a:spAutoFit/>
          </a:bodyPr>
          <a:lstStyle/>
          <a:p>
            <a:pPr algn="l"/>
            <a:r>
              <a:rPr lang="en-US" sz="600" dirty="0">
                <a:solidFill>
                  <a:srgbClr val="3366FF"/>
                </a:solidFill>
              </a:rPr>
              <a:t>BULLET GUIDE</a:t>
            </a:r>
          </a:p>
        </p:txBody>
      </p:sp>
      <p:cxnSp>
        <p:nvCxnSpPr>
          <p:cNvPr id="23" name="Straight Connector 22"/>
          <p:cNvCxnSpPr/>
          <p:nvPr userDrawn="1"/>
        </p:nvCxnSpPr>
        <p:spPr>
          <a:xfrm flipH="1">
            <a:off x="-458065" y="313684"/>
            <a:ext cx="317471" cy="0"/>
          </a:xfrm>
          <a:prstGeom prst="line">
            <a:avLst/>
          </a:prstGeom>
          <a:ln>
            <a:solidFill>
              <a:srgbClr val="006852"/>
            </a:solidFill>
          </a:ln>
        </p:spPr>
        <p:style>
          <a:lnRef idx="1">
            <a:schemeClr val="dk1"/>
          </a:lnRef>
          <a:fillRef idx="0">
            <a:schemeClr val="dk1"/>
          </a:fillRef>
          <a:effectRef idx="0">
            <a:schemeClr val="dk1"/>
          </a:effectRef>
          <a:fontRef idx="minor">
            <a:schemeClr val="tx1"/>
          </a:fontRef>
        </p:style>
      </p:cxnSp>
      <p:sp>
        <p:nvSpPr>
          <p:cNvPr id="24" name="TextBox 23"/>
          <p:cNvSpPr txBox="1"/>
          <p:nvPr userDrawn="1"/>
        </p:nvSpPr>
        <p:spPr>
          <a:xfrm>
            <a:off x="-1143100" y="238439"/>
            <a:ext cx="626076" cy="150493"/>
          </a:xfrm>
          <a:prstGeom prst="rect">
            <a:avLst/>
          </a:prstGeom>
          <a:noFill/>
        </p:spPr>
        <p:txBody>
          <a:bodyPr wrap="none" lIns="57598" tIns="28799" rIns="57598" bIns="28799" rtlCol="0">
            <a:spAutoFit/>
          </a:bodyPr>
          <a:lstStyle/>
          <a:p>
            <a:pPr algn="r"/>
            <a:r>
              <a:rPr lang="en-US" sz="600" dirty="0">
                <a:solidFill>
                  <a:srgbClr val="006852"/>
                </a:solidFill>
              </a:rPr>
              <a:t>HEADER GUIDE</a:t>
            </a:r>
          </a:p>
        </p:txBody>
      </p:sp>
      <p:cxnSp>
        <p:nvCxnSpPr>
          <p:cNvPr id="25" name="Straight Connector 24"/>
          <p:cNvCxnSpPr/>
          <p:nvPr userDrawn="1"/>
        </p:nvCxnSpPr>
        <p:spPr>
          <a:xfrm flipH="1">
            <a:off x="12345066" y="313684"/>
            <a:ext cx="317471" cy="0"/>
          </a:xfrm>
          <a:prstGeom prst="line">
            <a:avLst/>
          </a:prstGeom>
          <a:ln>
            <a:solidFill>
              <a:srgbClr val="006852"/>
            </a:solidFill>
          </a:ln>
        </p:spPr>
        <p:style>
          <a:lnRef idx="1">
            <a:schemeClr val="dk1"/>
          </a:lnRef>
          <a:fillRef idx="0">
            <a:schemeClr val="dk1"/>
          </a:fillRef>
          <a:effectRef idx="0">
            <a:schemeClr val="dk1"/>
          </a:effectRef>
          <a:fontRef idx="minor">
            <a:schemeClr val="tx1"/>
          </a:fontRef>
        </p:style>
      </p:cxnSp>
      <p:sp>
        <p:nvSpPr>
          <p:cNvPr id="26" name="TextBox 25"/>
          <p:cNvSpPr txBox="1"/>
          <p:nvPr userDrawn="1"/>
        </p:nvSpPr>
        <p:spPr>
          <a:xfrm>
            <a:off x="12744383" y="238439"/>
            <a:ext cx="626076" cy="150493"/>
          </a:xfrm>
          <a:prstGeom prst="rect">
            <a:avLst/>
          </a:prstGeom>
          <a:noFill/>
        </p:spPr>
        <p:txBody>
          <a:bodyPr wrap="none" lIns="57598" tIns="28799" rIns="57598" bIns="28799" rtlCol="0">
            <a:spAutoFit/>
          </a:bodyPr>
          <a:lstStyle/>
          <a:p>
            <a:pPr algn="l"/>
            <a:r>
              <a:rPr lang="en-US" sz="600" dirty="0">
                <a:solidFill>
                  <a:srgbClr val="006852"/>
                </a:solidFill>
              </a:rPr>
              <a:t>HEADER GUIDE</a:t>
            </a:r>
          </a:p>
        </p:txBody>
      </p:sp>
      <p:sp>
        <p:nvSpPr>
          <p:cNvPr id="27" name="Title Placeholder 1"/>
          <p:cNvSpPr>
            <a:spLocks noGrp="1"/>
          </p:cNvSpPr>
          <p:nvPr>
            <p:ph type="title"/>
          </p:nvPr>
        </p:nvSpPr>
        <p:spPr>
          <a:xfrm>
            <a:off x="412753" y="308430"/>
            <a:ext cx="11374904" cy="692497"/>
          </a:xfrm>
          <a:prstGeom prst="rect">
            <a:avLst/>
          </a:prstGeom>
        </p:spPr>
        <p:txBody>
          <a:bodyPr vert="horz" wrap="square" lIns="0" tIns="0" rIns="0" bIns="0" rtlCol="0" anchor="t" anchorCtr="0">
            <a:spAutoFit/>
          </a:bodyPr>
          <a:lstStyle/>
          <a:p>
            <a:r>
              <a:rPr lang="en-US" dirty="0"/>
              <a:t>Click to edit Master title style</a:t>
            </a:r>
          </a:p>
        </p:txBody>
      </p:sp>
    </p:spTree>
    <p:extLst>
      <p:ext uri="{BB962C8B-B14F-4D97-AF65-F5344CB8AC3E}">
        <p14:creationId xmlns:p14="http://schemas.microsoft.com/office/powerpoint/2010/main" val="33389890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8 pt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751" y="1306515"/>
            <a:ext cx="11374907" cy="4522786"/>
          </a:xfrm>
          <a:prstGeom prst="rect">
            <a:avLst/>
          </a:prstGeom>
        </p:spPr>
        <p:txBody>
          <a:bodyPr/>
          <a:lstStyle>
            <a:lvl1pPr>
              <a:spcBef>
                <a:spcPts val="945"/>
              </a:spcBef>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flipH="1">
            <a:off x="-458065" y="1306514"/>
            <a:ext cx="317471" cy="0"/>
          </a:xfrm>
          <a:prstGeom prst="line">
            <a:avLst/>
          </a:prstGeom>
          <a:ln>
            <a:solidFill>
              <a:srgbClr val="3366FF"/>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userDrawn="1"/>
        </p:nvCxnSpPr>
        <p:spPr>
          <a:xfrm flipH="1">
            <a:off x="12345066" y="1306514"/>
            <a:ext cx="317471" cy="0"/>
          </a:xfrm>
          <a:prstGeom prst="line">
            <a:avLst/>
          </a:prstGeom>
          <a:ln>
            <a:solidFill>
              <a:srgbClr val="3366FF"/>
            </a:solidFill>
          </a:ln>
        </p:spPr>
        <p:style>
          <a:lnRef idx="1">
            <a:schemeClr val="dk1"/>
          </a:lnRef>
          <a:fillRef idx="0">
            <a:schemeClr val="dk1"/>
          </a:fillRef>
          <a:effectRef idx="0">
            <a:schemeClr val="dk1"/>
          </a:effectRef>
          <a:fontRef idx="minor">
            <a:schemeClr val="tx1"/>
          </a:fontRef>
        </p:style>
      </p:cxnSp>
      <p:sp>
        <p:nvSpPr>
          <p:cNvPr id="16" name="TextBox 15"/>
          <p:cNvSpPr txBox="1"/>
          <p:nvPr userDrawn="1"/>
        </p:nvSpPr>
        <p:spPr>
          <a:xfrm>
            <a:off x="-1125466" y="1205111"/>
            <a:ext cx="608442" cy="150493"/>
          </a:xfrm>
          <a:prstGeom prst="rect">
            <a:avLst/>
          </a:prstGeom>
          <a:noFill/>
        </p:spPr>
        <p:txBody>
          <a:bodyPr wrap="none" lIns="57598" tIns="28799" rIns="57598" bIns="28799" rtlCol="0">
            <a:spAutoFit/>
          </a:bodyPr>
          <a:lstStyle/>
          <a:p>
            <a:pPr algn="r"/>
            <a:r>
              <a:rPr lang="en-US" sz="600" dirty="0">
                <a:solidFill>
                  <a:srgbClr val="3366FF"/>
                </a:solidFill>
              </a:rPr>
              <a:t>BULLET GUIDE</a:t>
            </a:r>
          </a:p>
        </p:txBody>
      </p:sp>
      <p:sp>
        <p:nvSpPr>
          <p:cNvPr id="17" name="TextBox 16"/>
          <p:cNvSpPr txBox="1"/>
          <p:nvPr userDrawn="1"/>
        </p:nvSpPr>
        <p:spPr>
          <a:xfrm>
            <a:off x="12744384" y="1205111"/>
            <a:ext cx="608443" cy="150493"/>
          </a:xfrm>
          <a:prstGeom prst="rect">
            <a:avLst/>
          </a:prstGeom>
          <a:noFill/>
        </p:spPr>
        <p:txBody>
          <a:bodyPr wrap="none" lIns="57598" tIns="28799" rIns="57598" bIns="28799" rtlCol="0">
            <a:spAutoFit/>
          </a:bodyPr>
          <a:lstStyle/>
          <a:p>
            <a:pPr algn="l"/>
            <a:r>
              <a:rPr lang="en-US" sz="600" dirty="0">
                <a:solidFill>
                  <a:srgbClr val="3366FF"/>
                </a:solidFill>
              </a:rPr>
              <a:t>BULLET GUIDE</a:t>
            </a:r>
          </a:p>
        </p:txBody>
      </p:sp>
      <p:cxnSp>
        <p:nvCxnSpPr>
          <p:cNvPr id="23" name="Straight Connector 22"/>
          <p:cNvCxnSpPr/>
          <p:nvPr userDrawn="1"/>
        </p:nvCxnSpPr>
        <p:spPr>
          <a:xfrm flipH="1">
            <a:off x="-458065" y="313684"/>
            <a:ext cx="317471" cy="0"/>
          </a:xfrm>
          <a:prstGeom prst="line">
            <a:avLst/>
          </a:prstGeom>
          <a:ln>
            <a:solidFill>
              <a:srgbClr val="006852"/>
            </a:solidFill>
          </a:ln>
        </p:spPr>
        <p:style>
          <a:lnRef idx="1">
            <a:schemeClr val="dk1"/>
          </a:lnRef>
          <a:fillRef idx="0">
            <a:schemeClr val="dk1"/>
          </a:fillRef>
          <a:effectRef idx="0">
            <a:schemeClr val="dk1"/>
          </a:effectRef>
          <a:fontRef idx="minor">
            <a:schemeClr val="tx1"/>
          </a:fontRef>
        </p:style>
      </p:cxnSp>
      <p:sp>
        <p:nvSpPr>
          <p:cNvPr id="24" name="TextBox 23"/>
          <p:cNvSpPr txBox="1"/>
          <p:nvPr userDrawn="1"/>
        </p:nvSpPr>
        <p:spPr>
          <a:xfrm>
            <a:off x="-1143100" y="238439"/>
            <a:ext cx="626076" cy="150493"/>
          </a:xfrm>
          <a:prstGeom prst="rect">
            <a:avLst/>
          </a:prstGeom>
          <a:noFill/>
        </p:spPr>
        <p:txBody>
          <a:bodyPr wrap="none" lIns="57598" tIns="28799" rIns="57598" bIns="28799" rtlCol="0">
            <a:spAutoFit/>
          </a:bodyPr>
          <a:lstStyle/>
          <a:p>
            <a:pPr algn="r"/>
            <a:r>
              <a:rPr lang="en-US" sz="600" dirty="0">
                <a:solidFill>
                  <a:srgbClr val="006852"/>
                </a:solidFill>
              </a:rPr>
              <a:t>HEADER GUIDE</a:t>
            </a:r>
          </a:p>
        </p:txBody>
      </p:sp>
      <p:cxnSp>
        <p:nvCxnSpPr>
          <p:cNvPr id="25" name="Straight Connector 24"/>
          <p:cNvCxnSpPr/>
          <p:nvPr userDrawn="1"/>
        </p:nvCxnSpPr>
        <p:spPr>
          <a:xfrm flipH="1">
            <a:off x="12345066" y="313684"/>
            <a:ext cx="317471" cy="0"/>
          </a:xfrm>
          <a:prstGeom prst="line">
            <a:avLst/>
          </a:prstGeom>
          <a:ln>
            <a:solidFill>
              <a:srgbClr val="006852"/>
            </a:solidFill>
          </a:ln>
        </p:spPr>
        <p:style>
          <a:lnRef idx="1">
            <a:schemeClr val="dk1"/>
          </a:lnRef>
          <a:fillRef idx="0">
            <a:schemeClr val="dk1"/>
          </a:fillRef>
          <a:effectRef idx="0">
            <a:schemeClr val="dk1"/>
          </a:effectRef>
          <a:fontRef idx="minor">
            <a:schemeClr val="tx1"/>
          </a:fontRef>
        </p:style>
      </p:cxnSp>
      <p:sp>
        <p:nvSpPr>
          <p:cNvPr id="26" name="TextBox 25"/>
          <p:cNvSpPr txBox="1"/>
          <p:nvPr userDrawn="1"/>
        </p:nvSpPr>
        <p:spPr>
          <a:xfrm>
            <a:off x="12744383" y="238439"/>
            <a:ext cx="626076" cy="150493"/>
          </a:xfrm>
          <a:prstGeom prst="rect">
            <a:avLst/>
          </a:prstGeom>
          <a:noFill/>
        </p:spPr>
        <p:txBody>
          <a:bodyPr wrap="none" lIns="57598" tIns="28799" rIns="57598" bIns="28799" rtlCol="0">
            <a:spAutoFit/>
          </a:bodyPr>
          <a:lstStyle/>
          <a:p>
            <a:pPr algn="l"/>
            <a:r>
              <a:rPr lang="en-US" sz="600" dirty="0">
                <a:solidFill>
                  <a:srgbClr val="006852"/>
                </a:solidFill>
              </a:rPr>
              <a:t>HEADER GUIDE</a:t>
            </a:r>
          </a:p>
        </p:txBody>
      </p:sp>
      <p:sp>
        <p:nvSpPr>
          <p:cNvPr id="27" name="Title Placeholder 1"/>
          <p:cNvSpPr>
            <a:spLocks noGrp="1"/>
          </p:cNvSpPr>
          <p:nvPr>
            <p:ph type="title"/>
          </p:nvPr>
        </p:nvSpPr>
        <p:spPr>
          <a:xfrm>
            <a:off x="412753" y="308430"/>
            <a:ext cx="11374904" cy="692497"/>
          </a:xfrm>
          <a:prstGeom prst="rect">
            <a:avLst/>
          </a:prstGeom>
        </p:spPr>
        <p:txBody>
          <a:bodyPr vert="horz" wrap="square" lIns="0" tIns="0" rIns="0" bIns="0" rtlCol="0" anchor="t" anchorCtr="0">
            <a:spAutoFit/>
          </a:bodyPr>
          <a:lstStyle/>
          <a:p>
            <a:r>
              <a:rPr lang="en-US" dirty="0"/>
              <a:t>Click to edit Master title style</a:t>
            </a:r>
          </a:p>
        </p:txBody>
      </p:sp>
      <p:sp>
        <p:nvSpPr>
          <p:cNvPr id="12" name="Text Placeholder 3"/>
          <p:cNvSpPr>
            <a:spLocks noGrp="1"/>
          </p:cNvSpPr>
          <p:nvPr>
            <p:ph type="body" sz="quarter" idx="15" hasCustomPrompt="1"/>
          </p:nvPr>
        </p:nvSpPr>
        <p:spPr>
          <a:xfrm>
            <a:off x="408518" y="5833534"/>
            <a:ext cx="11368617" cy="388938"/>
          </a:xfrm>
          <a:noFill/>
          <a:ln>
            <a:noFill/>
          </a:ln>
          <a:effectLst/>
        </p:spPr>
        <p:txBody>
          <a:bodyPr lIns="0" tIns="45720" rIns="91440" bIns="45720" anchor="b" anchorCtr="0">
            <a:noAutofit/>
          </a:bodyPr>
          <a:lstStyle>
            <a:lvl1pPr marL="0" indent="0">
              <a:buNone/>
              <a:defRPr sz="800" baseline="0"/>
            </a:lvl1pPr>
            <a:lvl2pPr marL="287338" indent="0">
              <a:buNone/>
              <a:defRPr/>
            </a:lvl2pPr>
            <a:lvl3pPr marL="576263" indent="0">
              <a:buNone/>
              <a:defRPr/>
            </a:lvl3pPr>
            <a:lvl4pPr marL="855663" indent="0">
              <a:buNone/>
              <a:defRPr/>
            </a:lvl4pPr>
            <a:lvl5pPr marL="1152525" indent="0">
              <a:buNone/>
              <a:defRPr/>
            </a:lvl5pPr>
          </a:lstStyle>
          <a:p>
            <a:pPr lvl="0"/>
            <a:r>
              <a:rPr lang="en-US" dirty="0"/>
              <a:t>Click to add references</a:t>
            </a:r>
          </a:p>
        </p:txBody>
      </p:sp>
    </p:spTree>
    <p:extLst>
      <p:ext uri="{BB962C8B-B14F-4D97-AF65-F5344CB8AC3E}">
        <p14:creationId xmlns:p14="http://schemas.microsoft.com/office/powerpoint/2010/main" val="16242329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Dark Green / Header / Bold No Bullet">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751" y="1306515"/>
            <a:ext cx="11374907" cy="4522786"/>
          </a:xfrm>
          <a:prstGeom prst="rect">
            <a:avLst/>
          </a:prstGeom>
        </p:spPr>
        <p:txBody>
          <a:bodyPr/>
          <a:lstStyle>
            <a:lvl1pPr marL="0" indent="0">
              <a:spcBef>
                <a:spcPts val="945"/>
              </a:spcBef>
              <a:buNone/>
              <a:defRPr b="1">
                <a:solidFill>
                  <a:srgbClr val="000000"/>
                </a:solidFill>
              </a:defRPr>
            </a:lvl1pPr>
            <a:lvl2pPr marL="228600" indent="-228600">
              <a:defRPr sz="1500">
                <a:solidFill>
                  <a:srgbClr val="000000"/>
                </a:solidFill>
              </a:defRPr>
            </a:lvl2pPr>
            <a:lvl3pPr marL="515938" indent="-228600">
              <a:defRPr>
                <a:solidFill>
                  <a:srgbClr val="000000"/>
                </a:solidFill>
              </a:defRPr>
            </a:lvl3pPr>
            <a:lvl4pPr marL="804863" indent="-228600">
              <a:defRPr>
                <a:solidFill>
                  <a:srgbClr val="000000"/>
                </a:solidFill>
              </a:defRPr>
            </a:lvl4pPr>
            <a:lvl5pPr marL="1084263" indent="-228600">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flipH="1">
            <a:off x="-458065" y="1306514"/>
            <a:ext cx="317471" cy="0"/>
          </a:xfrm>
          <a:prstGeom prst="line">
            <a:avLst/>
          </a:prstGeom>
          <a:ln>
            <a:solidFill>
              <a:srgbClr val="3366FF"/>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userDrawn="1"/>
        </p:nvCxnSpPr>
        <p:spPr>
          <a:xfrm flipH="1">
            <a:off x="12345066" y="1306514"/>
            <a:ext cx="317471" cy="0"/>
          </a:xfrm>
          <a:prstGeom prst="line">
            <a:avLst/>
          </a:prstGeom>
          <a:ln>
            <a:solidFill>
              <a:srgbClr val="3366FF"/>
            </a:solidFill>
          </a:ln>
        </p:spPr>
        <p:style>
          <a:lnRef idx="1">
            <a:schemeClr val="dk1"/>
          </a:lnRef>
          <a:fillRef idx="0">
            <a:schemeClr val="dk1"/>
          </a:fillRef>
          <a:effectRef idx="0">
            <a:schemeClr val="dk1"/>
          </a:effectRef>
          <a:fontRef idx="minor">
            <a:schemeClr val="tx1"/>
          </a:fontRef>
        </p:style>
      </p:cxnSp>
      <p:sp>
        <p:nvSpPr>
          <p:cNvPr id="16" name="TextBox 15"/>
          <p:cNvSpPr txBox="1"/>
          <p:nvPr userDrawn="1"/>
        </p:nvSpPr>
        <p:spPr>
          <a:xfrm>
            <a:off x="-1125466" y="1205111"/>
            <a:ext cx="608442" cy="150493"/>
          </a:xfrm>
          <a:prstGeom prst="rect">
            <a:avLst/>
          </a:prstGeom>
          <a:noFill/>
        </p:spPr>
        <p:txBody>
          <a:bodyPr wrap="none" lIns="57598" tIns="28799" rIns="57598" bIns="28799" rtlCol="0">
            <a:spAutoFit/>
          </a:bodyPr>
          <a:lstStyle/>
          <a:p>
            <a:pPr algn="r"/>
            <a:r>
              <a:rPr lang="en-US" sz="600" dirty="0">
                <a:solidFill>
                  <a:srgbClr val="3366FF"/>
                </a:solidFill>
              </a:rPr>
              <a:t>BULLET GUIDE</a:t>
            </a:r>
          </a:p>
        </p:txBody>
      </p:sp>
      <p:sp>
        <p:nvSpPr>
          <p:cNvPr id="17" name="TextBox 16"/>
          <p:cNvSpPr txBox="1"/>
          <p:nvPr userDrawn="1"/>
        </p:nvSpPr>
        <p:spPr>
          <a:xfrm>
            <a:off x="12744384" y="1205111"/>
            <a:ext cx="608443" cy="150493"/>
          </a:xfrm>
          <a:prstGeom prst="rect">
            <a:avLst/>
          </a:prstGeom>
          <a:noFill/>
        </p:spPr>
        <p:txBody>
          <a:bodyPr wrap="none" lIns="57598" tIns="28799" rIns="57598" bIns="28799" rtlCol="0">
            <a:spAutoFit/>
          </a:bodyPr>
          <a:lstStyle/>
          <a:p>
            <a:pPr algn="l"/>
            <a:r>
              <a:rPr lang="en-US" sz="600" dirty="0">
                <a:solidFill>
                  <a:srgbClr val="3366FF"/>
                </a:solidFill>
              </a:rPr>
              <a:t>BULLET GUIDE</a:t>
            </a:r>
          </a:p>
        </p:txBody>
      </p:sp>
      <p:cxnSp>
        <p:nvCxnSpPr>
          <p:cNvPr id="23" name="Straight Connector 22"/>
          <p:cNvCxnSpPr/>
          <p:nvPr userDrawn="1"/>
        </p:nvCxnSpPr>
        <p:spPr>
          <a:xfrm flipH="1">
            <a:off x="-458065" y="313684"/>
            <a:ext cx="317471" cy="0"/>
          </a:xfrm>
          <a:prstGeom prst="line">
            <a:avLst/>
          </a:prstGeom>
          <a:ln>
            <a:solidFill>
              <a:srgbClr val="006852"/>
            </a:solidFill>
          </a:ln>
        </p:spPr>
        <p:style>
          <a:lnRef idx="1">
            <a:schemeClr val="dk1"/>
          </a:lnRef>
          <a:fillRef idx="0">
            <a:schemeClr val="dk1"/>
          </a:fillRef>
          <a:effectRef idx="0">
            <a:schemeClr val="dk1"/>
          </a:effectRef>
          <a:fontRef idx="minor">
            <a:schemeClr val="tx1"/>
          </a:fontRef>
        </p:style>
      </p:cxnSp>
      <p:sp>
        <p:nvSpPr>
          <p:cNvPr id="24" name="TextBox 23"/>
          <p:cNvSpPr txBox="1"/>
          <p:nvPr userDrawn="1"/>
        </p:nvSpPr>
        <p:spPr>
          <a:xfrm>
            <a:off x="-1143100" y="238439"/>
            <a:ext cx="626076" cy="150493"/>
          </a:xfrm>
          <a:prstGeom prst="rect">
            <a:avLst/>
          </a:prstGeom>
          <a:noFill/>
        </p:spPr>
        <p:txBody>
          <a:bodyPr wrap="none" lIns="57598" tIns="28799" rIns="57598" bIns="28799" rtlCol="0">
            <a:spAutoFit/>
          </a:bodyPr>
          <a:lstStyle/>
          <a:p>
            <a:pPr algn="r"/>
            <a:r>
              <a:rPr lang="en-US" sz="600" dirty="0">
                <a:solidFill>
                  <a:srgbClr val="006852"/>
                </a:solidFill>
              </a:rPr>
              <a:t>HEADER GUIDE</a:t>
            </a:r>
          </a:p>
        </p:txBody>
      </p:sp>
      <p:cxnSp>
        <p:nvCxnSpPr>
          <p:cNvPr id="25" name="Straight Connector 24"/>
          <p:cNvCxnSpPr/>
          <p:nvPr userDrawn="1"/>
        </p:nvCxnSpPr>
        <p:spPr>
          <a:xfrm flipH="1">
            <a:off x="12345066" y="313684"/>
            <a:ext cx="317471" cy="0"/>
          </a:xfrm>
          <a:prstGeom prst="line">
            <a:avLst/>
          </a:prstGeom>
          <a:ln>
            <a:solidFill>
              <a:srgbClr val="006852"/>
            </a:solidFill>
          </a:ln>
        </p:spPr>
        <p:style>
          <a:lnRef idx="1">
            <a:schemeClr val="dk1"/>
          </a:lnRef>
          <a:fillRef idx="0">
            <a:schemeClr val="dk1"/>
          </a:fillRef>
          <a:effectRef idx="0">
            <a:schemeClr val="dk1"/>
          </a:effectRef>
          <a:fontRef idx="minor">
            <a:schemeClr val="tx1"/>
          </a:fontRef>
        </p:style>
      </p:cxnSp>
      <p:sp>
        <p:nvSpPr>
          <p:cNvPr id="26" name="TextBox 25"/>
          <p:cNvSpPr txBox="1"/>
          <p:nvPr userDrawn="1"/>
        </p:nvSpPr>
        <p:spPr>
          <a:xfrm>
            <a:off x="12744383" y="238439"/>
            <a:ext cx="626076" cy="150493"/>
          </a:xfrm>
          <a:prstGeom prst="rect">
            <a:avLst/>
          </a:prstGeom>
          <a:noFill/>
        </p:spPr>
        <p:txBody>
          <a:bodyPr wrap="none" lIns="57598" tIns="28799" rIns="57598" bIns="28799" rtlCol="0">
            <a:spAutoFit/>
          </a:bodyPr>
          <a:lstStyle/>
          <a:p>
            <a:pPr algn="l"/>
            <a:r>
              <a:rPr lang="en-US" sz="600" dirty="0">
                <a:solidFill>
                  <a:srgbClr val="006852"/>
                </a:solidFill>
              </a:rPr>
              <a:t>HEADER GUIDE</a:t>
            </a:r>
          </a:p>
        </p:txBody>
      </p:sp>
      <p:sp>
        <p:nvSpPr>
          <p:cNvPr id="27" name="Title Placeholder 1"/>
          <p:cNvSpPr>
            <a:spLocks noGrp="1"/>
          </p:cNvSpPr>
          <p:nvPr>
            <p:ph type="title"/>
          </p:nvPr>
        </p:nvSpPr>
        <p:spPr>
          <a:xfrm>
            <a:off x="412753" y="308430"/>
            <a:ext cx="11374904" cy="692497"/>
          </a:xfrm>
          <a:prstGeom prst="rect">
            <a:avLst/>
          </a:prstGeom>
        </p:spPr>
        <p:txBody>
          <a:bodyPr vert="horz" wrap="square" lIns="0" tIns="0" rIns="0" bIns="0" rtlCol="0" anchor="t" anchorCtr="0">
            <a:spAutoFit/>
          </a:bodyPr>
          <a:lstStyle/>
          <a:p>
            <a:r>
              <a:rPr lang="en-US" dirty="0"/>
              <a:t>Click to edit Master title style</a:t>
            </a:r>
          </a:p>
        </p:txBody>
      </p:sp>
      <p:sp>
        <p:nvSpPr>
          <p:cNvPr id="12" name="Text Placeholder 3"/>
          <p:cNvSpPr>
            <a:spLocks noGrp="1"/>
          </p:cNvSpPr>
          <p:nvPr>
            <p:ph type="body" sz="quarter" idx="15" hasCustomPrompt="1"/>
          </p:nvPr>
        </p:nvSpPr>
        <p:spPr>
          <a:xfrm>
            <a:off x="408518" y="5833534"/>
            <a:ext cx="11368617" cy="388938"/>
          </a:xfrm>
          <a:noFill/>
          <a:ln>
            <a:noFill/>
          </a:ln>
          <a:effectLst/>
        </p:spPr>
        <p:txBody>
          <a:bodyPr lIns="0" tIns="45720" rIns="91440" bIns="45720" anchor="b" anchorCtr="0">
            <a:noAutofit/>
          </a:bodyPr>
          <a:lstStyle>
            <a:lvl1pPr marL="0" indent="0">
              <a:buNone/>
              <a:defRPr sz="800" baseline="0"/>
            </a:lvl1pPr>
            <a:lvl2pPr marL="287338" indent="0">
              <a:buNone/>
              <a:defRPr/>
            </a:lvl2pPr>
            <a:lvl3pPr marL="576263" indent="0">
              <a:buNone/>
              <a:defRPr/>
            </a:lvl3pPr>
            <a:lvl4pPr marL="855663" indent="0">
              <a:buNone/>
              <a:defRPr/>
            </a:lvl4pPr>
            <a:lvl5pPr marL="1152525" indent="0">
              <a:buNone/>
              <a:defRPr/>
            </a:lvl5pPr>
          </a:lstStyle>
          <a:p>
            <a:pPr lvl="0"/>
            <a:r>
              <a:rPr lang="en-US" dirty="0"/>
              <a:t>Click to add references</a:t>
            </a:r>
          </a:p>
        </p:txBody>
      </p:sp>
    </p:spTree>
    <p:extLst>
      <p:ext uri="{BB962C8B-B14F-4D97-AF65-F5344CB8AC3E}">
        <p14:creationId xmlns:p14="http://schemas.microsoft.com/office/powerpoint/2010/main" val="1230913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Dark Green / Header / Bold No Bullet">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751" y="1238979"/>
            <a:ext cx="11374907" cy="4911723"/>
          </a:xfrm>
          <a:prstGeom prst="rect">
            <a:avLst/>
          </a:prstGeom>
        </p:spPr>
        <p:txBody>
          <a:bodyPr/>
          <a:lstStyle>
            <a:lvl1pPr marL="0" indent="0">
              <a:spcBef>
                <a:spcPts val="945"/>
              </a:spcBef>
              <a:buNone/>
              <a:defRPr b="1">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flipH="1">
            <a:off x="-458065" y="1306514"/>
            <a:ext cx="317471" cy="0"/>
          </a:xfrm>
          <a:prstGeom prst="line">
            <a:avLst/>
          </a:prstGeom>
          <a:ln>
            <a:solidFill>
              <a:srgbClr val="3366FF"/>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userDrawn="1"/>
        </p:nvCxnSpPr>
        <p:spPr>
          <a:xfrm flipH="1">
            <a:off x="12345066" y="1306514"/>
            <a:ext cx="317471" cy="0"/>
          </a:xfrm>
          <a:prstGeom prst="line">
            <a:avLst/>
          </a:prstGeom>
          <a:ln>
            <a:solidFill>
              <a:srgbClr val="3366FF"/>
            </a:solidFill>
          </a:ln>
        </p:spPr>
        <p:style>
          <a:lnRef idx="1">
            <a:schemeClr val="dk1"/>
          </a:lnRef>
          <a:fillRef idx="0">
            <a:schemeClr val="dk1"/>
          </a:fillRef>
          <a:effectRef idx="0">
            <a:schemeClr val="dk1"/>
          </a:effectRef>
          <a:fontRef idx="minor">
            <a:schemeClr val="tx1"/>
          </a:fontRef>
        </p:style>
      </p:cxnSp>
      <p:sp>
        <p:nvSpPr>
          <p:cNvPr id="16" name="TextBox 15"/>
          <p:cNvSpPr txBox="1"/>
          <p:nvPr userDrawn="1"/>
        </p:nvSpPr>
        <p:spPr>
          <a:xfrm>
            <a:off x="-1125466" y="1205111"/>
            <a:ext cx="608442" cy="150493"/>
          </a:xfrm>
          <a:prstGeom prst="rect">
            <a:avLst/>
          </a:prstGeom>
          <a:noFill/>
        </p:spPr>
        <p:txBody>
          <a:bodyPr wrap="none" lIns="57598" tIns="28799" rIns="57598" bIns="28799" rtlCol="0">
            <a:spAutoFit/>
          </a:bodyPr>
          <a:lstStyle/>
          <a:p>
            <a:pPr algn="r"/>
            <a:r>
              <a:rPr lang="en-US" sz="600" dirty="0">
                <a:solidFill>
                  <a:srgbClr val="3366FF"/>
                </a:solidFill>
              </a:rPr>
              <a:t>BULLET GUIDE</a:t>
            </a:r>
          </a:p>
        </p:txBody>
      </p:sp>
      <p:sp>
        <p:nvSpPr>
          <p:cNvPr id="17" name="TextBox 16"/>
          <p:cNvSpPr txBox="1"/>
          <p:nvPr userDrawn="1"/>
        </p:nvSpPr>
        <p:spPr>
          <a:xfrm>
            <a:off x="12744384" y="1205111"/>
            <a:ext cx="608443" cy="150493"/>
          </a:xfrm>
          <a:prstGeom prst="rect">
            <a:avLst/>
          </a:prstGeom>
          <a:noFill/>
        </p:spPr>
        <p:txBody>
          <a:bodyPr wrap="none" lIns="57598" tIns="28799" rIns="57598" bIns="28799" rtlCol="0">
            <a:spAutoFit/>
          </a:bodyPr>
          <a:lstStyle/>
          <a:p>
            <a:pPr algn="l"/>
            <a:r>
              <a:rPr lang="en-US" sz="600" dirty="0">
                <a:solidFill>
                  <a:srgbClr val="3366FF"/>
                </a:solidFill>
              </a:rPr>
              <a:t>BULLET GUIDE</a:t>
            </a:r>
          </a:p>
        </p:txBody>
      </p:sp>
      <p:cxnSp>
        <p:nvCxnSpPr>
          <p:cNvPr id="23" name="Straight Connector 22"/>
          <p:cNvCxnSpPr/>
          <p:nvPr userDrawn="1"/>
        </p:nvCxnSpPr>
        <p:spPr>
          <a:xfrm flipH="1">
            <a:off x="-458065" y="313684"/>
            <a:ext cx="317471" cy="0"/>
          </a:xfrm>
          <a:prstGeom prst="line">
            <a:avLst/>
          </a:prstGeom>
          <a:ln>
            <a:solidFill>
              <a:srgbClr val="006852"/>
            </a:solidFill>
          </a:ln>
        </p:spPr>
        <p:style>
          <a:lnRef idx="1">
            <a:schemeClr val="dk1"/>
          </a:lnRef>
          <a:fillRef idx="0">
            <a:schemeClr val="dk1"/>
          </a:fillRef>
          <a:effectRef idx="0">
            <a:schemeClr val="dk1"/>
          </a:effectRef>
          <a:fontRef idx="minor">
            <a:schemeClr val="tx1"/>
          </a:fontRef>
        </p:style>
      </p:cxnSp>
      <p:sp>
        <p:nvSpPr>
          <p:cNvPr id="24" name="TextBox 23"/>
          <p:cNvSpPr txBox="1"/>
          <p:nvPr userDrawn="1"/>
        </p:nvSpPr>
        <p:spPr>
          <a:xfrm>
            <a:off x="-1143100" y="238439"/>
            <a:ext cx="626076" cy="150493"/>
          </a:xfrm>
          <a:prstGeom prst="rect">
            <a:avLst/>
          </a:prstGeom>
          <a:noFill/>
        </p:spPr>
        <p:txBody>
          <a:bodyPr wrap="none" lIns="57598" tIns="28799" rIns="57598" bIns="28799" rtlCol="0">
            <a:spAutoFit/>
          </a:bodyPr>
          <a:lstStyle/>
          <a:p>
            <a:pPr algn="r"/>
            <a:r>
              <a:rPr lang="en-US" sz="600" dirty="0">
                <a:solidFill>
                  <a:srgbClr val="006852"/>
                </a:solidFill>
              </a:rPr>
              <a:t>HEADER GUIDE</a:t>
            </a:r>
          </a:p>
        </p:txBody>
      </p:sp>
      <p:cxnSp>
        <p:nvCxnSpPr>
          <p:cNvPr id="25" name="Straight Connector 24"/>
          <p:cNvCxnSpPr/>
          <p:nvPr userDrawn="1"/>
        </p:nvCxnSpPr>
        <p:spPr>
          <a:xfrm flipH="1">
            <a:off x="12345066" y="313684"/>
            <a:ext cx="317471" cy="0"/>
          </a:xfrm>
          <a:prstGeom prst="line">
            <a:avLst/>
          </a:prstGeom>
          <a:ln>
            <a:solidFill>
              <a:srgbClr val="006852"/>
            </a:solidFill>
          </a:ln>
        </p:spPr>
        <p:style>
          <a:lnRef idx="1">
            <a:schemeClr val="dk1"/>
          </a:lnRef>
          <a:fillRef idx="0">
            <a:schemeClr val="dk1"/>
          </a:fillRef>
          <a:effectRef idx="0">
            <a:schemeClr val="dk1"/>
          </a:effectRef>
          <a:fontRef idx="minor">
            <a:schemeClr val="tx1"/>
          </a:fontRef>
        </p:style>
      </p:cxnSp>
      <p:sp>
        <p:nvSpPr>
          <p:cNvPr id="26" name="TextBox 25"/>
          <p:cNvSpPr txBox="1"/>
          <p:nvPr userDrawn="1"/>
        </p:nvSpPr>
        <p:spPr>
          <a:xfrm>
            <a:off x="12744383" y="238439"/>
            <a:ext cx="626076" cy="150493"/>
          </a:xfrm>
          <a:prstGeom prst="rect">
            <a:avLst/>
          </a:prstGeom>
          <a:noFill/>
        </p:spPr>
        <p:txBody>
          <a:bodyPr wrap="none" lIns="57598" tIns="28799" rIns="57598" bIns="28799" rtlCol="0">
            <a:spAutoFit/>
          </a:bodyPr>
          <a:lstStyle/>
          <a:p>
            <a:pPr algn="l"/>
            <a:r>
              <a:rPr lang="en-US" sz="600" dirty="0">
                <a:solidFill>
                  <a:srgbClr val="006852"/>
                </a:solidFill>
              </a:rPr>
              <a:t>HEADER GUIDE</a:t>
            </a:r>
          </a:p>
        </p:txBody>
      </p:sp>
      <p:sp>
        <p:nvSpPr>
          <p:cNvPr id="27" name="Title Placeholder 1"/>
          <p:cNvSpPr>
            <a:spLocks noGrp="1"/>
          </p:cNvSpPr>
          <p:nvPr>
            <p:ph type="title"/>
          </p:nvPr>
        </p:nvSpPr>
        <p:spPr>
          <a:xfrm>
            <a:off x="412753" y="308430"/>
            <a:ext cx="11374904" cy="692497"/>
          </a:xfrm>
          <a:prstGeom prst="rect">
            <a:avLst/>
          </a:prstGeom>
        </p:spPr>
        <p:txBody>
          <a:bodyPr vert="horz" wrap="square" lIns="0" tIns="0" rIns="0" bIns="0" rtlCol="0" anchor="t" anchorCtr="0">
            <a:spAutoFit/>
          </a:bodyPr>
          <a:lstStyle/>
          <a:p>
            <a:r>
              <a:rPr lang="en-US" dirty="0"/>
              <a:t>Click to edit Master title style</a:t>
            </a:r>
          </a:p>
        </p:txBody>
      </p:sp>
    </p:spTree>
    <p:extLst>
      <p:ext uri="{BB962C8B-B14F-4D97-AF65-F5344CB8AC3E}">
        <p14:creationId xmlns:p14="http://schemas.microsoft.com/office/powerpoint/2010/main" val="1219350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20pt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751" y="1241096"/>
            <a:ext cx="11374907" cy="4911723"/>
          </a:xfrm>
          <a:prstGeom prst="rect">
            <a:avLst/>
          </a:prstGeom>
        </p:spPr>
        <p:txBody>
          <a:bodyPr/>
          <a:lstStyle>
            <a:lvl1pPr marL="228600" indent="-228600">
              <a:spcBef>
                <a:spcPts val="945"/>
              </a:spcBef>
              <a:spcAft>
                <a:spcPts val="0"/>
              </a:spcAft>
              <a:defRPr sz="2000">
                <a:solidFill>
                  <a:srgbClr val="000000"/>
                </a:solidFill>
              </a:defRPr>
            </a:lvl1pPr>
            <a:lvl2pPr marL="514350" indent="-227013">
              <a:spcBef>
                <a:spcPts val="945"/>
              </a:spcBef>
              <a:spcAft>
                <a:spcPts val="0"/>
              </a:spcAft>
              <a:defRPr sz="1800">
                <a:solidFill>
                  <a:srgbClr val="000000"/>
                </a:solidFill>
              </a:defRPr>
            </a:lvl2pPr>
            <a:lvl3pPr marL="800100" indent="-228600">
              <a:spcBef>
                <a:spcPts val="945"/>
              </a:spcBef>
              <a:spcAft>
                <a:spcPts val="0"/>
              </a:spcAft>
              <a:defRPr sz="1600">
                <a:solidFill>
                  <a:srgbClr val="000000"/>
                </a:solidFill>
              </a:defRPr>
            </a:lvl3pPr>
            <a:lvl4pPr marL="1085850" indent="-228600">
              <a:spcBef>
                <a:spcPts val="945"/>
              </a:spcBef>
              <a:spcAft>
                <a:spcPts val="0"/>
              </a:spcAft>
              <a:defRPr sz="1400">
                <a:solidFill>
                  <a:srgbClr val="000000"/>
                </a:solidFill>
              </a:defRPr>
            </a:lvl4pPr>
            <a:lvl5pPr>
              <a:spcBef>
                <a:spcPts val="945"/>
              </a:spcBef>
              <a:spcAft>
                <a:spcPts val="0"/>
              </a:spcAft>
              <a:defRPr sz="12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flipH="1">
            <a:off x="-458065" y="1306514"/>
            <a:ext cx="317471" cy="0"/>
          </a:xfrm>
          <a:prstGeom prst="line">
            <a:avLst/>
          </a:prstGeom>
          <a:ln>
            <a:solidFill>
              <a:srgbClr val="3366FF"/>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userDrawn="1"/>
        </p:nvCxnSpPr>
        <p:spPr>
          <a:xfrm flipH="1">
            <a:off x="12345066" y="1306514"/>
            <a:ext cx="317471" cy="0"/>
          </a:xfrm>
          <a:prstGeom prst="line">
            <a:avLst/>
          </a:prstGeom>
          <a:ln>
            <a:solidFill>
              <a:srgbClr val="3366FF"/>
            </a:solidFill>
          </a:ln>
        </p:spPr>
        <p:style>
          <a:lnRef idx="1">
            <a:schemeClr val="dk1"/>
          </a:lnRef>
          <a:fillRef idx="0">
            <a:schemeClr val="dk1"/>
          </a:fillRef>
          <a:effectRef idx="0">
            <a:schemeClr val="dk1"/>
          </a:effectRef>
          <a:fontRef idx="minor">
            <a:schemeClr val="tx1"/>
          </a:fontRef>
        </p:style>
      </p:cxnSp>
      <p:sp>
        <p:nvSpPr>
          <p:cNvPr id="16" name="TextBox 15"/>
          <p:cNvSpPr txBox="1"/>
          <p:nvPr userDrawn="1"/>
        </p:nvSpPr>
        <p:spPr>
          <a:xfrm>
            <a:off x="-1125466" y="1205111"/>
            <a:ext cx="608442" cy="150493"/>
          </a:xfrm>
          <a:prstGeom prst="rect">
            <a:avLst/>
          </a:prstGeom>
          <a:noFill/>
        </p:spPr>
        <p:txBody>
          <a:bodyPr wrap="none" lIns="57598" tIns="28799" rIns="57598" bIns="28799" rtlCol="0">
            <a:spAutoFit/>
          </a:bodyPr>
          <a:lstStyle/>
          <a:p>
            <a:pPr algn="r"/>
            <a:r>
              <a:rPr lang="en-US" sz="600" dirty="0">
                <a:solidFill>
                  <a:srgbClr val="3366FF"/>
                </a:solidFill>
              </a:rPr>
              <a:t>BULLET GUIDE</a:t>
            </a:r>
          </a:p>
        </p:txBody>
      </p:sp>
      <p:sp>
        <p:nvSpPr>
          <p:cNvPr id="17" name="TextBox 16"/>
          <p:cNvSpPr txBox="1"/>
          <p:nvPr userDrawn="1"/>
        </p:nvSpPr>
        <p:spPr>
          <a:xfrm>
            <a:off x="12744384" y="1205111"/>
            <a:ext cx="608443" cy="150493"/>
          </a:xfrm>
          <a:prstGeom prst="rect">
            <a:avLst/>
          </a:prstGeom>
          <a:noFill/>
        </p:spPr>
        <p:txBody>
          <a:bodyPr wrap="none" lIns="57598" tIns="28799" rIns="57598" bIns="28799" rtlCol="0">
            <a:spAutoFit/>
          </a:bodyPr>
          <a:lstStyle/>
          <a:p>
            <a:pPr algn="l"/>
            <a:r>
              <a:rPr lang="en-US" sz="600" dirty="0">
                <a:solidFill>
                  <a:srgbClr val="3366FF"/>
                </a:solidFill>
              </a:rPr>
              <a:t>BULLET GUIDE</a:t>
            </a:r>
          </a:p>
        </p:txBody>
      </p:sp>
      <p:cxnSp>
        <p:nvCxnSpPr>
          <p:cNvPr id="23" name="Straight Connector 22"/>
          <p:cNvCxnSpPr/>
          <p:nvPr userDrawn="1"/>
        </p:nvCxnSpPr>
        <p:spPr>
          <a:xfrm flipH="1">
            <a:off x="-458065" y="313684"/>
            <a:ext cx="317471" cy="0"/>
          </a:xfrm>
          <a:prstGeom prst="line">
            <a:avLst/>
          </a:prstGeom>
          <a:ln>
            <a:solidFill>
              <a:srgbClr val="006852"/>
            </a:solidFill>
          </a:ln>
        </p:spPr>
        <p:style>
          <a:lnRef idx="1">
            <a:schemeClr val="dk1"/>
          </a:lnRef>
          <a:fillRef idx="0">
            <a:schemeClr val="dk1"/>
          </a:fillRef>
          <a:effectRef idx="0">
            <a:schemeClr val="dk1"/>
          </a:effectRef>
          <a:fontRef idx="minor">
            <a:schemeClr val="tx1"/>
          </a:fontRef>
        </p:style>
      </p:cxnSp>
      <p:sp>
        <p:nvSpPr>
          <p:cNvPr id="24" name="TextBox 23"/>
          <p:cNvSpPr txBox="1"/>
          <p:nvPr userDrawn="1"/>
        </p:nvSpPr>
        <p:spPr>
          <a:xfrm>
            <a:off x="-1143100" y="238439"/>
            <a:ext cx="626076" cy="150493"/>
          </a:xfrm>
          <a:prstGeom prst="rect">
            <a:avLst/>
          </a:prstGeom>
          <a:noFill/>
        </p:spPr>
        <p:txBody>
          <a:bodyPr wrap="none" lIns="57598" tIns="28799" rIns="57598" bIns="28799" rtlCol="0">
            <a:spAutoFit/>
          </a:bodyPr>
          <a:lstStyle/>
          <a:p>
            <a:pPr algn="r"/>
            <a:r>
              <a:rPr lang="en-US" sz="600" dirty="0">
                <a:solidFill>
                  <a:srgbClr val="006852"/>
                </a:solidFill>
              </a:rPr>
              <a:t>HEADER GUIDE</a:t>
            </a:r>
          </a:p>
        </p:txBody>
      </p:sp>
      <p:cxnSp>
        <p:nvCxnSpPr>
          <p:cNvPr id="25" name="Straight Connector 24"/>
          <p:cNvCxnSpPr/>
          <p:nvPr userDrawn="1"/>
        </p:nvCxnSpPr>
        <p:spPr>
          <a:xfrm flipH="1">
            <a:off x="12345066" y="313684"/>
            <a:ext cx="317471" cy="0"/>
          </a:xfrm>
          <a:prstGeom prst="line">
            <a:avLst/>
          </a:prstGeom>
          <a:ln>
            <a:solidFill>
              <a:srgbClr val="006852"/>
            </a:solidFill>
          </a:ln>
        </p:spPr>
        <p:style>
          <a:lnRef idx="1">
            <a:schemeClr val="dk1"/>
          </a:lnRef>
          <a:fillRef idx="0">
            <a:schemeClr val="dk1"/>
          </a:fillRef>
          <a:effectRef idx="0">
            <a:schemeClr val="dk1"/>
          </a:effectRef>
          <a:fontRef idx="minor">
            <a:schemeClr val="tx1"/>
          </a:fontRef>
        </p:style>
      </p:cxnSp>
      <p:sp>
        <p:nvSpPr>
          <p:cNvPr id="26" name="TextBox 25"/>
          <p:cNvSpPr txBox="1"/>
          <p:nvPr userDrawn="1"/>
        </p:nvSpPr>
        <p:spPr>
          <a:xfrm>
            <a:off x="12744383" y="238439"/>
            <a:ext cx="626076" cy="150493"/>
          </a:xfrm>
          <a:prstGeom prst="rect">
            <a:avLst/>
          </a:prstGeom>
          <a:noFill/>
        </p:spPr>
        <p:txBody>
          <a:bodyPr wrap="none" lIns="57598" tIns="28799" rIns="57598" bIns="28799" rtlCol="0">
            <a:spAutoFit/>
          </a:bodyPr>
          <a:lstStyle/>
          <a:p>
            <a:pPr algn="l"/>
            <a:r>
              <a:rPr lang="en-US" sz="600" dirty="0">
                <a:solidFill>
                  <a:srgbClr val="006852"/>
                </a:solidFill>
              </a:rPr>
              <a:t>HEADER GUIDE</a:t>
            </a:r>
          </a:p>
        </p:txBody>
      </p:sp>
      <p:sp>
        <p:nvSpPr>
          <p:cNvPr id="27" name="Title Placeholder 1"/>
          <p:cNvSpPr>
            <a:spLocks noGrp="1"/>
          </p:cNvSpPr>
          <p:nvPr>
            <p:ph type="title"/>
          </p:nvPr>
        </p:nvSpPr>
        <p:spPr>
          <a:xfrm>
            <a:off x="412753" y="308430"/>
            <a:ext cx="11374904" cy="692497"/>
          </a:xfrm>
          <a:prstGeom prst="rect">
            <a:avLst/>
          </a:prstGeom>
        </p:spPr>
        <p:txBody>
          <a:bodyPr vert="horz" wrap="square" lIns="0" tIns="0" rIns="0" bIns="0" rtlCol="0" anchor="t" anchorCtr="0">
            <a:spAutoFit/>
          </a:bodyPr>
          <a:lstStyle/>
          <a:p>
            <a:r>
              <a:rPr lang="en-US" dirty="0"/>
              <a:t>Click to edit Master title style</a:t>
            </a:r>
          </a:p>
        </p:txBody>
      </p:sp>
    </p:spTree>
    <p:extLst>
      <p:ext uri="{BB962C8B-B14F-4D97-AF65-F5344CB8AC3E}">
        <p14:creationId xmlns:p14="http://schemas.microsoft.com/office/powerpoint/2010/main" val="31093143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18 pt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751" y="1306515"/>
            <a:ext cx="11374907" cy="4522786"/>
          </a:xfrm>
          <a:prstGeom prst="rect">
            <a:avLst/>
          </a:prstGeom>
        </p:spPr>
        <p:txBody>
          <a:bodyPr/>
          <a:lstStyle>
            <a:lvl1pPr>
              <a:spcBef>
                <a:spcPts val="945"/>
              </a:spcBef>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flipH="1">
            <a:off x="-458065" y="1306514"/>
            <a:ext cx="317471" cy="0"/>
          </a:xfrm>
          <a:prstGeom prst="line">
            <a:avLst/>
          </a:prstGeom>
          <a:ln>
            <a:solidFill>
              <a:srgbClr val="3366FF"/>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userDrawn="1"/>
        </p:nvCxnSpPr>
        <p:spPr>
          <a:xfrm flipH="1">
            <a:off x="12345066" y="1306514"/>
            <a:ext cx="317471" cy="0"/>
          </a:xfrm>
          <a:prstGeom prst="line">
            <a:avLst/>
          </a:prstGeom>
          <a:ln>
            <a:solidFill>
              <a:srgbClr val="3366FF"/>
            </a:solidFill>
          </a:ln>
        </p:spPr>
        <p:style>
          <a:lnRef idx="1">
            <a:schemeClr val="dk1"/>
          </a:lnRef>
          <a:fillRef idx="0">
            <a:schemeClr val="dk1"/>
          </a:fillRef>
          <a:effectRef idx="0">
            <a:schemeClr val="dk1"/>
          </a:effectRef>
          <a:fontRef idx="minor">
            <a:schemeClr val="tx1"/>
          </a:fontRef>
        </p:style>
      </p:cxnSp>
      <p:sp>
        <p:nvSpPr>
          <p:cNvPr id="16" name="TextBox 15"/>
          <p:cNvSpPr txBox="1"/>
          <p:nvPr userDrawn="1"/>
        </p:nvSpPr>
        <p:spPr>
          <a:xfrm>
            <a:off x="-1125466" y="1205111"/>
            <a:ext cx="608442" cy="150493"/>
          </a:xfrm>
          <a:prstGeom prst="rect">
            <a:avLst/>
          </a:prstGeom>
          <a:noFill/>
        </p:spPr>
        <p:txBody>
          <a:bodyPr wrap="none" lIns="57598" tIns="28799" rIns="57598" bIns="28799" rtlCol="0">
            <a:spAutoFit/>
          </a:bodyPr>
          <a:lstStyle/>
          <a:p>
            <a:pPr algn="r"/>
            <a:r>
              <a:rPr lang="en-US" sz="600" dirty="0">
                <a:solidFill>
                  <a:srgbClr val="3366FF"/>
                </a:solidFill>
              </a:rPr>
              <a:t>BULLET GUIDE</a:t>
            </a:r>
          </a:p>
        </p:txBody>
      </p:sp>
      <p:sp>
        <p:nvSpPr>
          <p:cNvPr id="17" name="TextBox 16"/>
          <p:cNvSpPr txBox="1"/>
          <p:nvPr userDrawn="1"/>
        </p:nvSpPr>
        <p:spPr>
          <a:xfrm>
            <a:off x="12744384" y="1205111"/>
            <a:ext cx="608443" cy="150493"/>
          </a:xfrm>
          <a:prstGeom prst="rect">
            <a:avLst/>
          </a:prstGeom>
          <a:noFill/>
        </p:spPr>
        <p:txBody>
          <a:bodyPr wrap="none" lIns="57598" tIns="28799" rIns="57598" bIns="28799" rtlCol="0">
            <a:spAutoFit/>
          </a:bodyPr>
          <a:lstStyle/>
          <a:p>
            <a:pPr algn="l"/>
            <a:r>
              <a:rPr lang="en-US" sz="600" dirty="0">
                <a:solidFill>
                  <a:srgbClr val="3366FF"/>
                </a:solidFill>
              </a:rPr>
              <a:t>BULLET GUIDE</a:t>
            </a:r>
          </a:p>
        </p:txBody>
      </p:sp>
      <p:cxnSp>
        <p:nvCxnSpPr>
          <p:cNvPr id="23" name="Straight Connector 22"/>
          <p:cNvCxnSpPr/>
          <p:nvPr userDrawn="1"/>
        </p:nvCxnSpPr>
        <p:spPr>
          <a:xfrm flipH="1">
            <a:off x="-458065" y="313684"/>
            <a:ext cx="317471" cy="0"/>
          </a:xfrm>
          <a:prstGeom prst="line">
            <a:avLst/>
          </a:prstGeom>
          <a:ln>
            <a:solidFill>
              <a:srgbClr val="006852"/>
            </a:solidFill>
          </a:ln>
        </p:spPr>
        <p:style>
          <a:lnRef idx="1">
            <a:schemeClr val="dk1"/>
          </a:lnRef>
          <a:fillRef idx="0">
            <a:schemeClr val="dk1"/>
          </a:fillRef>
          <a:effectRef idx="0">
            <a:schemeClr val="dk1"/>
          </a:effectRef>
          <a:fontRef idx="minor">
            <a:schemeClr val="tx1"/>
          </a:fontRef>
        </p:style>
      </p:cxnSp>
      <p:sp>
        <p:nvSpPr>
          <p:cNvPr id="24" name="TextBox 23"/>
          <p:cNvSpPr txBox="1"/>
          <p:nvPr userDrawn="1"/>
        </p:nvSpPr>
        <p:spPr>
          <a:xfrm>
            <a:off x="-1143100" y="238439"/>
            <a:ext cx="626076" cy="150493"/>
          </a:xfrm>
          <a:prstGeom prst="rect">
            <a:avLst/>
          </a:prstGeom>
          <a:noFill/>
        </p:spPr>
        <p:txBody>
          <a:bodyPr wrap="none" lIns="57598" tIns="28799" rIns="57598" bIns="28799" rtlCol="0">
            <a:spAutoFit/>
          </a:bodyPr>
          <a:lstStyle/>
          <a:p>
            <a:pPr algn="r"/>
            <a:r>
              <a:rPr lang="en-US" sz="600" dirty="0">
                <a:solidFill>
                  <a:srgbClr val="006852"/>
                </a:solidFill>
              </a:rPr>
              <a:t>HEADER GUIDE</a:t>
            </a:r>
          </a:p>
        </p:txBody>
      </p:sp>
      <p:cxnSp>
        <p:nvCxnSpPr>
          <p:cNvPr id="25" name="Straight Connector 24"/>
          <p:cNvCxnSpPr/>
          <p:nvPr userDrawn="1"/>
        </p:nvCxnSpPr>
        <p:spPr>
          <a:xfrm flipH="1">
            <a:off x="12345066" y="313684"/>
            <a:ext cx="317471" cy="0"/>
          </a:xfrm>
          <a:prstGeom prst="line">
            <a:avLst/>
          </a:prstGeom>
          <a:ln>
            <a:solidFill>
              <a:srgbClr val="006852"/>
            </a:solidFill>
          </a:ln>
        </p:spPr>
        <p:style>
          <a:lnRef idx="1">
            <a:schemeClr val="dk1"/>
          </a:lnRef>
          <a:fillRef idx="0">
            <a:schemeClr val="dk1"/>
          </a:fillRef>
          <a:effectRef idx="0">
            <a:schemeClr val="dk1"/>
          </a:effectRef>
          <a:fontRef idx="minor">
            <a:schemeClr val="tx1"/>
          </a:fontRef>
        </p:style>
      </p:cxnSp>
      <p:sp>
        <p:nvSpPr>
          <p:cNvPr id="26" name="TextBox 25"/>
          <p:cNvSpPr txBox="1"/>
          <p:nvPr userDrawn="1"/>
        </p:nvSpPr>
        <p:spPr>
          <a:xfrm>
            <a:off x="12744383" y="238439"/>
            <a:ext cx="626076" cy="150493"/>
          </a:xfrm>
          <a:prstGeom prst="rect">
            <a:avLst/>
          </a:prstGeom>
          <a:noFill/>
        </p:spPr>
        <p:txBody>
          <a:bodyPr wrap="none" lIns="57598" tIns="28799" rIns="57598" bIns="28799" rtlCol="0">
            <a:spAutoFit/>
          </a:bodyPr>
          <a:lstStyle/>
          <a:p>
            <a:pPr algn="l"/>
            <a:r>
              <a:rPr lang="en-US" sz="600" dirty="0">
                <a:solidFill>
                  <a:srgbClr val="006852"/>
                </a:solidFill>
              </a:rPr>
              <a:t>HEADER GUIDE</a:t>
            </a:r>
          </a:p>
        </p:txBody>
      </p:sp>
      <p:sp>
        <p:nvSpPr>
          <p:cNvPr id="27" name="Title Placeholder 1"/>
          <p:cNvSpPr>
            <a:spLocks noGrp="1"/>
          </p:cNvSpPr>
          <p:nvPr>
            <p:ph type="title"/>
          </p:nvPr>
        </p:nvSpPr>
        <p:spPr>
          <a:xfrm>
            <a:off x="412753" y="308430"/>
            <a:ext cx="11374904" cy="692497"/>
          </a:xfrm>
          <a:prstGeom prst="rect">
            <a:avLst/>
          </a:prstGeom>
        </p:spPr>
        <p:txBody>
          <a:bodyPr vert="horz" wrap="square" lIns="0" tIns="0" rIns="0" bIns="0" rtlCol="0" anchor="t" anchorCtr="0">
            <a:spAutoFit/>
          </a:bodyPr>
          <a:lstStyle/>
          <a:p>
            <a:r>
              <a:rPr lang="en-US" dirty="0"/>
              <a:t>Click to edit Master title style</a:t>
            </a:r>
          </a:p>
        </p:txBody>
      </p:sp>
      <p:sp>
        <p:nvSpPr>
          <p:cNvPr id="12" name="Text Placeholder 3"/>
          <p:cNvSpPr>
            <a:spLocks noGrp="1"/>
          </p:cNvSpPr>
          <p:nvPr>
            <p:ph type="body" sz="quarter" idx="15" hasCustomPrompt="1"/>
          </p:nvPr>
        </p:nvSpPr>
        <p:spPr>
          <a:xfrm>
            <a:off x="408518" y="5833534"/>
            <a:ext cx="11368617" cy="388938"/>
          </a:xfrm>
          <a:noFill/>
          <a:ln>
            <a:noFill/>
          </a:ln>
          <a:effectLst/>
        </p:spPr>
        <p:txBody>
          <a:bodyPr lIns="0" tIns="45720" rIns="91440" bIns="45720" anchor="b" anchorCtr="0">
            <a:noAutofit/>
          </a:bodyPr>
          <a:lstStyle>
            <a:lvl1pPr marL="0" indent="0">
              <a:buNone/>
              <a:defRPr sz="800" baseline="0"/>
            </a:lvl1pPr>
            <a:lvl2pPr marL="287338" indent="0">
              <a:buNone/>
              <a:defRPr/>
            </a:lvl2pPr>
            <a:lvl3pPr marL="576263" indent="0">
              <a:buNone/>
              <a:defRPr/>
            </a:lvl3pPr>
            <a:lvl4pPr marL="855663" indent="0">
              <a:buNone/>
              <a:defRPr/>
            </a:lvl4pPr>
            <a:lvl5pPr marL="1152525" indent="0">
              <a:buNone/>
              <a:defRPr/>
            </a:lvl5pPr>
          </a:lstStyle>
          <a:p>
            <a:pPr lvl="0"/>
            <a:r>
              <a:rPr lang="en-US" dirty="0"/>
              <a:t>Click to add references</a:t>
            </a:r>
          </a:p>
        </p:txBody>
      </p:sp>
    </p:spTree>
    <p:extLst>
      <p:ext uri="{BB962C8B-B14F-4D97-AF65-F5344CB8AC3E}">
        <p14:creationId xmlns:p14="http://schemas.microsoft.com/office/powerpoint/2010/main" val="3771370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Dark Green / Header / Bold No Bullet">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751" y="1306515"/>
            <a:ext cx="11374907" cy="4522786"/>
          </a:xfrm>
          <a:prstGeom prst="rect">
            <a:avLst/>
          </a:prstGeom>
        </p:spPr>
        <p:txBody>
          <a:bodyPr/>
          <a:lstStyle>
            <a:lvl1pPr marL="0" indent="0">
              <a:spcBef>
                <a:spcPts val="945"/>
              </a:spcBef>
              <a:buNone/>
              <a:defRPr b="1">
                <a:solidFill>
                  <a:srgbClr val="000000"/>
                </a:solidFill>
              </a:defRPr>
            </a:lvl1pPr>
            <a:lvl2pPr marL="228600" indent="-228600">
              <a:defRPr sz="1500">
                <a:solidFill>
                  <a:srgbClr val="000000"/>
                </a:solidFill>
              </a:defRPr>
            </a:lvl2pPr>
            <a:lvl3pPr marL="515938" indent="-228600">
              <a:defRPr>
                <a:solidFill>
                  <a:srgbClr val="000000"/>
                </a:solidFill>
              </a:defRPr>
            </a:lvl3pPr>
            <a:lvl4pPr marL="804863" indent="-228600">
              <a:defRPr>
                <a:solidFill>
                  <a:srgbClr val="000000"/>
                </a:solidFill>
              </a:defRPr>
            </a:lvl4pPr>
            <a:lvl5pPr marL="1084263" indent="-228600">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flipH="1">
            <a:off x="-458065" y="1306514"/>
            <a:ext cx="317471" cy="0"/>
          </a:xfrm>
          <a:prstGeom prst="line">
            <a:avLst/>
          </a:prstGeom>
          <a:ln>
            <a:solidFill>
              <a:srgbClr val="3366FF"/>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userDrawn="1"/>
        </p:nvCxnSpPr>
        <p:spPr>
          <a:xfrm flipH="1">
            <a:off x="12345066" y="1306514"/>
            <a:ext cx="317471" cy="0"/>
          </a:xfrm>
          <a:prstGeom prst="line">
            <a:avLst/>
          </a:prstGeom>
          <a:ln>
            <a:solidFill>
              <a:srgbClr val="3366FF"/>
            </a:solidFill>
          </a:ln>
        </p:spPr>
        <p:style>
          <a:lnRef idx="1">
            <a:schemeClr val="dk1"/>
          </a:lnRef>
          <a:fillRef idx="0">
            <a:schemeClr val="dk1"/>
          </a:fillRef>
          <a:effectRef idx="0">
            <a:schemeClr val="dk1"/>
          </a:effectRef>
          <a:fontRef idx="minor">
            <a:schemeClr val="tx1"/>
          </a:fontRef>
        </p:style>
      </p:cxnSp>
      <p:sp>
        <p:nvSpPr>
          <p:cNvPr id="16" name="TextBox 15"/>
          <p:cNvSpPr txBox="1"/>
          <p:nvPr userDrawn="1"/>
        </p:nvSpPr>
        <p:spPr>
          <a:xfrm>
            <a:off x="-1125466" y="1205111"/>
            <a:ext cx="608442" cy="150493"/>
          </a:xfrm>
          <a:prstGeom prst="rect">
            <a:avLst/>
          </a:prstGeom>
          <a:noFill/>
        </p:spPr>
        <p:txBody>
          <a:bodyPr wrap="none" lIns="57598" tIns="28799" rIns="57598" bIns="28799" rtlCol="0">
            <a:spAutoFit/>
          </a:bodyPr>
          <a:lstStyle/>
          <a:p>
            <a:pPr algn="r"/>
            <a:r>
              <a:rPr lang="en-US" sz="600" dirty="0">
                <a:solidFill>
                  <a:srgbClr val="3366FF"/>
                </a:solidFill>
              </a:rPr>
              <a:t>BULLET GUIDE</a:t>
            </a:r>
          </a:p>
        </p:txBody>
      </p:sp>
      <p:sp>
        <p:nvSpPr>
          <p:cNvPr id="17" name="TextBox 16"/>
          <p:cNvSpPr txBox="1"/>
          <p:nvPr userDrawn="1"/>
        </p:nvSpPr>
        <p:spPr>
          <a:xfrm>
            <a:off x="12744384" y="1205111"/>
            <a:ext cx="608443" cy="150493"/>
          </a:xfrm>
          <a:prstGeom prst="rect">
            <a:avLst/>
          </a:prstGeom>
          <a:noFill/>
        </p:spPr>
        <p:txBody>
          <a:bodyPr wrap="none" lIns="57598" tIns="28799" rIns="57598" bIns="28799" rtlCol="0">
            <a:spAutoFit/>
          </a:bodyPr>
          <a:lstStyle/>
          <a:p>
            <a:pPr algn="l"/>
            <a:r>
              <a:rPr lang="en-US" sz="600" dirty="0">
                <a:solidFill>
                  <a:srgbClr val="3366FF"/>
                </a:solidFill>
              </a:rPr>
              <a:t>BULLET GUIDE</a:t>
            </a:r>
          </a:p>
        </p:txBody>
      </p:sp>
      <p:cxnSp>
        <p:nvCxnSpPr>
          <p:cNvPr id="23" name="Straight Connector 22"/>
          <p:cNvCxnSpPr/>
          <p:nvPr userDrawn="1"/>
        </p:nvCxnSpPr>
        <p:spPr>
          <a:xfrm flipH="1">
            <a:off x="-458065" y="313684"/>
            <a:ext cx="317471" cy="0"/>
          </a:xfrm>
          <a:prstGeom prst="line">
            <a:avLst/>
          </a:prstGeom>
          <a:ln>
            <a:solidFill>
              <a:srgbClr val="006852"/>
            </a:solidFill>
          </a:ln>
        </p:spPr>
        <p:style>
          <a:lnRef idx="1">
            <a:schemeClr val="dk1"/>
          </a:lnRef>
          <a:fillRef idx="0">
            <a:schemeClr val="dk1"/>
          </a:fillRef>
          <a:effectRef idx="0">
            <a:schemeClr val="dk1"/>
          </a:effectRef>
          <a:fontRef idx="minor">
            <a:schemeClr val="tx1"/>
          </a:fontRef>
        </p:style>
      </p:cxnSp>
      <p:sp>
        <p:nvSpPr>
          <p:cNvPr id="24" name="TextBox 23"/>
          <p:cNvSpPr txBox="1"/>
          <p:nvPr userDrawn="1"/>
        </p:nvSpPr>
        <p:spPr>
          <a:xfrm>
            <a:off x="-1143100" y="238439"/>
            <a:ext cx="626076" cy="150493"/>
          </a:xfrm>
          <a:prstGeom prst="rect">
            <a:avLst/>
          </a:prstGeom>
          <a:noFill/>
        </p:spPr>
        <p:txBody>
          <a:bodyPr wrap="none" lIns="57598" tIns="28799" rIns="57598" bIns="28799" rtlCol="0">
            <a:spAutoFit/>
          </a:bodyPr>
          <a:lstStyle/>
          <a:p>
            <a:pPr algn="r"/>
            <a:r>
              <a:rPr lang="en-US" sz="600" dirty="0">
                <a:solidFill>
                  <a:srgbClr val="006852"/>
                </a:solidFill>
              </a:rPr>
              <a:t>HEADER GUIDE</a:t>
            </a:r>
          </a:p>
        </p:txBody>
      </p:sp>
      <p:cxnSp>
        <p:nvCxnSpPr>
          <p:cNvPr id="25" name="Straight Connector 24"/>
          <p:cNvCxnSpPr/>
          <p:nvPr userDrawn="1"/>
        </p:nvCxnSpPr>
        <p:spPr>
          <a:xfrm flipH="1">
            <a:off x="12345066" y="313684"/>
            <a:ext cx="317471" cy="0"/>
          </a:xfrm>
          <a:prstGeom prst="line">
            <a:avLst/>
          </a:prstGeom>
          <a:ln>
            <a:solidFill>
              <a:srgbClr val="006852"/>
            </a:solidFill>
          </a:ln>
        </p:spPr>
        <p:style>
          <a:lnRef idx="1">
            <a:schemeClr val="dk1"/>
          </a:lnRef>
          <a:fillRef idx="0">
            <a:schemeClr val="dk1"/>
          </a:fillRef>
          <a:effectRef idx="0">
            <a:schemeClr val="dk1"/>
          </a:effectRef>
          <a:fontRef idx="minor">
            <a:schemeClr val="tx1"/>
          </a:fontRef>
        </p:style>
      </p:cxnSp>
      <p:sp>
        <p:nvSpPr>
          <p:cNvPr id="26" name="TextBox 25"/>
          <p:cNvSpPr txBox="1"/>
          <p:nvPr userDrawn="1"/>
        </p:nvSpPr>
        <p:spPr>
          <a:xfrm>
            <a:off x="12744383" y="238439"/>
            <a:ext cx="626076" cy="150493"/>
          </a:xfrm>
          <a:prstGeom prst="rect">
            <a:avLst/>
          </a:prstGeom>
          <a:noFill/>
        </p:spPr>
        <p:txBody>
          <a:bodyPr wrap="none" lIns="57598" tIns="28799" rIns="57598" bIns="28799" rtlCol="0">
            <a:spAutoFit/>
          </a:bodyPr>
          <a:lstStyle/>
          <a:p>
            <a:pPr algn="l"/>
            <a:r>
              <a:rPr lang="en-US" sz="600" dirty="0">
                <a:solidFill>
                  <a:srgbClr val="006852"/>
                </a:solidFill>
              </a:rPr>
              <a:t>HEADER GUIDE</a:t>
            </a:r>
          </a:p>
        </p:txBody>
      </p:sp>
      <p:sp>
        <p:nvSpPr>
          <p:cNvPr id="27" name="Title Placeholder 1"/>
          <p:cNvSpPr>
            <a:spLocks noGrp="1"/>
          </p:cNvSpPr>
          <p:nvPr>
            <p:ph type="title"/>
          </p:nvPr>
        </p:nvSpPr>
        <p:spPr>
          <a:xfrm>
            <a:off x="412753" y="308430"/>
            <a:ext cx="11374904" cy="692497"/>
          </a:xfrm>
          <a:prstGeom prst="rect">
            <a:avLst/>
          </a:prstGeom>
        </p:spPr>
        <p:txBody>
          <a:bodyPr vert="horz" wrap="square" lIns="0" tIns="0" rIns="0" bIns="0" rtlCol="0" anchor="t" anchorCtr="0">
            <a:spAutoFit/>
          </a:bodyPr>
          <a:lstStyle/>
          <a:p>
            <a:r>
              <a:rPr lang="en-US" dirty="0"/>
              <a:t>Click to edit Master title style</a:t>
            </a:r>
          </a:p>
        </p:txBody>
      </p:sp>
      <p:sp>
        <p:nvSpPr>
          <p:cNvPr id="12" name="Text Placeholder 3"/>
          <p:cNvSpPr>
            <a:spLocks noGrp="1"/>
          </p:cNvSpPr>
          <p:nvPr>
            <p:ph type="body" sz="quarter" idx="15" hasCustomPrompt="1"/>
          </p:nvPr>
        </p:nvSpPr>
        <p:spPr>
          <a:xfrm>
            <a:off x="408518" y="5833534"/>
            <a:ext cx="11368617" cy="388938"/>
          </a:xfrm>
          <a:noFill/>
          <a:ln>
            <a:noFill/>
          </a:ln>
          <a:effectLst/>
        </p:spPr>
        <p:txBody>
          <a:bodyPr lIns="0" tIns="45720" rIns="91440" bIns="45720" anchor="b" anchorCtr="0">
            <a:noAutofit/>
          </a:bodyPr>
          <a:lstStyle>
            <a:lvl1pPr marL="0" indent="0">
              <a:buNone/>
              <a:defRPr sz="800" baseline="0"/>
            </a:lvl1pPr>
            <a:lvl2pPr marL="287338" indent="0">
              <a:buNone/>
              <a:defRPr/>
            </a:lvl2pPr>
            <a:lvl3pPr marL="576263" indent="0">
              <a:buNone/>
              <a:defRPr/>
            </a:lvl3pPr>
            <a:lvl4pPr marL="855663" indent="0">
              <a:buNone/>
              <a:defRPr/>
            </a:lvl4pPr>
            <a:lvl5pPr marL="1152525" indent="0">
              <a:buNone/>
              <a:defRPr/>
            </a:lvl5pPr>
          </a:lstStyle>
          <a:p>
            <a:pPr lvl="0"/>
            <a:r>
              <a:rPr lang="en-US" dirty="0"/>
              <a:t>Click to add references</a:t>
            </a:r>
          </a:p>
        </p:txBody>
      </p:sp>
    </p:spTree>
    <p:extLst>
      <p:ext uri="{BB962C8B-B14F-4D97-AF65-F5344CB8AC3E}">
        <p14:creationId xmlns:p14="http://schemas.microsoft.com/office/powerpoint/2010/main" val="2635994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091F371-00E8-4234-BDD6-3FF0F5B99A18}" type="datetime1">
              <a:rPr lang="en-US" smtClean="0"/>
              <a:t>7/8/2017</a:t>
            </a:fld>
            <a:endParaRPr lang="en-US"/>
          </a:p>
        </p:txBody>
      </p:sp>
      <p:sp>
        <p:nvSpPr>
          <p:cNvPr id="5" name="Footer Placeholder 4"/>
          <p:cNvSpPr>
            <a:spLocks noGrp="1"/>
          </p:cNvSpPr>
          <p:nvPr>
            <p:ph type="ftr" sz="quarter" idx="11"/>
          </p:nvPr>
        </p:nvSpPr>
        <p:spPr/>
        <p:txBody>
          <a:bodyPr/>
          <a:lstStyle/>
          <a:p>
            <a:r>
              <a:rPr lang="en-US"/>
              <a:t>Gwinnett Heart Specialists</a:t>
            </a:r>
          </a:p>
        </p:txBody>
      </p:sp>
      <p:sp>
        <p:nvSpPr>
          <p:cNvPr id="6" name="Slide Number Placeholder 5"/>
          <p:cNvSpPr>
            <a:spLocks noGrp="1"/>
          </p:cNvSpPr>
          <p:nvPr>
            <p:ph type="sldNum" sz="quarter" idx="12"/>
          </p:nvPr>
        </p:nvSpPr>
        <p:spPr/>
        <p:txBody>
          <a:bodyPr/>
          <a:lstStyle/>
          <a:p>
            <a:fld id="{75C696BF-5C64-465B-B348-634B4E33C496}" type="slidenum">
              <a:rPr lang="en-US" smtClean="0"/>
              <a:t>‹#›</a:t>
            </a:fld>
            <a:endParaRPr lang="en-US"/>
          </a:p>
        </p:txBody>
      </p:sp>
    </p:spTree>
    <p:extLst>
      <p:ext uri="{BB962C8B-B14F-4D97-AF65-F5344CB8AC3E}">
        <p14:creationId xmlns:p14="http://schemas.microsoft.com/office/powerpoint/2010/main" val="26880397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TextLayout" userDrawn="1">
  <p:cSld name="1_Title Only">
    <p:spTree>
      <p:nvGrpSpPr>
        <p:cNvPr id="1" name=""/>
        <p:cNvGrpSpPr/>
        <p:nvPr/>
      </p:nvGrpSpPr>
      <p:grpSpPr>
        <a:xfrm>
          <a:off x="0" y="0"/>
          <a:ext cx="0" cy="0"/>
          <a:chOff x="0" y="0"/>
          <a:chExt cx="0" cy="0"/>
        </a:xfrm>
      </p:grpSpPr>
      <p:sp>
        <p:nvSpPr>
          <p:cNvPr id="6" name="ContextA">
            <a:extLst>
              <a:ext uri="{FF2B5EF4-FFF2-40B4-BE49-F238E27FC236}">
                <a16:creationId xmlns:a16="http://schemas.microsoft.com/office/drawing/2014/main" id="{51E9050C-BD6C-4100-96F2-540FE15ECB7B}"/>
              </a:ext>
            </a:extLst>
          </p:cNvPr>
          <p:cNvSpPr>
            <a:spLocks noGrp="1"/>
          </p:cNvSpPr>
          <p:nvPr>
            <p:ph type="title" idx="10" hasCustomPrompt="1"/>
          </p:nvPr>
        </p:nvSpPr>
        <p:spPr>
          <a:xfrm>
            <a:off x="457200" y="279400"/>
            <a:ext cx="11277600" cy="1143000"/>
          </a:xfrm>
        </p:spPr>
        <p:txBody>
          <a:bodyPr>
            <a:normAutofit/>
          </a:bodyPr>
          <a:lstStyle>
            <a:lvl1pPr algn="ctr">
              <a:defRPr sz="3200"/>
            </a:lvl1pPr>
          </a:lstStyle>
          <a:p>
            <a:r>
              <a:rPr lang="en-US"/>
              <a:t>Click to enter poll prompt.</a:t>
            </a:r>
          </a:p>
        </p:txBody>
      </p:sp>
      <p:sp>
        <p:nvSpPr>
          <p:cNvPr id="7" name="ContextB">
            <a:extLst>
              <a:ext uri="{FF2B5EF4-FFF2-40B4-BE49-F238E27FC236}">
                <a16:creationId xmlns:a16="http://schemas.microsoft.com/office/drawing/2014/main" id="{C0329629-45F2-4F36-A7E2-F179B0A961AC}"/>
              </a:ext>
            </a:extLst>
          </p:cNvPr>
          <p:cNvSpPr>
            <a:spLocks noGrp="1"/>
          </p:cNvSpPr>
          <p:nvPr>
            <p:ph type="body" idx="11" hasCustomPrompt="1"/>
          </p:nvPr>
        </p:nvSpPr>
        <p:spPr>
          <a:xfrm>
            <a:off x="457200" y="1498600"/>
            <a:ext cx="5080000" cy="4445000"/>
          </a:xfrm>
        </p:spPr>
        <p:txBody>
          <a:bodyPr wrap="square">
            <a:noAutofit/>
          </a:bodyPr>
          <a:lstStyle>
            <a:lvl1pPr marL="633222" indent="-514350" algn="l" rtl="0" eaLnBrk="1" latinLnBrk="0" hangingPunct="1">
              <a:spcBef>
                <a:spcPts val="0"/>
              </a:spcBef>
              <a:spcAft>
                <a:spcPts val="400"/>
              </a:spcAft>
              <a:buAutoNum type="arabicPeriod"/>
              <a:defRPr sz="2800"/>
            </a:lvl1pPr>
            <a:lvl2pPr marL="971550" indent="-514350" algn="l" rtl="0" eaLnBrk="1" latinLnBrk="0" hangingPunct="1">
              <a:spcBef>
                <a:spcPts val="0"/>
              </a:spcBef>
              <a:spcAft>
                <a:spcPts val="400"/>
              </a:spcAft>
              <a:buAutoNum type="arabicPeriod"/>
              <a:defRPr sz="2800"/>
            </a:lvl2pPr>
            <a:lvl3pPr marL="1282446" indent="-514350" algn="l" rtl="0" eaLnBrk="1" latinLnBrk="0" hangingPunct="1">
              <a:spcBef>
                <a:spcPts val="0"/>
              </a:spcBef>
              <a:spcAft>
                <a:spcPts val="400"/>
              </a:spcAft>
              <a:buAutoNum type="arabicPeriod"/>
              <a:defRPr sz="2800"/>
            </a:lvl3pPr>
            <a:lvl4pPr marL="1547622" indent="-514350" algn="l" rtl="0" eaLnBrk="1" latinLnBrk="0" hangingPunct="1">
              <a:spcBef>
                <a:spcPts val="0"/>
              </a:spcBef>
              <a:spcAft>
                <a:spcPts val="400"/>
              </a:spcAft>
              <a:buAutoNum type="arabicPeriod"/>
              <a:defRPr sz="2800"/>
            </a:lvl4pPr>
            <a:lvl5pPr marL="1757934" indent="-514350" algn="l" rtl="0" eaLnBrk="1" latinLnBrk="0" hangingPunct="1">
              <a:spcBef>
                <a:spcPts val="0"/>
              </a:spcBef>
              <a:spcAft>
                <a:spcPts val="400"/>
              </a:spcAft>
              <a:buAutoNum type="arabicPeriod"/>
              <a:defRPr sz="2800"/>
            </a:lvl5pPr>
          </a:lstStyle>
          <a:p>
            <a:pPr lvl="0"/>
            <a:r>
              <a:rPr lang="en-US"/>
              <a:t>Click to enter choices.</a:t>
            </a:r>
          </a:p>
        </p:txBody>
      </p:sp>
    </p:spTree>
    <p:extLst>
      <p:ext uri="{BB962C8B-B14F-4D97-AF65-F5344CB8AC3E}">
        <p14:creationId xmlns:p14="http://schemas.microsoft.com/office/powerpoint/2010/main" val="11728063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1" y="0"/>
            <a:ext cx="12191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ctrTitle"/>
          </p:nvPr>
        </p:nvSpPr>
        <p:spPr>
          <a:xfrm>
            <a:off x="914400" y="3355848"/>
            <a:ext cx="107696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DD071143-ABC7-48F3-9072-E70A3984C946}" type="datetime1">
              <a:rPr lang="en-US" smtClean="0"/>
              <a:t>7/8/2017</a:t>
            </a:fld>
            <a:endParaRPr lang="en-US"/>
          </a:p>
        </p:txBody>
      </p:sp>
      <p:sp>
        <p:nvSpPr>
          <p:cNvPr id="5" name="Footer Placeholder 4"/>
          <p:cNvSpPr>
            <a:spLocks noGrp="1"/>
          </p:cNvSpPr>
          <p:nvPr>
            <p:ph type="ftr" sz="quarter" idx="11"/>
          </p:nvPr>
        </p:nvSpPr>
        <p:spPr/>
        <p:txBody>
          <a:bodyPr/>
          <a:lstStyle/>
          <a:p>
            <a:r>
              <a:rPr lang="en-US"/>
              <a:t>Gwinnett Heart Specialists</a:t>
            </a:r>
          </a:p>
        </p:txBody>
      </p:sp>
      <p:sp>
        <p:nvSpPr>
          <p:cNvPr id="6" name="Slide Number Placeholder 5"/>
          <p:cNvSpPr>
            <a:spLocks noGrp="1"/>
          </p:cNvSpPr>
          <p:nvPr>
            <p:ph type="sldNum" sz="quarter" idx="12"/>
          </p:nvPr>
        </p:nvSpPr>
        <p:spPr/>
        <p:txBody>
          <a:bodyPr/>
          <a:lstStyle/>
          <a:p>
            <a:fld id="{75C696BF-5C64-465B-B348-634B4E33C496}" type="slidenum">
              <a:rPr lang="en-US" smtClean="0"/>
              <a:t>‹#›</a:t>
            </a:fld>
            <a:endParaRPr lang="en-US"/>
          </a:p>
        </p:txBody>
      </p:sp>
      <p:sp>
        <p:nvSpPr>
          <p:cNvPr id="10" name="Rectangle 9"/>
          <p:cNvSpPr/>
          <p:nvPr/>
        </p:nvSpPr>
        <p:spPr bwMode="invGray">
          <a:xfrm>
            <a:off x="0" y="5128334"/>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Tree>
    <p:extLst>
      <p:ext uri="{BB962C8B-B14F-4D97-AF65-F5344CB8AC3E}">
        <p14:creationId xmlns:p14="http://schemas.microsoft.com/office/powerpoint/2010/main" val="2934255850"/>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D8753D5-C283-4320-B9A2-2963F88E7D07}" type="datetime1">
              <a:rPr lang="en-US" smtClean="0"/>
              <a:t>7/8/2017</a:t>
            </a:fld>
            <a:endParaRPr lang="en-US"/>
          </a:p>
        </p:txBody>
      </p:sp>
      <p:sp>
        <p:nvSpPr>
          <p:cNvPr id="5" name="Footer Placeholder 4"/>
          <p:cNvSpPr>
            <a:spLocks noGrp="1"/>
          </p:cNvSpPr>
          <p:nvPr>
            <p:ph type="ftr" sz="quarter" idx="11"/>
          </p:nvPr>
        </p:nvSpPr>
        <p:spPr/>
        <p:txBody>
          <a:bodyPr/>
          <a:lstStyle/>
          <a:p>
            <a:r>
              <a:rPr lang="en-US"/>
              <a:t>Gwinnett Heart Specialists</a:t>
            </a:r>
          </a:p>
        </p:txBody>
      </p:sp>
      <p:sp>
        <p:nvSpPr>
          <p:cNvPr id="6" name="Slide Number Placeholder 5"/>
          <p:cNvSpPr>
            <a:spLocks noGrp="1"/>
          </p:cNvSpPr>
          <p:nvPr>
            <p:ph type="sldNum" sz="quarter" idx="12"/>
          </p:nvPr>
        </p:nvSpPr>
        <p:spPr/>
        <p:txBody>
          <a:bodyPr/>
          <a:lstStyle/>
          <a:p>
            <a:fld id="{75C696BF-5C64-465B-B348-634B4E33C496}" type="slidenum">
              <a:rPr lang="en-US" smtClean="0"/>
              <a:t>‹#›</a:t>
            </a:fld>
            <a:endParaRPr lang="en-US"/>
          </a:p>
        </p:txBody>
      </p:sp>
    </p:spTree>
    <p:extLst>
      <p:ext uri="{BB962C8B-B14F-4D97-AF65-F5344CB8AC3E}">
        <p14:creationId xmlns:p14="http://schemas.microsoft.com/office/powerpoint/2010/main" val="17152187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12192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ectangle 11"/>
          <p:cNvSpPr/>
          <p:nvPr/>
        </p:nvSpPr>
        <p:spPr bwMode="invGray">
          <a:xfrm>
            <a:off x="0" y="2602520"/>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999744" y="118872"/>
            <a:ext cx="10684256"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987552" y="1828800"/>
            <a:ext cx="10696448"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3C5556-7FF5-43A2-8E15-C0B84A259239}" type="datetime1">
              <a:rPr lang="en-US" smtClean="0"/>
              <a:t>7/8/2017</a:t>
            </a:fld>
            <a:endParaRPr lang="en-US"/>
          </a:p>
        </p:txBody>
      </p:sp>
      <p:sp>
        <p:nvSpPr>
          <p:cNvPr id="5" name="Footer Placeholder 4"/>
          <p:cNvSpPr>
            <a:spLocks noGrp="1"/>
          </p:cNvSpPr>
          <p:nvPr>
            <p:ph type="ftr" sz="quarter" idx="11"/>
          </p:nvPr>
        </p:nvSpPr>
        <p:spPr/>
        <p:txBody>
          <a:bodyPr/>
          <a:lstStyle/>
          <a:p>
            <a:r>
              <a:rPr lang="en-US"/>
              <a:t>Gwinnett Heart Specialists</a:t>
            </a:r>
          </a:p>
        </p:txBody>
      </p:sp>
      <p:sp>
        <p:nvSpPr>
          <p:cNvPr id="6" name="Slide Number Placeholder 5"/>
          <p:cNvSpPr>
            <a:spLocks noGrp="1"/>
          </p:cNvSpPr>
          <p:nvPr>
            <p:ph type="sldNum" sz="quarter" idx="12"/>
          </p:nvPr>
        </p:nvSpPr>
        <p:spPr/>
        <p:txBody>
          <a:bodyPr/>
          <a:lstStyle/>
          <a:p>
            <a:fld id="{75C696BF-5C64-465B-B348-634B4E33C496}" type="slidenum">
              <a:rPr lang="en-US" smtClean="0"/>
              <a:t>‹#›</a:t>
            </a:fld>
            <a:endParaRPr lang="en-US"/>
          </a:p>
        </p:txBody>
      </p:sp>
    </p:spTree>
    <p:extLst>
      <p:ext uri="{BB962C8B-B14F-4D97-AF65-F5344CB8AC3E}">
        <p14:creationId xmlns:p14="http://schemas.microsoft.com/office/powerpoint/2010/main" val="820010274"/>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9A8FD91-C218-4133-B6D3-72975A3302BE}" type="datetime1">
              <a:rPr lang="en-US" smtClean="0"/>
              <a:t>7/8/2017</a:t>
            </a:fld>
            <a:endParaRPr lang="en-US"/>
          </a:p>
        </p:txBody>
      </p:sp>
      <p:sp>
        <p:nvSpPr>
          <p:cNvPr id="6" name="Footer Placeholder 5"/>
          <p:cNvSpPr>
            <a:spLocks noGrp="1"/>
          </p:cNvSpPr>
          <p:nvPr>
            <p:ph type="ftr" sz="quarter" idx="11"/>
          </p:nvPr>
        </p:nvSpPr>
        <p:spPr/>
        <p:txBody>
          <a:bodyPr/>
          <a:lstStyle/>
          <a:p>
            <a:r>
              <a:rPr lang="en-US"/>
              <a:t>Gwinnett Heart Specialists</a:t>
            </a:r>
          </a:p>
        </p:txBody>
      </p:sp>
      <p:sp>
        <p:nvSpPr>
          <p:cNvPr id="7" name="Slide Number Placeholder 6"/>
          <p:cNvSpPr>
            <a:spLocks noGrp="1"/>
          </p:cNvSpPr>
          <p:nvPr>
            <p:ph type="sldNum" sz="quarter" idx="12"/>
          </p:nvPr>
        </p:nvSpPr>
        <p:spPr/>
        <p:txBody>
          <a:bodyPr/>
          <a:lstStyle/>
          <a:p>
            <a:fld id="{75C696BF-5C64-465B-B348-634B4E33C496}" type="slidenum">
              <a:rPr lang="en-US" smtClean="0"/>
              <a:t>‹#›</a:t>
            </a:fld>
            <a:endParaRPr lang="en-US"/>
          </a:p>
        </p:txBody>
      </p:sp>
    </p:spTree>
    <p:extLst>
      <p:ext uri="{BB962C8B-B14F-4D97-AF65-F5344CB8AC3E}">
        <p14:creationId xmlns:p14="http://schemas.microsoft.com/office/powerpoint/2010/main" val="37353099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1698988"/>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6193368" y="1698988"/>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193368"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3791ACA-43EE-43AC-B48E-84357CC457F2}" type="datetime1">
              <a:rPr lang="en-US" smtClean="0"/>
              <a:t>7/8/2017</a:t>
            </a:fld>
            <a:endParaRPr lang="en-US"/>
          </a:p>
        </p:txBody>
      </p:sp>
      <p:sp>
        <p:nvSpPr>
          <p:cNvPr id="8" name="Footer Placeholder 7"/>
          <p:cNvSpPr>
            <a:spLocks noGrp="1"/>
          </p:cNvSpPr>
          <p:nvPr>
            <p:ph type="ftr" sz="quarter" idx="11"/>
          </p:nvPr>
        </p:nvSpPr>
        <p:spPr/>
        <p:txBody>
          <a:bodyPr/>
          <a:lstStyle/>
          <a:p>
            <a:r>
              <a:rPr lang="en-US"/>
              <a:t>Gwinnett Heart Specialists</a:t>
            </a:r>
          </a:p>
        </p:txBody>
      </p:sp>
      <p:sp>
        <p:nvSpPr>
          <p:cNvPr id="9" name="Slide Number Placeholder 8"/>
          <p:cNvSpPr>
            <a:spLocks noGrp="1"/>
          </p:cNvSpPr>
          <p:nvPr>
            <p:ph type="sldNum" sz="quarter" idx="12"/>
          </p:nvPr>
        </p:nvSpPr>
        <p:spPr/>
        <p:txBody>
          <a:bodyPr/>
          <a:lstStyle/>
          <a:p>
            <a:fld id="{75C696BF-5C64-465B-B348-634B4E33C496}" type="slidenum">
              <a:rPr lang="en-US" smtClean="0"/>
              <a:t>‹#›</a:t>
            </a:fld>
            <a:endParaRPr lang="en-US"/>
          </a:p>
        </p:txBody>
      </p:sp>
    </p:spTree>
    <p:extLst>
      <p:ext uri="{BB962C8B-B14F-4D97-AF65-F5344CB8AC3E}">
        <p14:creationId xmlns:p14="http://schemas.microsoft.com/office/powerpoint/2010/main" val="16738099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AABFA7DF-8268-45BB-A20E-D374F1276BF9}" type="datetime1">
              <a:rPr lang="en-US" smtClean="0"/>
              <a:t>7/8/2017</a:t>
            </a:fld>
            <a:endParaRPr lang="en-US"/>
          </a:p>
        </p:txBody>
      </p:sp>
      <p:sp>
        <p:nvSpPr>
          <p:cNvPr id="4" name="Footer Placeholder 3"/>
          <p:cNvSpPr>
            <a:spLocks noGrp="1"/>
          </p:cNvSpPr>
          <p:nvPr>
            <p:ph type="ftr" sz="quarter" idx="11"/>
          </p:nvPr>
        </p:nvSpPr>
        <p:spPr/>
        <p:txBody>
          <a:bodyPr/>
          <a:lstStyle/>
          <a:p>
            <a:r>
              <a:rPr lang="en-US"/>
              <a:t>Gwinnett Heart Specialists</a:t>
            </a:r>
          </a:p>
        </p:txBody>
      </p:sp>
      <p:sp>
        <p:nvSpPr>
          <p:cNvPr id="5" name="Slide Number Placeholder 4"/>
          <p:cNvSpPr>
            <a:spLocks noGrp="1"/>
          </p:cNvSpPr>
          <p:nvPr>
            <p:ph type="sldNum" sz="quarter" idx="12"/>
          </p:nvPr>
        </p:nvSpPr>
        <p:spPr/>
        <p:txBody>
          <a:bodyPr/>
          <a:lstStyle/>
          <a:p>
            <a:fld id="{75C696BF-5C64-465B-B348-634B4E33C496}" type="slidenum">
              <a:rPr lang="en-US" smtClean="0"/>
              <a:t>‹#›</a:t>
            </a:fld>
            <a:endParaRPr lang="en-US"/>
          </a:p>
        </p:txBody>
      </p:sp>
    </p:spTree>
    <p:extLst>
      <p:ext uri="{BB962C8B-B14F-4D97-AF65-F5344CB8AC3E}">
        <p14:creationId xmlns:p14="http://schemas.microsoft.com/office/powerpoint/2010/main" val="27529279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94FFB7-0E12-4E47-9D8D-C85EC7FCCD7E}" type="datetime1">
              <a:rPr lang="en-US" smtClean="0"/>
              <a:t>7/8/2017</a:t>
            </a:fld>
            <a:endParaRPr lang="en-US"/>
          </a:p>
        </p:txBody>
      </p:sp>
      <p:sp>
        <p:nvSpPr>
          <p:cNvPr id="3" name="Footer Placeholder 2"/>
          <p:cNvSpPr>
            <a:spLocks noGrp="1"/>
          </p:cNvSpPr>
          <p:nvPr>
            <p:ph type="ftr" sz="quarter" idx="11"/>
          </p:nvPr>
        </p:nvSpPr>
        <p:spPr/>
        <p:txBody>
          <a:bodyPr/>
          <a:lstStyle/>
          <a:p>
            <a:r>
              <a:rPr lang="en-US"/>
              <a:t>Gwinnett Heart Specialists</a:t>
            </a:r>
          </a:p>
        </p:txBody>
      </p:sp>
      <p:sp>
        <p:nvSpPr>
          <p:cNvPr id="4" name="Slide Number Placeholder 3"/>
          <p:cNvSpPr>
            <a:spLocks noGrp="1"/>
          </p:cNvSpPr>
          <p:nvPr>
            <p:ph type="sldNum" sz="quarter" idx="12"/>
          </p:nvPr>
        </p:nvSpPr>
        <p:spPr/>
        <p:txBody>
          <a:bodyPr/>
          <a:lstStyle/>
          <a:p>
            <a:fld id="{75C696BF-5C64-465B-B348-634B4E33C496}" type="slidenum">
              <a:rPr lang="en-US" smtClean="0"/>
              <a:t>‹#›</a:t>
            </a:fld>
            <a:endParaRPr lang="en-US"/>
          </a:p>
        </p:txBody>
      </p:sp>
    </p:spTree>
    <p:extLst>
      <p:ext uri="{BB962C8B-B14F-4D97-AF65-F5344CB8AC3E}">
        <p14:creationId xmlns:p14="http://schemas.microsoft.com/office/powerpoint/2010/main" val="35172941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784" y="152400"/>
            <a:ext cx="3364992"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4025837"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AC919D75-86BA-4C66-8316-6556145E85AC}" type="datetime1">
              <a:rPr lang="en-US" smtClean="0"/>
              <a:t>7/8/2017</a:t>
            </a:fld>
            <a:endParaRPr lang="en-US"/>
          </a:p>
        </p:txBody>
      </p:sp>
      <p:sp>
        <p:nvSpPr>
          <p:cNvPr id="6" name="Footer Placeholder 5"/>
          <p:cNvSpPr>
            <a:spLocks noGrp="1"/>
          </p:cNvSpPr>
          <p:nvPr>
            <p:ph type="ftr" sz="quarter" idx="11"/>
          </p:nvPr>
        </p:nvSpPr>
        <p:spPr/>
        <p:txBody>
          <a:bodyPr/>
          <a:lstStyle/>
          <a:p>
            <a:r>
              <a:rPr lang="en-US"/>
              <a:t>Gwinnett Heart Specialists</a:t>
            </a:r>
          </a:p>
        </p:txBody>
      </p:sp>
      <p:sp>
        <p:nvSpPr>
          <p:cNvPr id="7" name="Slide Number Placeholder 6"/>
          <p:cNvSpPr>
            <a:spLocks noGrp="1"/>
          </p:cNvSpPr>
          <p:nvPr>
            <p:ph type="sldNum" sz="quarter" idx="12"/>
          </p:nvPr>
        </p:nvSpPr>
        <p:spPr/>
        <p:txBody>
          <a:bodyPr/>
          <a:lstStyle/>
          <a:p>
            <a:fld id="{75C696BF-5C64-465B-B348-634B4E33C496}" type="slidenum">
              <a:rPr lang="en-US" smtClean="0"/>
              <a:t>‹#›</a:t>
            </a:fld>
            <a:endParaRPr lang="en-US"/>
          </a:p>
        </p:txBody>
      </p:sp>
      <p:sp>
        <p:nvSpPr>
          <p:cNvPr id="12" name="Rectangle 11"/>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Tree>
    <p:extLst>
      <p:ext uri="{BB962C8B-B14F-4D97-AF65-F5344CB8AC3E}">
        <p14:creationId xmlns:p14="http://schemas.microsoft.com/office/powerpoint/2010/main" val="40184912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5448"/>
            <a:ext cx="3366867"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3871741" y="1484808"/>
            <a:ext cx="8329863"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219456" y="1728216"/>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219456" y="1170432"/>
            <a:ext cx="3364992" cy="201168"/>
          </a:xfrm>
        </p:spPr>
        <p:txBody>
          <a:bodyPr/>
          <a:lstStyle/>
          <a:p>
            <a:fld id="{5A4EF35D-C370-402C-9201-443D14602BF7}" type="datetime1">
              <a:rPr lang="en-US" smtClean="0"/>
              <a:t>7/8/2017</a:t>
            </a:fld>
            <a:endParaRPr lang="en-US"/>
          </a:p>
        </p:txBody>
      </p:sp>
      <p:sp>
        <p:nvSpPr>
          <p:cNvPr id="11" name="Rectangle 10"/>
          <p:cNvSpPr/>
          <p:nvPr/>
        </p:nvSpPr>
        <p:spPr>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bwMode="invGray">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6" name="Footer Placeholder 5"/>
          <p:cNvSpPr>
            <a:spLocks noGrp="1"/>
          </p:cNvSpPr>
          <p:nvPr>
            <p:ph type="ftr" sz="quarter" idx="11"/>
          </p:nvPr>
        </p:nvSpPr>
        <p:spPr>
          <a:xfrm>
            <a:off x="4047744" y="1170432"/>
            <a:ext cx="6925056" cy="201168"/>
          </a:xfrm>
        </p:spPr>
        <p:txBody>
          <a:bodyPr/>
          <a:lstStyle>
            <a:lvl1pPr>
              <a:defRPr>
                <a:solidFill>
                  <a:schemeClr val="bg1">
                    <a:shade val="50000"/>
                  </a:schemeClr>
                </a:solidFill>
              </a:defRPr>
            </a:lvl1pPr>
          </a:lstStyle>
          <a:p>
            <a:r>
              <a:rPr lang="en-US"/>
              <a:t>Gwinnett Heart Specialists</a:t>
            </a:r>
          </a:p>
        </p:txBody>
      </p:sp>
      <p:sp>
        <p:nvSpPr>
          <p:cNvPr id="7" name="Slide Number Placeholder 6"/>
          <p:cNvSpPr>
            <a:spLocks noGrp="1"/>
          </p:cNvSpPr>
          <p:nvPr>
            <p:ph type="sldNum" sz="quarter" idx="12"/>
          </p:nvPr>
        </p:nvSpPr>
        <p:spPr>
          <a:xfrm>
            <a:off x="11119104" y="1170432"/>
            <a:ext cx="978485" cy="201168"/>
          </a:xfrm>
        </p:spPr>
        <p:txBody>
          <a:bodyPr/>
          <a:lstStyle/>
          <a:p>
            <a:fld id="{75C696BF-5C64-465B-B348-634B4E33C496}" type="slidenum">
              <a:rPr lang="en-US" smtClean="0"/>
              <a:t>‹#›</a:t>
            </a:fld>
            <a:endParaRPr lang="en-US"/>
          </a:p>
        </p:txBody>
      </p:sp>
    </p:spTree>
    <p:extLst>
      <p:ext uri="{BB962C8B-B14F-4D97-AF65-F5344CB8AC3E}">
        <p14:creationId xmlns:p14="http://schemas.microsoft.com/office/powerpoint/2010/main" val="254984663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12192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ectangle 11"/>
          <p:cNvSpPr/>
          <p:nvPr/>
        </p:nvSpPr>
        <p:spPr bwMode="invGray">
          <a:xfrm>
            <a:off x="0" y="2602520"/>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999744" y="118872"/>
            <a:ext cx="10684256"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987552" y="1828800"/>
            <a:ext cx="10696448"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5539901-5C76-4E76-9B83-8C459FD48C14}" type="datetime1">
              <a:rPr lang="en-US" smtClean="0"/>
              <a:t>7/8/2017</a:t>
            </a:fld>
            <a:endParaRPr lang="en-US"/>
          </a:p>
        </p:txBody>
      </p:sp>
      <p:sp>
        <p:nvSpPr>
          <p:cNvPr id="5" name="Footer Placeholder 4"/>
          <p:cNvSpPr>
            <a:spLocks noGrp="1"/>
          </p:cNvSpPr>
          <p:nvPr>
            <p:ph type="ftr" sz="quarter" idx="11"/>
          </p:nvPr>
        </p:nvSpPr>
        <p:spPr/>
        <p:txBody>
          <a:bodyPr/>
          <a:lstStyle/>
          <a:p>
            <a:r>
              <a:rPr lang="en-US"/>
              <a:t>Gwinnett Heart Specialists</a:t>
            </a:r>
          </a:p>
        </p:txBody>
      </p:sp>
      <p:sp>
        <p:nvSpPr>
          <p:cNvPr id="6" name="Slide Number Placeholder 5"/>
          <p:cNvSpPr>
            <a:spLocks noGrp="1"/>
          </p:cNvSpPr>
          <p:nvPr>
            <p:ph type="sldNum" sz="quarter" idx="12"/>
          </p:nvPr>
        </p:nvSpPr>
        <p:spPr/>
        <p:txBody>
          <a:bodyPr/>
          <a:lstStyle/>
          <a:p>
            <a:fld id="{75C696BF-5C64-465B-B348-634B4E33C496}" type="slidenum">
              <a:rPr lang="en-US" smtClean="0"/>
              <a:t>‹#›</a:t>
            </a:fld>
            <a:endParaRPr lang="en-US"/>
          </a:p>
        </p:txBody>
      </p:sp>
    </p:spTree>
    <p:extLst>
      <p:ext uri="{BB962C8B-B14F-4D97-AF65-F5344CB8AC3E}">
        <p14:creationId xmlns:p14="http://schemas.microsoft.com/office/powerpoint/2010/main" val="3503942922"/>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4981369-0843-496D-A2F3-C1466F547328}" type="datetime1">
              <a:rPr lang="en-US" smtClean="0"/>
              <a:t>7/8/2017</a:t>
            </a:fld>
            <a:endParaRPr lang="en-US"/>
          </a:p>
        </p:txBody>
      </p:sp>
      <p:sp>
        <p:nvSpPr>
          <p:cNvPr id="5" name="Footer Placeholder 4"/>
          <p:cNvSpPr>
            <a:spLocks noGrp="1"/>
          </p:cNvSpPr>
          <p:nvPr>
            <p:ph type="ftr" sz="quarter" idx="11"/>
          </p:nvPr>
        </p:nvSpPr>
        <p:spPr/>
        <p:txBody>
          <a:bodyPr/>
          <a:lstStyle/>
          <a:p>
            <a:r>
              <a:rPr lang="en-US"/>
              <a:t>Gwinnett Heart Specialists</a:t>
            </a:r>
          </a:p>
        </p:txBody>
      </p:sp>
      <p:sp>
        <p:nvSpPr>
          <p:cNvPr id="6" name="Slide Number Placeholder 5"/>
          <p:cNvSpPr>
            <a:spLocks noGrp="1"/>
          </p:cNvSpPr>
          <p:nvPr>
            <p:ph type="sldNum" sz="quarter" idx="12"/>
          </p:nvPr>
        </p:nvSpPr>
        <p:spPr/>
        <p:txBody>
          <a:bodyPr/>
          <a:lstStyle/>
          <a:p>
            <a:fld id="{75C696BF-5C64-465B-B348-634B4E33C496}" type="slidenum">
              <a:rPr lang="en-US" smtClean="0"/>
              <a:t>‹#›</a:t>
            </a:fld>
            <a:endParaRPr lang="en-US"/>
          </a:p>
        </p:txBody>
      </p:sp>
    </p:spTree>
    <p:extLst>
      <p:ext uri="{BB962C8B-B14F-4D97-AF65-F5344CB8AC3E}">
        <p14:creationId xmlns:p14="http://schemas.microsoft.com/office/powerpoint/2010/main" val="6531933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8798560" y="0"/>
            <a:ext cx="6096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8" name="Rectangle 7"/>
          <p:cNvSpPr/>
          <p:nvPr/>
        </p:nvSpPr>
        <p:spPr bwMode="ltGray">
          <a:xfrm>
            <a:off x="8863584" y="0"/>
            <a:ext cx="33528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Vertical Title 1"/>
          <p:cNvSpPr>
            <a:spLocks noGrp="1"/>
          </p:cNvSpPr>
          <p:nvPr>
            <p:ph type="title" orient="vert"/>
          </p:nvPr>
        </p:nvSpPr>
        <p:spPr>
          <a:xfrm>
            <a:off x="9042400" y="274641"/>
            <a:ext cx="2540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304801"/>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D3183AA-195E-46AF-9299-778CE6D124EE}" type="datetime1">
              <a:rPr lang="en-US" smtClean="0"/>
              <a:t>7/8/2017</a:t>
            </a:fld>
            <a:endParaRPr lang="en-US"/>
          </a:p>
        </p:txBody>
      </p:sp>
      <p:sp>
        <p:nvSpPr>
          <p:cNvPr id="5" name="Footer Placeholder 4"/>
          <p:cNvSpPr>
            <a:spLocks noGrp="1"/>
          </p:cNvSpPr>
          <p:nvPr>
            <p:ph type="ftr" sz="quarter" idx="11"/>
          </p:nvPr>
        </p:nvSpPr>
        <p:spPr>
          <a:xfrm>
            <a:off x="3520796" y="6377460"/>
            <a:ext cx="5115205" cy="365125"/>
          </a:xfrm>
        </p:spPr>
        <p:txBody>
          <a:bodyPr/>
          <a:lstStyle/>
          <a:p>
            <a:r>
              <a:rPr lang="en-US"/>
              <a:t>Gwinnett Heart Specialists</a:t>
            </a:r>
          </a:p>
        </p:txBody>
      </p:sp>
      <p:sp>
        <p:nvSpPr>
          <p:cNvPr id="6" name="Slide Number Placeholder 5"/>
          <p:cNvSpPr>
            <a:spLocks noGrp="1"/>
          </p:cNvSpPr>
          <p:nvPr>
            <p:ph type="sldNum" sz="quarter" idx="12"/>
          </p:nvPr>
        </p:nvSpPr>
        <p:spPr/>
        <p:txBody>
          <a:bodyPr/>
          <a:lstStyle/>
          <a:p>
            <a:fld id="{75C696BF-5C64-465B-B348-634B4E33C496}" type="slidenum">
              <a:rPr lang="en-US" smtClean="0"/>
              <a:t>‹#›</a:t>
            </a:fld>
            <a:endParaRPr lang="en-US"/>
          </a:p>
        </p:txBody>
      </p:sp>
    </p:spTree>
    <p:extLst>
      <p:ext uri="{BB962C8B-B14F-4D97-AF65-F5344CB8AC3E}">
        <p14:creationId xmlns:p14="http://schemas.microsoft.com/office/powerpoint/2010/main" val="2890818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_Dark Green / Header / Bold No Bullet">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751" y="1238979"/>
            <a:ext cx="11374907" cy="4911723"/>
          </a:xfrm>
          <a:prstGeom prst="rect">
            <a:avLst/>
          </a:prstGeom>
        </p:spPr>
        <p:txBody>
          <a:bodyPr/>
          <a:lstStyle>
            <a:lvl1pPr marL="0" indent="0">
              <a:spcBef>
                <a:spcPts val="945"/>
              </a:spcBef>
              <a:buNone/>
              <a:defRPr b="1">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flipH="1">
            <a:off x="-458065" y="1306514"/>
            <a:ext cx="317471" cy="0"/>
          </a:xfrm>
          <a:prstGeom prst="line">
            <a:avLst/>
          </a:prstGeom>
          <a:ln>
            <a:solidFill>
              <a:srgbClr val="3366FF"/>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userDrawn="1"/>
        </p:nvCxnSpPr>
        <p:spPr>
          <a:xfrm flipH="1">
            <a:off x="12345066" y="1306514"/>
            <a:ext cx="317471" cy="0"/>
          </a:xfrm>
          <a:prstGeom prst="line">
            <a:avLst/>
          </a:prstGeom>
          <a:ln>
            <a:solidFill>
              <a:srgbClr val="3366FF"/>
            </a:solidFill>
          </a:ln>
        </p:spPr>
        <p:style>
          <a:lnRef idx="1">
            <a:schemeClr val="dk1"/>
          </a:lnRef>
          <a:fillRef idx="0">
            <a:schemeClr val="dk1"/>
          </a:fillRef>
          <a:effectRef idx="0">
            <a:schemeClr val="dk1"/>
          </a:effectRef>
          <a:fontRef idx="minor">
            <a:schemeClr val="tx1"/>
          </a:fontRef>
        </p:style>
      </p:cxnSp>
      <p:sp>
        <p:nvSpPr>
          <p:cNvPr id="16" name="TextBox 15"/>
          <p:cNvSpPr txBox="1"/>
          <p:nvPr userDrawn="1"/>
        </p:nvSpPr>
        <p:spPr>
          <a:xfrm>
            <a:off x="-1125466" y="1205111"/>
            <a:ext cx="608442" cy="150493"/>
          </a:xfrm>
          <a:prstGeom prst="rect">
            <a:avLst/>
          </a:prstGeom>
          <a:noFill/>
        </p:spPr>
        <p:txBody>
          <a:bodyPr wrap="none" lIns="57598" tIns="28799" rIns="57598" bIns="28799" rtlCol="0">
            <a:spAutoFit/>
          </a:bodyPr>
          <a:lstStyle/>
          <a:p>
            <a:pPr algn="r"/>
            <a:r>
              <a:rPr lang="en-US" sz="600" dirty="0">
                <a:solidFill>
                  <a:srgbClr val="3366FF"/>
                </a:solidFill>
              </a:rPr>
              <a:t>BULLET GUIDE</a:t>
            </a:r>
          </a:p>
        </p:txBody>
      </p:sp>
      <p:sp>
        <p:nvSpPr>
          <p:cNvPr id="17" name="TextBox 16"/>
          <p:cNvSpPr txBox="1"/>
          <p:nvPr userDrawn="1"/>
        </p:nvSpPr>
        <p:spPr>
          <a:xfrm>
            <a:off x="12744384" y="1205111"/>
            <a:ext cx="608443" cy="150493"/>
          </a:xfrm>
          <a:prstGeom prst="rect">
            <a:avLst/>
          </a:prstGeom>
          <a:noFill/>
        </p:spPr>
        <p:txBody>
          <a:bodyPr wrap="none" lIns="57598" tIns="28799" rIns="57598" bIns="28799" rtlCol="0">
            <a:spAutoFit/>
          </a:bodyPr>
          <a:lstStyle/>
          <a:p>
            <a:pPr algn="l"/>
            <a:r>
              <a:rPr lang="en-US" sz="600" dirty="0">
                <a:solidFill>
                  <a:srgbClr val="3366FF"/>
                </a:solidFill>
              </a:rPr>
              <a:t>BULLET GUIDE</a:t>
            </a:r>
          </a:p>
        </p:txBody>
      </p:sp>
      <p:cxnSp>
        <p:nvCxnSpPr>
          <p:cNvPr id="23" name="Straight Connector 22"/>
          <p:cNvCxnSpPr/>
          <p:nvPr userDrawn="1"/>
        </p:nvCxnSpPr>
        <p:spPr>
          <a:xfrm flipH="1">
            <a:off x="-458065" y="313684"/>
            <a:ext cx="317471" cy="0"/>
          </a:xfrm>
          <a:prstGeom prst="line">
            <a:avLst/>
          </a:prstGeom>
          <a:ln>
            <a:solidFill>
              <a:srgbClr val="006852"/>
            </a:solidFill>
          </a:ln>
        </p:spPr>
        <p:style>
          <a:lnRef idx="1">
            <a:schemeClr val="dk1"/>
          </a:lnRef>
          <a:fillRef idx="0">
            <a:schemeClr val="dk1"/>
          </a:fillRef>
          <a:effectRef idx="0">
            <a:schemeClr val="dk1"/>
          </a:effectRef>
          <a:fontRef idx="minor">
            <a:schemeClr val="tx1"/>
          </a:fontRef>
        </p:style>
      </p:cxnSp>
      <p:sp>
        <p:nvSpPr>
          <p:cNvPr id="24" name="TextBox 23"/>
          <p:cNvSpPr txBox="1"/>
          <p:nvPr userDrawn="1"/>
        </p:nvSpPr>
        <p:spPr>
          <a:xfrm>
            <a:off x="-1143100" y="238439"/>
            <a:ext cx="626076" cy="150493"/>
          </a:xfrm>
          <a:prstGeom prst="rect">
            <a:avLst/>
          </a:prstGeom>
          <a:noFill/>
        </p:spPr>
        <p:txBody>
          <a:bodyPr wrap="none" lIns="57598" tIns="28799" rIns="57598" bIns="28799" rtlCol="0">
            <a:spAutoFit/>
          </a:bodyPr>
          <a:lstStyle/>
          <a:p>
            <a:pPr algn="r"/>
            <a:r>
              <a:rPr lang="en-US" sz="600" dirty="0">
                <a:solidFill>
                  <a:srgbClr val="006852"/>
                </a:solidFill>
              </a:rPr>
              <a:t>HEADER GUIDE</a:t>
            </a:r>
          </a:p>
        </p:txBody>
      </p:sp>
      <p:cxnSp>
        <p:nvCxnSpPr>
          <p:cNvPr id="25" name="Straight Connector 24"/>
          <p:cNvCxnSpPr/>
          <p:nvPr userDrawn="1"/>
        </p:nvCxnSpPr>
        <p:spPr>
          <a:xfrm flipH="1">
            <a:off x="12345066" y="313684"/>
            <a:ext cx="317471" cy="0"/>
          </a:xfrm>
          <a:prstGeom prst="line">
            <a:avLst/>
          </a:prstGeom>
          <a:ln>
            <a:solidFill>
              <a:srgbClr val="006852"/>
            </a:solidFill>
          </a:ln>
        </p:spPr>
        <p:style>
          <a:lnRef idx="1">
            <a:schemeClr val="dk1"/>
          </a:lnRef>
          <a:fillRef idx="0">
            <a:schemeClr val="dk1"/>
          </a:fillRef>
          <a:effectRef idx="0">
            <a:schemeClr val="dk1"/>
          </a:effectRef>
          <a:fontRef idx="minor">
            <a:schemeClr val="tx1"/>
          </a:fontRef>
        </p:style>
      </p:cxnSp>
      <p:sp>
        <p:nvSpPr>
          <p:cNvPr id="26" name="TextBox 25"/>
          <p:cNvSpPr txBox="1"/>
          <p:nvPr userDrawn="1"/>
        </p:nvSpPr>
        <p:spPr>
          <a:xfrm>
            <a:off x="12744383" y="238439"/>
            <a:ext cx="626076" cy="150493"/>
          </a:xfrm>
          <a:prstGeom prst="rect">
            <a:avLst/>
          </a:prstGeom>
          <a:noFill/>
        </p:spPr>
        <p:txBody>
          <a:bodyPr wrap="none" lIns="57598" tIns="28799" rIns="57598" bIns="28799" rtlCol="0">
            <a:spAutoFit/>
          </a:bodyPr>
          <a:lstStyle/>
          <a:p>
            <a:pPr algn="l"/>
            <a:r>
              <a:rPr lang="en-US" sz="600" dirty="0">
                <a:solidFill>
                  <a:srgbClr val="006852"/>
                </a:solidFill>
              </a:rPr>
              <a:t>HEADER GUIDE</a:t>
            </a:r>
          </a:p>
        </p:txBody>
      </p:sp>
      <p:sp>
        <p:nvSpPr>
          <p:cNvPr id="27" name="Title Placeholder 1"/>
          <p:cNvSpPr>
            <a:spLocks noGrp="1"/>
          </p:cNvSpPr>
          <p:nvPr>
            <p:ph type="title"/>
          </p:nvPr>
        </p:nvSpPr>
        <p:spPr>
          <a:xfrm>
            <a:off x="412753" y="308430"/>
            <a:ext cx="11374904" cy="692497"/>
          </a:xfrm>
          <a:prstGeom prst="rect">
            <a:avLst/>
          </a:prstGeom>
        </p:spPr>
        <p:txBody>
          <a:bodyPr vert="horz" wrap="square" lIns="0" tIns="0" rIns="0" bIns="0" rtlCol="0" anchor="t" anchorCtr="0">
            <a:spAutoFit/>
          </a:bodyPr>
          <a:lstStyle/>
          <a:p>
            <a:r>
              <a:rPr lang="en-US" dirty="0"/>
              <a:t>Click to edit Master title style</a:t>
            </a:r>
          </a:p>
        </p:txBody>
      </p:sp>
    </p:spTree>
    <p:extLst>
      <p:ext uri="{BB962C8B-B14F-4D97-AF65-F5344CB8AC3E}">
        <p14:creationId xmlns:p14="http://schemas.microsoft.com/office/powerpoint/2010/main" val="22130889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0pt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751" y="1241096"/>
            <a:ext cx="11374907" cy="4911723"/>
          </a:xfrm>
          <a:prstGeom prst="rect">
            <a:avLst/>
          </a:prstGeom>
        </p:spPr>
        <p:txBody>
          <a:bodyPr/>
          <a:lstStyle>
            <a:lvl1pPr marL="228600" indent="-228600">
              <a:spcBef>
                <a:spcPts val="945"/>
              </a:spcBef>
              <a:spcAft>
                <a:spcPts val="0"/>
              </a:spcAft>
              <a:defRPr sz="2000">
                <a:solidFill>
                  <a:srgbClr val="000000"/>
                </a:solidFill>
              </a:defRPr>
            </a:lvl1pPr>
            <a:lvl2pPr marL="514350" indent="-227013">
              <a:spcBef>
                <a:spcPts val="945"/>
              </a:spcBef>
              <a:spcAft>
                <a:spcPts val="0"/>
              </a:spcAft>
              <a:defRPr sz="1800">
                <a:solidFill>
                  <a:srgbClr val="000000"/>
                </a:solidFill>
              </a:defRPr>
            </a:lvl2pPr>
            <a:lvl3pPr marL="800100" indent="-228600">
              <a:spcBef>
                <a:spcPts val="945"/>
              </a:spcBef>
              <a:spcAft>
                <a:spcPts val="0"/>
              </a:spcAft>
              <a:defRPr sz="1600">
                <a:solidFill>
                  <a:srgbClr val="000000"/>
                </a:solidFill>
              </a:defRPr>
            </a:lvl3pPr>
            <a:lvl4pPr marL="1085850" indent="-228600">
              <a:spcBef>
                <a:spcPts val="945"/>
              </a:spcBef>
              <a:spcAft>
                <a:spcPts val="0"/>
              </a:spcAft>
              <a:defRPr sz="1400">
                <a:solidFill>
                  <a:srgbClr val="000000"/>
                </a:solidFill>
              </a:defRPr>
            </a:lvl4pPr>
            <a:lvl5pPr>
              <a:spcBef>
                <a:spcPts val="945"/>
              </a:spcBef>
              <a:spcAft>
                <a:spcPts val="0"/>
              </a:spcAft>
              <a:defRPr sz="12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flipH="1">
            <a:off x="-458065" y="1306514"/>
            <a:ext cx="317471" cy="0"/>
          </a:xfrm>
          <a:prstGeom prst="line">
            <a:avLst/>
          </a:prstGeom>
          <a:ln>
            <a:solidFill>
              <a:srgbClr val="3366FF"/>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userDrawn="1"/>
        </p:nvCxnSpPr>
        <p:spPr>
          <a:xfrm flipH="1">
            <a:off x="12345066" y="1306514"/>
            <a:ext cx="317471" cy="0"/>
          </a:xfrm>
          <a:prstGeom prst="line">
            <a:avLst/>
          </a:prstGeom>
          <a:ln>
            <a:solidFill>
              <a:srgbClr val="3366FF"/>
            </a:solidFill>
          </a:ln>
        </p:spPr>
        <p:style>
          <a:lnRef idx="1">
            <a:schemeClr val="dk1"/>
          </a:lnRef>
          <a:fillRef idx="0">
            <a:schemeClr val="dk1"/>
          </a:fillRef>
          <a:effectRef idx="0">
            <a:schemeClr val="dk1"/>
          </a:effectRef>
          <a:fontRef idx="minor">
            <a:schemeClr val="tx1"/>
          </a:fontRef>
        </p:style>
      </p:cxnSp>
      <p:sp>
        <p:nvSpPr>
          <p:cNvPr id="16" name="TextBox 15"/>
          <p:cNvSpPr txBox="1"/>
          <p:nvPr userDrawn="1"/>
        </p:nvSpPr>
        <p:spPr>
          <a:xfrm>
            <a:off x="-1125466" y="1205111"/>
            <a:ext cx="608442" cy="150493"/>
          </a:xfrm>
          <a:prstGeom prst="rect">
            <a:avLst/>
          </a:prstGeom>
          <a:noFill/>
        </p:spPr>
        <p:txBody>
          <a:bodyPr wrap="none" lIns="57598" tIns="28799" rIns="57598" bIns="28799" rtlCol="0">
            <a:spAutoFit/>
          </a:bodyPr>
          <a:lstStyle/>
          <a:p>
            <a:pPr algn="r"/>
            <a:r>
              <a:rPr lang="en-US" sz="600" dirty="0">
                <a:solidFill>
                  <a:srgbClr val="3366FF"/>
                </a:solidFill>
              </a:rPr>
              <a:t>BULLET GUIDE</a:t>
            </a:r>
          </a:p>
        </p:txBody>
      </p:sp>
      <p:sp>
        <p:nvSpPr>
          <p:cNvPr id="17" name="TextBox 16"/>
          <p:cNvSpPr txBox="1"/>
          <p:nvPr userDrawn="1"/>
        </p:nvSpPr>
        <p:spPr>
          <a:xfrm>
            <a:off x="12744384" y="1205111"/>
            <a:ext cx="608443" cy="150493"/>
          </a:xfrm>
          <a:prstGeom prst="rect">
            <a:avLst/>
          </a:prstGeom>
          <a:noFill/>
        </p:spPr>
        <p:txBody>
          <a:bodyPr wrap="none" lIns="57598" tIns="28799" rIns="57598" bIns="28799" rtlCol="0">
            <a:spAutoFit/>
          </a:bodyPr>
          <a:lstStyle/>
          <a:p>
            <a:pPr algn="l"/>
            <a:r>
              <a:rPr lang="en-US" sz="600" dirty="0">
                <a:solidFill>
                  <a:srgbClr val="3366FF"/>
                </a:solidFill>
              </a:rPr>
              <a:t>BULLET GUIDE</a:t>
            </a:r>
          </a:p>
        </p:txBody>
      </p:sp>
      <p:cxnSp>
        <p:nvCxnSpPr>
          <p:cNvPr id="23" name="Straight Connector 22"/>
          <p:cNvCxnSpPr/>
          <p:nvPr userDrawn="1"/>
        </p:nvCxnSpPr>
        <p:spPr>
          <a:xfrm flipH="1">
            <a:off x="-458065" y="313684"/>
            <a:ext cx="317471" cy="0"/>
          </a:xfrm>
          <a:prstGeom prst="line">
            <a:avLst/>
          </a:prstGeom>
          <a:ln>
            <a:solidFill>
              <a:srgbClr val="006852"/>
            </a:solidFill>
          </a:ln>
        </p:spPr>
        <p:style>
          <a:lnRef idx="1">
            <a:schemeClr val="dk1"/>
          </a:lnRef>
          <a:fillRef idx="0">
            <a:schemeClr val="dk1"/>
          </a:fillRef>
          <a:effectRef idx="0">
            <a:schemeClr val="dk1"/>
          </a:effectRef>
          <a:fontRef idx="minor">
            <a:schemeClr val="tx1"/>
          </a:fontRef>
        </p:style>
      </p:cxnSp>
      <p:sp>
        <p:nvSpPr>
          <p:cNvPr id="24" name="TextBox 23"/>
          <p:cNvSpPr txBox="1"/>
          <p:nvPr userDrawn="1"/>
        </p:nvSpPr>
        <p:spPr>
          <a:xfrm>
            <a:off x="-1143100" y="238439"/>
            <a:ext cx="626076" cy="150493"/>
          </a:xfrm>
          <a:prstGeom prst="rect">
            <a:avLst/>
          </a:prstGeom>
          <a:noFill/>
        </p:spPr>
        <p:txBody>
          <a:bodyPr wrap="none" lIns="57598" tIns="28799" rIns="57598" bIns="28799" rtlCol="0">
            <a:spAutoFit/>
          </a:bodyPr>
          <a:lstStyle/>
          <a:p>
            <a:pPr algn="r"/>
            <a:r>
              <a:rPr lang="en-US" sz="600" dirty="0">
                <a:solidFill>
                  <a:srgbClr val="006852"/>
                </a:solidFill>
              </a:rPr>
              <a:t>HEADER GUIDE</a:t>
            </a:r>
          </a:p>
        </p:txBody>
      </p:sp>
      <p:cxnSp>
        <p:nvCxnSpPr>
          <p:cNvPr id="25" name="Straight Connector 24"/>
          <p:cNvCxnSpPr/>
          <p:nvPr userDrawn="1"/>
        </p:nvCxnSpPr>
        <p:spPr>
          <a:xfrm flipH="1">
            <a:off x="12345066" y="313684"/>
            <a:ext cx="317471" cy="0"/>
          </a:xfrm>
          <a:prstGeom prst="line">
            <a:avLst/>
          </a:prstGeom>
          <a:ln>
            <a:solidFill>
              <a:srgbClr val="006852"/>
            </a:solidFill>
          </a:ln>
        </p:spPr>
        <p:style>
          <a:lnRef idx="1">
            <a:schemeClr val="dk1"/>
          </a:lnRef>
          <a:fillRef idx="0">
            <a:schemeClr val="dk1"/>
          </a:fillRef>
          <a:effectRef idx="0">
            <a:schemeClr val="dk1"/>
          </a:effectRef>
          <a:fontRef idx="minor">
            <a:schemeClr val="tx1"/>
          </a:fontRef>
        </p:style>
      </p:cxnSp>
      <p:sp>
        <p:nvSpPr>
          <p:cNvPr id="26" name="TextBox 25"/>
          <p:cNvSpPr txBox="1"/>
          <p:nvPr userDrawn="1"/>
        </p:nvSpPr>
        <p:spPr>
          <a:xfrm>
            <a:off x="12744383" y="238439"/>
            <a:ext cx="626076" cy="150493"/>
          </a:xfrm>
          <a:prstGeom prst="rect">
            <a:avLst/>
          </a:prstGeom>
          <a:noFill/>
        </p:spPr>
        <p:txBody>
          <a:bodyPr wrap="none" lIns="57598" tIns="28799" rIns="57598" bIns="28799" rtlCol="0">
            <a:spAutoFit/>
          </a:bodyPr>
          <a:lstStyle/>
          <a:p>
            <a:pPr algn="l"/>
            <a:r>
              <a:rPr lang="en-US" sz="600" dirty="0">
                <a:solidFill>
                  <a:srgbClr val="006852"/>
                </a:solidFill>
              </a:rPr>
              <a:t>HEADER GUIDE</a:t>
            </a:r>
          </a:p>
        </p:txBody>
      </p:sp>
      <p:sp>
        <p:nvSpPr>
          <p:cNvPr id="27" name="Title Placeholder 1"/>
          <p:cNvSpPr>
            <a:spLocks noGrp="1"/>
          </p:cNvSpPr>
          <p:nvPr>
            <p:ph type="title"/>
          </p:nvPr>
        </p:nvSpPr>
        <p:spPr>
          <a:xfrm>
            <a:off x="412753" y="308430"/>
            <a:ext cx="11374904" cy="692497"/>
          </a:xfrm>
          <a:prstGeom prst="rect">
            <a:avLst/>
          </a:prstGeom>
        </p:spPr>
        <p:txBody>
          <a:bodyPr vert="horz" wrap="square" lIns="0" tIns="0" rIns="0" bIns="0" rtlCol="0" anchor="t" anchorCtr="0">
            <a:spAutoFit/>
          </a:bodyPr>
          <a:lstStyle/>
          <a:p>
            <a:r>
              <a:rPr lang="en-US" dirty="0"/>
              <a:t>Click to edit Master title style</a:t>
            </a:r>
          </a:p>
        </p:txBody>
      </p:sp>
    </p:spTree>
    <p:extLst>
      <p:ext uri="{BB962C8B-B14F-4D97-AF65-F5344CB8AC3E}">
        <p14:creationId xmlns:p14="http://schemas.microsoft.com/office/powerpoint/2010/main" val="9653405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8 pt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751" y="1306515"/>
            <a:ext cx="11374907" cy="4522786"/>
          </a:xfrm>
          <a:prstGeom prst="rect">
            <a:avLst/>
          </a:prstGeom>
        </p:spPr>
        <p:txBody>
          <a:bodyPr/>
          <a:lstStyle>
            <a:lvl1pPr>
              <a:spcBef>
                <a:spcPts val="945"/>
              </a:spcBef>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flipH="1">
            <a:off x="-458065" y="1306514"/>
            <a:ext cx="317471" cy="0"/>
          </a:xfrm>
          <a:prstGeom prst="line">
            <a:avLst/>
          </a:prstGeom>
          <a:ln>
            <a:solidFill>
              <a:srgbClr val="3366FF"/>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userDrawn="1"/>
        </p:nvCxnSpPr>
        <p:spPr>
          <a:xfrm flipH="1">
            <a:off x="12345066" y="1306514"/>
            <a:ext cx="317471" cy="0"/>
          </a:xfrm>
          <a:prstGeom prst="line">
            <a:avLst/>
          </a:prstGeom>
          <a:ln>
            <a:solidFill>
              <a:srgbClr val="3366FF"/>
            </a:solidFill>
          </a:ln>
        </p:spPr>
        <p:style>
          <a:lnRef idx="1">
            <a:schemeClr val="dk1"/>
          </a:lnRef>
          <a:fillRef idx="0">
            <a:schemeClr val="dk1"/>
          </a:fillRef>
          <a:effectRef idx="0">
            <a:schemeClr val="dk1"/>
          </a:effectRef>
          <a:fontRef idx="minor">
            <a:schemeClr val="tx1"/>
          </a:fontRef>
        </p:style>
      </p:cxnSp>
      <p:sp>
        <p:nvSpPr>
          <p:cNvPr id="16" name="TextBox 15"/>
          <p:cNvSpPr txBox="1"/>
          <p:nvPr userDrawn="1"/>
        </p:nvSpPr>
        <p:spPr>
          <a:xfrm>
            <a:off x="-1125466" y="1205111"/>
            <a:ext cx="608442" cy="150493"/>
          </a:xfrm>
          <a:prstGeom prst="rect">
            <a:avLst/>
          </a:prstGeom>
          <a:noFill/>
        </p:spPr>
        <p:txBody>
          <a:bodyPr wrap="none" lIns="57598" tIns="28799" rIns="57598" bIns="28799" rtlCol="0">
            <a:spAutoFit/>
          </a:bodyPr>
          <a:lstStyle/>
          <a:p>
            <a:pPr algn="r"/>
            <a:r>
              <a:rPr lang="en-US" sz="600" dirty="0">
                <a:solidFill>
                  <a:srgbClr val="3366FF"/>
                </a:solidFill>
              </a:rPr>
              <a:t>BULLET GUIDE</a:t>
            </a:r>
          </a:p>
        </p:txBody>
      </p:sp>
      <p:sp>
        <p:nvSpPr>
          <p:cNvPr id="17" name="TextBox 16"/>
          <p:cNvSpPr txBox="1"/>
          <p:nvPr userDrawn="1"/>
        </p:nvSpPr>
        <p:spPr>
          <a:xfrm>
            <a:off x="12744384" y="1205111"/>
            <a:ext cx="608443" cy="150493"/>
          </a:xfrm>
          <a:prstGeom prst="rect">
            <a:avLst/>
          </a:prstGeom>
          <a:noFill/>
        </p:spPr>
        <p:txBody>
          <a:bodyPr wrap="none" lIns="57598" tIns="28799" rIns="57598" bIns="28799" rtlCol="0">
            <a:spAutoFit/>
          </a:bodyPr>
          <a:lstStyle/>
          <a:p>
            <a:pPr algn="l"/>
            <a:r>
              <a:rPr lang="en-US" sz="600" dirty="0">
                <a:solidFill>
                  <a:srgbClr val="3366FF"/>
                </a:solidFill>
              </a:rPr>
              <a:t>BULLET GUIDE</a:t>
            </a:r>
          </a:p>
        </p:txBody>
      </p:sp>
      <p:cxnSp>
        <p:nvCxnSpPr>
          <p:cNvPr id="23" name="Straight Connector 22"/>
          <p:cNvCxnSpPr/>
          <p:nvPr userDrawn="1"/>
        </p:nvCxnSpPr>
        <p:spPr>
          <a:xfrm flipH="1">
            <a:off x="-458065" y="313684"/>
            <a:ext cx="317471" cy="0"/>
          </a:xfrm>
          <a:prstGeom prst="line">
            <a:avLst/>
          </a:prstGeom>
          <a:ln>
            <a:solidFill>
              <a:srgbClr val="006852"/>
            </a:solidFill>
          </a:ln>
        </p:spPr>
        <p:style>
          <a:lnRef idx="1">
            <a:schemeClr val="dk1"/>
          </a:lnRef>
          <a:fillRef idx="0">
            <a:schemeClr val="dk1"/>
          </a:fillRef>
          <a:effectRef idx="0">
            <a:schemeClr val="dk1"/>
          </a:effectRef>
          <a:fontRef idx="minor">
            <a:schemeClr val="tx1"/>
          </a:fontRef>
        </p:style>
      </p:cxnSp>
      <p:sp>
        <p:nvSpPr>
          <p:cNvPr id="24" name="TextBox 23"/>
          <p:cNvSpPr txBox="1"/>
          <p:nvPr userDrawn="1"/>
        </p:nvSpPr>
        <p:spPr>
          <a:xfrm>
            <a:off x="-1143100" y="238439"/>
            <a:ext cx="626076" cy="150493"/>
          </a:xfrm>
          <a:prstGeom prst="rect">
            <a:avLst/>
          </a:prstGeom>
          <a:noFill/>
        </p:spPr>
        <p:txBody>
          <a:bodyPr wrap="none" lIns="57598" tIns="28799" rIns="57598" bIns="28799" rtlCol="0">
            <a:spAutoFit/>
          </a:bodyPr>
          <a:lstStyle/>
          <a:p>
            <a:pPr algn="r"/>
            <a:r>
              <a:rPr lang="en-US" sz="600" dirty="0">
                <a:solidFill>
                  <a:srgbClr val="006852"/>
                </a:solidFill>
              </a:rPr>
              <a:t>HEADER GUIDE</a:t>
            </a:r>
          </a:p>
        </p:txBody>
      </p:sp>
      <p:cxnSp>
        <p:nvCxnSpPr>
          <p:cNvPr id="25" name="Straight Connector 24"/>
          <p:cNvCxnSpPr/>
          <p:nvPr userDrawn="1"/>
        </p:nvCxnSpPr>
        <p:spPr>
          <a:xfrm flipH="1">
            <a:off x="12345066" y="313684"/>
            <a:ext cx="317471" cy="0"/>
          </a:xfrm>
          <a:prstGeom prst="line">
            <a:avLst/>
          </a:prstGeom>
          <a:ln>
            <a:solidFill>
              <a:srgbClr val="006852"/>
            </a:solidFill>
          </a:ln>
        </p:spPr>
        <p:style>
          <a:lnRef idx="1">
            <a:schemeClr val="dk1"/>
          </a:lnRef>
          <a:fillRef idx="0">
            <a:schemeClr val="dk1"/>
          </a:fillRef>
          <a:effectRef idx="0">
            <a:schemeClr val="dk1"/>
          </a:effectRef>
          <a:fontRef idx="minor">
            <a:schemeClr val="tx1"/>
          </a:fontRef>
        </p:style>
      </p:cxnSp>
      <p:sp>
        <p:nvSpPr>
          <p:cNvPr id="26" name="TextBox 25"/>
          <p:cNvSpPr txBox="1"/>
          <p:nvPr userDrawn="1"/>
        </p:nvSpPr>
        <p:spPr>
          <a:xfrm>
            <a:off x="12744383" y="238439"/>
            <a:ext cx="626076" cy="150493"/>
          </a:xfrm>
          <a:prstGeom prst="rect">
            <a:avLst/>
          </a:prstGeom>
          <a:noFill/>
        </p:spPr>
        <p:txBody>
          <a:bodyPr wrap="none" lIns="57598" tIns="28799" rIns="57598" bIns="28799" rtlCol="0">
            <a:spAutoFit/>
          </a:bodyPr>
          <a:lstStyle/>
          <a:p>
            <a:pPr algn="l"/>
            <a:r>
              <a:rPr lang="en-US" sz="600" dirty="0">
                <a:solidFill>
                  <a:srgbClr val="006852"/>
                </a:solidFill>
              </a:rPr>
              <a:t>HEADER GUIDE</a:t>
            </a:r>
          </a:p>
        </p:txBody>
      </p:sp>
      <p:sp>
        <p:nvSpPr>
          <p:cNvPr id="27" name="Title Placeholder 1"/>
          <p:cNvSpPr>
            <a:spLocks noGrp="1"/>
          </p:cNvSpPr>
          <p:nvPr>
            <p:ph type="title"/>
          </p:nvPr>
        </p:nvSpPr>
        <p:spPr>
          <a:xfrm>
            <a:off x="412753" y="308430"/>
            <a:ext cx="11374904" cy="692497"/>
          </a:xfrm>
          <a:prstGeom prst="rect">
            <a:avLst/>
          </a:prstGeom>
        </p:spPr>
        <p:txBody>
          <a:bodyPr vert="horz" wrap="square" lIns="0" tIns="0" rIns="0" bIns="0" rtlCol="0" anchor="t" anchorCtr="0">
            <a:spAutoFit/>
          </a:bodyPr>
          <a:lstStyle/>
          <a:p>
            <a:r>
              <a:rPr lang="en-US" dirty="0"/>
              <a:t>Click to edit Master title style</a:t>
            </a:r>
          </a:p>
        </p:txBody>
      </p:sp>
      <p:sp>
        <p:nvSpPr>
          <p:cNvPr id="12" name="Text Placeholder 3"/>
          <p:cNvSpPr>
            <a:spLocks noGrp="1"/>
          </p:cNvSpPr>
          <p:nvPr>
            <p:ph type="body" sz="quarter" idx="15" hasCustomPrompt="1"/>
          </p:nvPr>
        </p:nvSpPr>
        <p:spPr>
          <a:xfrm>
            <a:off x="408518" y="5833534"/>
            <a:ext cx="11368617" cy="388938"/>
          </a:xfrm>
          <a:noFill/>
          <a:ln>
            <a:noFill/>
          </a:ln>
          <a:effectLst/>
        </p:spPr>
        <p:txBody>
          <a:bodyPr lIns="0" tIns="45720" rIns="91440" bIns="45720" anchor="b" anchorCtr="0">
            <a:noAutofit/>
          </a:bodyPr>
          <a:lstStyle>
            <a:lvl1pPr marL="0" indent="0">
              <a:buNone/>
              <a:defRPr sz="800" baseline="0"/>
            </a:lvl1pPr>
            <a:lvl2pPr marL="287338" indent="0">
              <a:buNone/>
              <a:defRPr/>
            </a:lvl2pPr>
            <a:lvl3pPr marL="576263" indent="0">
              <a:buNone/>
              <a:defRPr/>
            </a:lvl3pPr>
            <a:lvl4pPr marL="855663" indent="0">
              <a:buNone/>
              <a:defRPr/>
            </a:lvl4pPr>
            <a:lvl5pPr marL="1152525" indent="0">
              <a:buNone/>
              <a:defRPr/>
            </a:lvl5pPr>
          </a:lstStyle>
          <a:p>
            <a:pPr lvl="0"/>
            <a:r>
              <a:rPr lang="en-US" dirty="0"/>
              <a:t>Click to add references</a:t>
            </a:r>
          </a:p>
        </p:txBody>
      </p:sp>
    </p:spTree>
    <p:extLst>
      <p:ext uri="{BB962C8B-B14F-4D97-AF65-F5344CB8AC3E}">
        <p14:creationId xmlns:p14="http://schemas.microsoft.com/office/powerpoint/2010/main" val="33342880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Dark Green / Header / Bold No Bullet">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751" y="1306515"/>
            <a:ext cx="11374907" cy="4522786"/>
          </a:xfrm>
          <a:prstGeom prst="rect">
            <a:avLst/>
          </a:prstGeom>
        </p:spPr>
        <p:txBody>
          <a:bodyPr/>
          <a:lstStyle>
            <a:lvl1pPr marL="0" indent="0">
              <a:spcBef>
                <a:spcPts val="945"/>
              </a:spcBef>
              <a:buNone/>
              <a:defRPr b="1">
                <a:solidFill>
                  <a:srgbClr val="000000"/>
                </a:solidFill>
              </a:defRPr>
            </a:lvl1pPr>
            <a:lvl2pPr marL="228600" indent="-228600">
              <a:defRPr sz="1500">
                <a:solidFill>
                  <a:srgbClr val="000000"/>
                </a:solidFill>
              </a:defRPr>
            </a:lvl2pPr>
            <a:lvl3pPr marL="515938" indent="-228600">
              <a:defRPr>
                <a:solidFill>
                  <a:srgbClr val="000000"/>
                </a:solidFill>
              </a:defRPr>
            </a:lvl3pPr>
            <a:lvl4pPr marL="804863" indent="-228600">
              <a:defRPr>
                <a:solidFill>
                  <a:srgbClr val="000000"/>
                </a:solidFill>
              </a:defRPr>
            </a:lvl4pPr>
            <a:lvl5pPr marL="1084263" indent="-228600">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flipH="1">
            <a:off x="-458065" y="1306514"/>
            <a:ext cx="317471" cy="0"/>
          </a:xfrm>
          <a:prstGeom prst="line">
            <a:avLst/>
          </a:prstGeom>
          <a:ln>
            <a:solidFill>
              <a:srgbClr val="3366FF"/>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userDrawn="1"/>
        </p:nvCxnSpPr>
        <p:spPr>
          <a:xfrm flipH="1">
            <a:off x="12345066" y="1306514"/>
            <a:ext cx="317471" cy="0"/>
          </a:xfrm>
          <a:prstGeom prst="line">
            <a:avLst/>
          </a:prstGeom>
          <a:ln>
            <a:solidFill>
              <a:srgbClr val="3366FF"/>
            </a:solidFill>
          </a:ln>
        </p:spPr>
        <p:style>
          <a:lnRef idx="1">
            <a:schemeClr val="dk1"/>
          </a:lnRef>
          <a:fillRef idx="0">
            <a:schemeClr val="dk1"/>
          </a:fillRef>
          <a:effectRef idx="0">
            <a:schemeClr val="dk1"/>
          </a:effectRef>
          <a:fontRef idx="minor">
            <a:schemeClr val="tx1"/>
          </a:fontRef>
        </p:style>
      </p:cxnSp>
      <p:sp>
        <p:nvSpPr>
          <p:cNvPr id="16" name="TextBox 15"/>
          <p:cNvSpPr txBox="1"/>
          <p:nvPr userDrawn="1"/>
        </p:nvSpPr>
        <p:spPr>
          <a:xfrm>
            <a:off x="-1125466" y="1205111"/>
            <a:ext cx="608442" cy="150493"/>
          </a:xfrm>
          <a:prstGeom prst="rect">
            <a:avLst/>
          </a:prstGeom>
          <a:noFill/>
        </p:spPr>
        <p:txBody>
          <a:bodyPr wrap="none" lIns="57598" tIns="28799" rIns="57598" bIns="28799" rtlCol="0">
            <a:spAutoFit/>
          </a:bodyPr>
          <a:lstStyle/>
          <a:p>
            <a:pPr algn="r"/>
            <a:r>
              <a:rPr lang="en-US" sz="600" dirty="0">
                <a:solidFill>
                  <a:srgbClr val="3366FF"/>
                </a:solidFill>
              </a:rPr>
              <a:t>BULLET GUIDE</a:t>
            </a:r>
          </a:p>
        </p:txBody>
      </p:sp>
      <p:sp>
        <p:nvSpPr>
          <p:cNvPr id="17" name="TextBox 16"/>
          <p:cNvSpPr txBox="1"/>
          <p:nvPr userDrawn="1"/>
        </p:nvSpPr>
        <p:spPr>
          <a:xfrm>
            <a:off x="12744384" y="1205111"/>
            <a:ext cx="608443" cy="150493"/>
          </a:xfrm>
          <a:prstGeom prst="rect">
            <a:avLst/>
          </a:prstGeom>
          <a:noFill/>
        </p:spPr>
        <p:txBody>
          <a:bodyPr wrap="none" lIns="57598" tIns="28799" rIns="57598" bIns="28799" rtlCol="0">
            <a:spAutoFit/>
          </a:bodyPr>
          <a:lstStyle/>
          <a:p>
            <a:pPr algn="l"/>
            <a:r>
              <a:rPr lang="en-US" sz="600" dirty="0">
                <a:solidFill>
                  <a:srgbClr val="3366FF"/>
                </a:solidFill>
              </a:rPr>
              <a:t>BULLET GUIDE</a:t>
            </a:r>
          </a:p>
        </p:txBody>
      </p:sp>
      <p:cxnSp>
        <p:nvCxnSpPr>
          <p:cNvPr id="23" name="Straight Connector 22"/>
          <p:cNvCxnSpPr/>
          <p:nvPr userDrawn="1"/>
        </p:nvCxnSpPr>
        <p:spPr>
          <a:xfrm flipH="1">
            <a:off x="-458065" y="313684"/>
            <a:ext cx="317471" cy="0"/>
          </a:xfrm>
          <a:prstGeom prst="line">
            <a:avLst/>
          </a:prstGeom>
          <a:ln>
            <a:solidFill>
              <a:srgbClr val="006852"/>
            </a:solidFill>
          </a:ln>
        </p:spPr>
        <p:style>
          <a:lnRef idx="1">
            <a:schemeClr val="dk1"/>
          </a:lnRef>
          <a:fillRef idx="0">
            <a:schemeClr val="dk1"/>
          </a:fillRef>
          <a:effectRef idx="0">
            <a:schemeClr val="dk1"/>
          </a:effectRef>
          <a:fontRef idx="minor">
            <a:schemeClr val="tx1"/>
          </a:fontRef>
        </p:style>
      </p:cxnSp>
      <p:sp>
        <p:nvSpPr>
          <p:cNvPr id="24" name="TextBox 23"/>
          <p:cNvSpPr txBox="1"/>
          <p:nvPr userDrawn="1"/>
        </p:nvSpPr>
        <p:spPr>
          <a:xfrm>
            <a:off x="-1143100" y="238439"/>
            <a:ext cx="626076" cy="150493"/>
          </a:xfrm>
          <a:prstGeom prst="rect">
            <a:avLst/>
          </a:prstGeom>
          <a:noFill/>
        </p:spPr>
        <p:txBody>
          <a:bodyPr wrap="none" lIns="57598" tIns="28799" rIns="57598" bIns="28799" rtlCol="0">
            <a:spAutoFit/>
          </a:bodyPr>
          <a:lstStyle/>
          <a:p>
            <a:pPr algn="r"/>
            <a:r>
              <a:rPr lang="en-US" sz="600" dirty="0">
                <a:solidFill>
                  <a:srgbClr val="006852"/>
                </a:solidFill>
              </a:rPr>
              <a:t>HEADER GUIDE</a:t>
            </a:r>
          </a:p>
        </p:txBody>
      </p:sp>
      <p:cxnSp>
        <p:nvCxnSpPr>
          <p:cNvPr id="25" name="Straight Connector 24"/>
          <p:cNvCxnSpPr/>
          <p:nvPr userDrawn="1"/>
        </p:nvCxnSpPr>
        <p:spPr>
          <a:xfrm flipH="1">
            <a:off x="12345066" y="313684"/>
            <a:ext cx="317471" cy="0"/>
          </a:xfrm>
          <a:prstGeom prst="line">
            <a:avLst/>
          </a:prstGeom>
          <a:ln>
            <a:solidFill>
              <a:srgbClr val="006852"/>
            </a:solidFill>
          </a:ln>
        </p:spPr>
        <p:style>
          <a:lnRef idx="1">
            <a:schemeClr val="dk1"/>
          </a:lnRef>
          <a:fillRef idx="0">
            <a:schemeClr val="dk1"/>
          </a:fillRef>
          <a:effectRef idx="0">
            <a:schemeClr val="dk1"/>
          </a:effectRef>
          <a:fontRef idx="minor">
            <a:schemeClr val="tx1"/>
          </a:fontRef>
        </p:style>
      </p:cxnSp>
      <p:sp>
        <p:nvSpPr>
          <p:cNvPr id="26" name="TextBox 25"/>
          <p:cNvSpPr txBox="1"/>
          <p:nvPr userDrawn="1"/>
        </p:nvSpPr>
        <p:spPr>
          <a:xfrm>
            <a:off x="12744383" y="238439"/>
            <a:ext cx="626076" cy="150493"/>
          </a:xfrm>
          <a:prstGeom prst="rect">
            <a:avLst/>
          </a:prstGeom>
          <a:noFill/>
        </p:spPr>
        <p:txBody>
          <a:bodyPr wrap="none" lIns="57598" tIns="28799" rIns="57598" bIns="28799" rtlCol="0">
            <a:spAutoFit/>
          </a:bodyPr>
          <a:lstStyle/>
          <a:p>
            <a:pPr algn="l"/>
            <a:r>
              <a:rPr lang="en-US" sz="600" dirty="0">
                <a:solidFill>
                  <a:srgbClr val="006852"/>
                </a:solidFill>
              </a:rPr>
              <a:t>HEADER GUIDE</a:t>
            </a:r>
          </a:p>
        </p:txBody>
      </p:sp>
      <p:sp>
        <p:nvSpPr>
          <p:cNvPr id="27" name="Title Placeholder 1"/>
          <p:cNvSpPr>
            <a:spLocks noGrp="1"/>
          </p:cNvSpPr>
          <p:nvPr>
            <p:ph type="title"/>
          </p:nvPr>
        </p:nvSpPr>
        <p:spPr>
          <a:xfrm>
            <a:off x="412753" y="308430"/>
            <a:ext cx="11374904" cy="692497"/>
          </a:xfrm>
          <a:prstGeom prst="rect">
            <a:avLst/>
          </a:prstGeom>
        </p:spPr>
        <p:txBody>
          <a:bodyPr vert="horz" wrap="square" lIns="0" tIns="0" rIns="0" bIns="0" rtlCol="0" anchor="t" anchorCtr="0">
            <a:spAutoFit/>
          </a:bodyPr>
          <a:lstStyle/>
          <a:p>
            <a:r>
              <a:rPr lang="en-US" dirty="0"/>
              <a:t>Click to edit Master title style</a:t>
            </a:r>
          </a:p>
        </p:txBody>
      </p:sp>
      <p:sp>
        <p:nvSpPr>
          <p:cNvPr id="12" name="Text Placeholder 3"/>
          <p:cNvSpPr>
            <a:spLocks noGrp="1"/>
          </p:cNvSpPr>
          <p:nvPr>
            <p:ph type="body" sz="quarter" idx="15" hasCustomPrompt="1"/>
          </p:nvPr>
        </p:nvSpPr>
        <p:spPr>
          <a:xfrm>
            <a:off x="408518" y="5833534"/>
            <a:ext cx="11368617" cy="388938"/>
          </a:xfrm>
          <a:noFill/>
          <a:ln>
            <a:noFill/>
          </a:ln>
          <a:effectLst/>
        </p:spPr>
        <p:txBody>
          <a:bodyPr lIns="0" tIns="45720" rIns="91440" bIns="45720" anchor="b" anchorCtr="0">
            <a:noAutofit/>
          </a:bodyPr>
          <a:lstStyle>
            <a:lvl1pPr marL="0" indent="0">
              <a:buNone/>
              <a:defRPr sz="800" baseline="0"/>
            </a:lvl1pPr>
            <a:lvl2pPr marL="287338" indent="0">
              <a:buNone/>
              <a:defRPr/>
            </a:lvl2pPr>
            <a:lvl3pPr marL="576263" indent="0">
              <a:buNone/>
              <a:defRPr/>
            </a:lvl3pPr>
            <a:lvl4pPr marL="855663" indent="0">
              <a:buNone/>
              <a:defRPr/>
            </a:lvl4pPr>
            <a:lvl5pPr marL="1152525" indent="0">
              <a:buNone/>
              <a:defRPr/>
            </a:lvl5pPr>
          </a:lstStyle>
          <a:p>
            <a:pPr lvl="0"/>
            <a:r>
              <a:rPr lang="en-US" dirty="0"/>
              <a:t>Click to add references</a:t>
            </a:r>
          </a:p>
        </p:txBody>
      </p:sp>
    </p:spTree>
    <p:extLst>
      <p:ext uri="{BB962C8B-B14F-4D97-AF65-F5344CB8AC3E}">
        <p14:creationId xmlns:p14="http://schemas.microsoft.com/office/powerpoint/2010/main" val="21308327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1" y="0"/>
            <a:ext cx="12191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ctrTitle"/>
          </p:nvPr>
        </p:nvSpPr>
        <p:spPr>
          <a:xfrm>
            <a:off x="914400" y="3355848"/>
            <a:ext cx="107696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9F8C0242-AB6D-4A4E-9B58-7A0C63669414}" type="datetime1">
              <a:rPr lang="en-US" smtClean="0"/>
              <a:t>7/8/2017</a:t>
            </a:fld>
            <a:endParaRPr lang="en-US"/>
          </a:p>
        </p:txBody>
      </p:sp>
      <p:sp>
        <p:nvSpPr>
          <p:cNvPr id="5" name="Footer Placeholder 4"/>
          <p:cNvSpPr>
            <a:spLocks noGrp="1"/>
          </p:cNvSpPr>
          <p:nvPr>
            <p:ph type="ftr" sz="quarter" idx="11"/>
          </p:nvPr>
        </p:nvSpPr>
        <p:spPr/>
        <p:txBody>
          <a:bodyPr/>
          <a:lstStyle/>
          <a:p>
            <a:r>
              <a:rPr lang="en-US"/>
              <a:t>Gwinnett Heart Specialists</a:t>
            </a:r>
          </a:p>
        </p:txBody>
      </p:sp>
      <p:sp>
        <p:nvSpPr>
          <p:cNvPr id="6" name="Slide Number Placeholder 5"/>
          <p:cNvSpPr>
            <a:spLocks noGrp="1"/>
          </p:cNvSpPr>
          <p:nvPr>
            <p:ph type="sldNum" sz="quarter" idx="12"/>
          </p:nvPr>
        </p:nvSpPr>
        <p:spPr/>
        <p:txBody>
          <a:bodyPr/>
          <a:lstStyle/>
          <a:p>
            <a:fld id="{75C696BF-5C64-465B-B348-634B4E33C496}" type="slidenum">
              <a:rPr lang="en-US" smtClean="0"/>
              <a:t>‹#›</a:t>
            </a:fld>
            <a:endParaRPr lang="en-US"/>
          </a:p>
        </p:txBody>
      </p:sp>
      <p:sp>
        <p:nvSpPr>
          <p:cNvPr id="10" name="Rectangle 9"/>
          <p:cNvSpPr/>
          <p:nvPr/>
        </p:nvSpPr>
        <p:spPr bwMode="invGray">
          <a:xfrm>
            <a:off x="0" y="5128334"/>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Tree>
    <p:extLst>
      <p:ext uri="{BB962C8B-B14F-4D97-AF65-F5344CB8AC3E}">
        <p14:creationId xmlns:p14="http://schemas.microsoft.com/office/powerpoint/2010/main" val="3065561385"/>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15CA81F-C4B3-42DB-BCF9-9AC851504A9D}" type="datetime1">
              <a:rPr lang="en-US" smtClean="0"/>
              <a:t>7/8/2017</a:t>
            </a:fld>
            <a:endParaRPr lang="en-US"/>
          </a:p>
        </p:txBody>
      </p:sp>
      <p:sp>
        <p:nvSpPr>
          <p:cNvPr id="5" name="Footer Placeholder 4"/>
          <p:cNvSpPr>
            <a:spLocks noGrp="1"/>
          </p:cNvSpPr>
          <p:nvPr>
            <p:ph type="ftr" sz="quarter" idx="11"/>
          </p:nvPr>
        </p:nvSpPr>
        <p:spPr/>
        <p:txBody>
          <a:bodyPr/>
          <a:lstStyle/>
          <a:p>
            <a:r>
              <a:rPr lang="en-US"/>
              <a:t>Gwinnett Heart Specialists</a:t>
            </a:r>
          </a:p>
        </p:txBody>
      </p:sp>
      <p:sp>
        <p:nvSpPr>
          <p:cNvPr id="6" name="Slide Number Placeholder 5"/>
          <p:cNvSpPr>
            <a:spLocks noGrp="1"/>
          </p:cNvSpPr>
          <p:nvPr>
            <p:ph type="sldNum" sz="quarter" idx="12"/>
          </p:nvPr>
        </p:nvSpPr>
        <p:spPr/>
        <p:txBody>
          <a:bodyPr/>
          <a:lstStyle/>
          <a:p>
            <a:fld id="{75C696BF-5C64-465B-B348-634B4E33C496}" type="slidenum">
              <a:rPr lang="en-US" smtClean="0"/>
              <a:t>‹#›</a:t>
            </a:fld>
            <a:endParaRPr lang="en-US"/>
          </a:p>
        </p:txBody>
      </p:sp>
    </p:spTree>
    <p:extLst>
      <p:ext uri="{BB962C8B-B14F-4D97-AF65-F5344CB8AC3E}">
        <p14:creationId xmlns:p14="http://schemas.microsoft.com/office/powerpoint/2010/main" val="22098715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12192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ectangle 11"/>
          <p:cNvSpPr/>
          <p:nvPr/>
        </p:nvSpPr>
        <p:spPr bwMode="invGray">
          <a:xfrm>
            <a:off x="0" y="2602520"/>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999744" y="118872"/>
            <a:ext cx="10684256"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987552" y="1828800"/>
            <a:ext cx="10696448"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E9431BF-1E7B-4466-A13F-D0E0FDD836BC}" type="datetime1">
              <a:rPr lang="en-US" smtClean="0"/>
              <a:t>7/8/2017</a:t>
            </a:fld>
            <a:endParaRPr lang="en-US"/>
          </a:p>
        </p:txBody>
      </p:sp>
      <p:sp>
        <p:nvSpPr>
          <p:cNvPr id="5" name="Footer Placeholder 4"/>
          <p:cNvSpPr>
            <a:spLocks noGrp="1"/>
          </p:cNvSpPr>
          <p:nvPr>
            <p:ph type="ftr" sz="quarter" idx="11"/>
          </p:nvPr>
        </p:nvSpPr>
        <p:spPr/>
        <p:txBody>
          <a:bodyPr/>
          <a:lstStyle/>
          <a:p>
            <a:r>
              <a:rPr lang="en-US"/>
              <a:t>Gwinnett Heart Specialists</a:t>
            </a:r>
          </a:p>
        </p:txBody>
      </p:sp>
      <p:sp>
        <p:nvSpPr>
          <p:cNvPr id="6" name="Slide Number Placeholder 5"/>
          <p:cNvSpPr>
            <a:spLocks noGrp="1"/>
          </p:cNvSpPr>
          <p:nvPr>
            <p:ph type="sldNum" sz="quarter" idx="12"/>
          </p:nvPr>
        </p:nvSpPr>
        <p:spPr/>
        <p:txBody>
          <a:bodyPr/>
          <a:lstStyle/>
          <a:p>
            <a:fld id="{75C696BF-5C64-465B-B348-634B4E33C496}" type="slidenum">
              <a:rPr lang="en-US" smtClean="0"/>
              <a:t>‹#›</a:t>
            </a:fld>
            <a:endParaRPr lang="en-US"/>
          </a:p>
        </p:txBody>
      </p:sp>
    </p:spTree>
    <p:extLst>
      <p:ext uri="{BB962C8B-B14F-4D97-AF65-F5344CB8AC3E}">
        <p14:creationId xmlns:p14="http://schemas.microsoft.com/office/powerpoint/2010/main" val="332044986"/>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3E00A48-A7E2-48F8-97FE-9F98BF01C21D}" type="datetime1">
              <a:rPr lang="en-US" smtClean="0"/>
              <a:t>7/8/2017</a:t>
            </a:fld>
            <a:endParaRPr lang="en-US"/>
          </a:p>
        </p:txBody>
      </p:sp>
      <p:sp>
        <p:nvSpPr>
          <p:cNvPr id="6" name="Footer Placeholder 5"/>
          <p:cNvSpPr>
            <a:spLocks noGrp="1"/>
          </p:cNvSpPr>
          <p:nvPr>
            <p:ph type="ftr" sz="quarter" idx="11"/>
          </p:nvPr>
        </p:nvSpPr>
        <p:spPr/>
        <p:txBody>
          <a:bodyPr/>
          <a:lstStyle/>
          <a:p>
            <a:r>
              <a:rPr lang="en-US"/>
              <a:t>Gwinnett Heart Specialists</a:t>
            </a:r>
          </a:p>
        </p:txBody>
      </p:sp>
      <p:sp>
        <p:nvSpPr>
          <p:cNvPr id="7" name="Slide Number Placeholder 6"/>
          <p:cNvSpPr>
            <a:spLocks noGrp="1"/>
          </p:cNvSpPr>
          <p:nvPr>
            <p:ph type="sldNum" sz="quarter" idx="12"/>
          </p:nvPr>
        </p:nvSpPr>
        <p:spPr/>
        <p:txBody>
          <a:bodyPr/>
          <a:lstStyle/>
          <a:p>
            <a:fld id="{75C696BF-5C64-465B-B348-634B4E33C496}" type="slidenum">
              <a:rPr lang="en-US" smtClean="0"/>
              <a:t>‹#›</a:t>
            </a:fld>
            <a:endParaRPr lang="en-US"/>
          </a:p>
        </p:txBody>
      </p:sp>
    </p:spTree>
    <p:extLst>
      <p:ext uri="{BB962C8B-B14F-4D97-AF65-F5344CB8AC3E}">
        <p14:creationId xmlns:p14="http://schemas.microsoft.com/office/powerpoint/2010/main" val="3323413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8811A2E-B6A9-4CE7-AC45-BFE610B6E748}" type="datetime1">
              <a:rPr lang="en-US" smtClean="0"/>
              <a:t>7/8/2017</a:t>
            </a:fld>
            <a:endParaRPr lang="en-US"/>
          </a:p>
        </p:txBody>
      </p:sp>
      <p:sp>
        <p:nvSpPr>
          <p:cNvPr id="6" name="Footer Placeholder 5"/>
          <p:cNvSpPr>
            <a:spLocks noGrp="1"/>
          </p:cNvSpPr>
          <p:nvPr>
            <p:ph type="ftr" sz="quarter" idx="11"/>
          </p:nvPr>
        </p:nvSpPr>
        <p:spPr/>
        <p:txBody>
          <a:bodyPr/>
          <a:lstStyle/>
          <a:p>
            <a:r>
              <a:rPr lang="en-US"/>
              <a:t>Gwinnett Heart Specialists</a:t>
            </a:r>
          </a:p>
        </p:txBody>
      </p:sp>
      <p:sp>
        <p:nvSpPr>
          <p:cNvPr id="7" name="Slide Number Placeholder 6"/>
          <p:cNvSpPr>
            <a:spLocks noGrp="1"/>
          </p:cNvSpPr>
          <p:nvPr>
            <p:ph type="sldNum" sz="quarter" idx="12"/>
          </p:nvPr>
        </p:nvSpPr>
        <p:spPr/>
        <p:txBody>
          <a:bodyPr/>
          <a:lstStyle/>
          <a:p>
            <a:fld id="{75C696BF-5C64-465B-B348-634B4E33C496}" type="slidenum">
              <a:rPr lang="en-US" smtClean="0"/>
              <a:t>‹#›</a:t>
            </a:fld>
            <a:endParaRPr lang="en-US"/>
          </a:p>
        </p:txBody>
      </p:sp>
    </p:spTree>
    <p:extLst>
      <p:ext uri="{BB962C8B-B14F-4D97-AF65-F5344CB8AC3E}">
        <p14:creationId xmlns:p14="http://schemas.microsoft.com/office/powerpoint/2010/main" val="32019319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1698988"/>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6193368" y="1698988"/>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193368"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CD41D00-B040-421C-9C56-225863CACCDC}" type="datetime1">
              <a:rPr lang="en-US" smtClean="0"/>
              <a:t>7/8/2017</a:t>
            </a:fld>
            <a:endParaRPr lang="en-US"/>
          </a:p>
        </p:txBody>
      </p:sp>
      <p:sp>
        <p:nvSpPr>
          <p:cNvPr id="8" name="Footer Placeholder 7"/>
          <p:cNvSpPr>
            <a:spLocks noGrp="1"/>
          </p:cNvSpPr>
          <p:nvPr>
            <p:ph type="ftr" sz="quarter" idx="11"/>
          </p:nvPr>
        </p:nvSpPr>
        <p:spPr/>
        <p:txBody>
          <a:bodyPr/>
          <a:lstStyle/>
          <a:p>
            <a:r>
              <a:rPr lang="en-US"/>
              <a:t>Gwinnett Heart Specialists</a:t>
            </a:r>
          </a:p>
        </p:txBody>
      </p:sp>
      <p:sp>
        <p:nvSpPr>
          <p:cNvPr id="9" name="Slide Number Placeholder 8"/>
          <p:cNvSpPr>
            <a:spLocks noGrp="1"/>
          </p:cNvSpPr>
          <p:nvPr>
            <p:ph type="sldNum" sz="quarter" idx="12"/>
          </p:nvPr>
        </p:nvSpPr>
        <p:spPr/>
        <p:txBody>
          <a:bodyPr/>
          <a:lstStyle/>
          <a:p>
            <a:fld id="{75C696BF-5C64-465B-B348-634B4E33C496}" type="slidenum">
              <a:rPr lang="en-US" smtClean="0"/>
              <a:t>‹#›</a:t>
            </a:fld>
            <a:endParaRPr lang="en-US"/>
          </a:p>
        </p:txBody>
      </p:sp>
    </p:spTree>
    <p:extLst>
      <p:ext uri="{BB962C8B-B14F-4D97-AF65-F5344CB8AC3E}">
        <p14:creationId xmlns:p14="http://schemas.microsoft.com/office/powerpoint/2010/main" val="7498260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C3290AE5-A784-4E61-886C-B8255586F5E7}" type="datetime1">
              <a:rPr lang="en-US" smtClean="0"/>
              <a:t>7/8/2017</a:t>
            </a:fld>
            <a:endParaRPr lang="en-US"/>
          </a:p>
        </p:txBody>
      </p:sp>
      <p:sp>
        <p:nvSpPr>
          <p:cNvPr id="4" name="Footer Placeholder 3"/>
          <p:cNvSpPr>
            <a:spLocks noGrp="1"/>
          </p:cNvSpPr>
          <p:nvPr>
            <p:ph type="ftr" sz="quarter" idx="11"/>
          </p:nvPr>
        </p:nvSpPr>
        <p:spPr/>
        <p:txBody>
          <a:bodyPr/>
          <a:lstStyle/>
          <a:p>
            <a:r>
              <a:rPr lang="en-US"/>
              <a:t>Gwinnett Heart Specialists</a:t>
            </a:r>
          </a:p>
        </p:txBody>
      </p:sp>
      <p:sp>
        <p:nvSpPr>
          <p:cNvPr id="5" name="Slide Number Placeholder 4"/>
          <p:cNvSpPr>
            <a:spLocks noGrp="1"/>
          </p:cNvSpPr>
          <p:nvPr>
            <p:ph type="sldNum" sz="quarter" idx="12"/>
          </p:nvPr>
        </p:nvSpPr>
        <p:spPr/>
        <p:txBody>
          <a:bodyPr/>
          <a:lstStyle/>
          <a:p>
            <a:fld id="{75C696BF-5C64-465B-B348-634B4E33C496}" type="slidenum">
              <a:rPr lang="en-US" smtClean="0"/>
              <a:t>‹#›</a:t>
            </a:fld>
            <a:endParaRPr lang="en-US"/>
          </a:p>
        </p:txBody>
      </p:sp>
    </p:spTree>
    <p:extLst>
      <p:ext uri="{BB962C8B-B14F-4D97-AF65-F5344CB8AC3E}">
        <p14:creationId xmlns:p14="http://schemas.microsoft.com/office/powerpoint/2010/main" val="7827960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844207-01AF-4F8C-B23A-8582D90D42C1}" type="datetime1">
              <a:rPr lang="en-US" smtClean="0"/>
              <a:t>7/8/2017</a:t>
            </a:fld>
            <a:endParaRPr lang="en-US"/>
          </a:p>
        </p:txBody>
      </p:sp>
      <p:sp>
        <p:nvSpPr>
          <p:cNvPr id="3" name="Footer Placeholder 2"/>
          <p:cNvSpPr>
            <a:spLocks noGrp="1"/>
          </p:cNvSpPr>
          <p:nvPr>
            <p:ph type="ftr" sz="quarter" idx="11"/>
          </p:nvPr>
        </p:nvSpPr>
        <p:spPr/>
        <p:txBody>
          <a:bodyPr/>
          <a:lstStyle/>
          <a:p>
            <a:r>
              <a:rPr lang="en-US"/>
              <a:t>Gwinnett Heart Specialists</a:t>
            </a:r>
          </a:p>
        </p:txBody>
      </p:sp>
      <p:sp>
        <p:nvSpPr>
          <p:cNvPr id="4" name="Slide Number Placeholder 3"/>
          <p:cNvSpPr>
            <a:spLocks noGrp="1"/>
          </p:cNvSpPr>
          <p:nvPr>
            <p:ph type="sldNum" sz="quarter" idx="12"/>
          </p:nvPr>
        </p:nvSpPr>
        <p:spPr/>
        <p:txBody>
          <a:bodyPr/>
          <a:lstStyle/>
          <a:p>
            <a:fld id="{75C696BF-5C64-465B-B348-634B4E33C496}" type="slidenum">
              <a:rPr lang="en-US" smtClean="0"/>
              <a:t>‹#›</a:t>
            </a:fld>
            <a:endParaRPr lang="en-US"/>
          </a:p>
        </p:txBody>
      </p:sp>
    </p:spTree>
    <p:extLst>
      <p:ext uri="{BB962C8B-B14F-4D97-AF65-F5344CB8AC3E}">
        <p14:creationId xmlns:p14="http://schemas.microsoft.com/office/powerpoint/2010/main" val="14399791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784" y="152400"/>
            <a:ext cx="3364992"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4025837"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A776C431-73F5-4B22-8F8C-F326A312DB02}" type="datetime1">
              <a:rPr lang="en-US" smtClean="0"/>
              <a:t>7/8/2017</a:t>
            </a:fld>
            <a:endParaRPr lang="en-US"/>
          </a:p>
        </p:txBody>
      </p:sp>
      <p:sp>
        <p:nvSpPr>
          <p:cNvPr id="6" name="Footer Placeholder 5"/>
          <p:cNvSpPr>
            <a:spLocks noGrp="1"/>
          </p:cNvSpPr>
          <p:nvPr>
            <p:ph type="ftr" sz="quarter" idx="11"/>
          </p:nvPr>
        </p:nvSpPr>
        <p:spPr/>
        <p:txBody>
          <a:bodyPr/>
          <a:lstStyle/>
          <a:p>
            <a:r>
              <a:rPr lang="en-US"/>
              <a:t>Gwinnett Heart Specialists</a:t>
            </a:r>
          </a:p>
        </p:txBody>
      </p:sp>
      <p:sp>
        <p:nvSpPr>
          <p:cNvPr id="7" name="Slide Number Placeholder 6"/>
          <p:cNvSpPr>
            <a:spLocks noGrp="1"/>
          </p:cNvSpPr>
          <p:nvPr>
            <p:ph type="sldNum" sz="quarter" idx="12"/>
          </p:nvPr>
        </p:nvSpPr>
        <p:spPr/>
        <p:txBody>
          <a:bodyPr/>
          <a:lstStyle/>
          <a:p>
            <a:fld id="{75C696BF-5C64-465B-B348-634B4E33C496}" type="slidenum">
              <a:rPr lang="en-US" smtClean="0"/>
              <a:t>‹#›</a:t>
            </a:fld>
            <a:endParaRPr lang="en-US"/>
          </a:p>
        </p:txBody>
      </p:sp>
      <p:sp>
        <p:nvSpPr>
          <p:cNvPr id="12" name="Rectangle 11"/>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Tree>
    <p:extLst>
      <p:ext uri="{BB962C8B-B14F-4D97-AF65-F5344CB8AC3E}">
        <p14:creationId xmlns:p14="http://schemas.microsoft.com/office/powerpoint/2010/main" val="28747985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5448"/>
            <a:ext cx="3366867"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3871741" y="1484808"/>
            <a:ext cx="8329863"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219456" y="1728216"/>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219456" y="1170432"/>
            <a:ext cx="3364992" cy="201168"/>
          </a:xfrm>
        </p:spPr>
        <p:txBody>
          <a:bodyPr/>
          <a:lstStyle/>
          <a:p>
            <a:fld id="{608F7CB1-D473-4993-BD68-2F2A9CEB6777}" type="datetime1">
              <a:rPr lang="en-US" smtClean="0"/>
              <a:t>7/8/2017</a:t>
            </a:fld>
            <a:endParaRPr lang="en-US"/>
          </a:p>
        </p:txBody>
      </p:sp>
      <p:sp>
        <p:nvSpPr>
          <p:cNvPr id="11" name="Rectangle 10"/>
          <p:cNvSpPr/>
          <p:nvPr/>
        </p:nvSpPr>
        <p:spPr>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bwMode="invGray">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6" name="Footer Placeholder 5"/>
          <p:cNvSpPr>
            <a:spLocks noGrp="1"/>
          </p:cNvSpPr>
          <p:nvPr>
            <p:ph type="ftr" sz="quarter" idx="11"/>
          </p:nvPr>
        </p:nvSpPr>
        <p:spPr>
          <a:xfrm>
            <a:off x="4047744" y="1170432"/>
            <a:ext cx="6925056" cy="201168"/>
          </a:xfrm>
        </p:spPr>
        <p:txBody>
          <a:bodyPr/>
          <a:lstStyle>
            <a:lvl1pPr>
              <a:defRPr>
                <a:solidFill>
                  <a:schemeClr val="bg1">
                    <a:shade val="50000"/>
                  </a:schemeClr>
                </a:solidFill>
              </a:defRPr>
            </a:lvl1pPr>
          </a:lstStyle>
          <a:p>
            <a:r>
              <a:rPr lang="en-US"/>
              <a:t>Gwinnett Heart Specialists</a:t>
            </a:r>
          </a:p>
        </p:txBody>
      </p:sp>
      <p:sp>
        <p:nvSpPr>
          <p:cNvPr id="7" name="Slide Number Placeholder 6"/>
          <p:cNvSpPr>
            <a:spLocks noGrp="1"/>
          </p:cNvSpPr>
          <p:nvPr>
            <p:ph type="sldNum" sz="quarter" idx="12"/>
          </p:nvPr>
        </p:nvSpPr>
        <p:spPr>
          <a:xfrm>
            <a:off x="11119104" y="1170432"/>
            <a:ext cx="978485" cy="201168"/>
          </a:xfrm>
        </p:spPr>
        <p:txBody>
          <a:bodyPr/>
          <a:lstStyle/>
          <a:p>
            <a:fld id="{75C696BF-5C64-465B-B348-634B4E33C496}" type="slidenum">
              <a:rPr lang="en-US" smtClean="0"/>
              <a:t>‹#›</a:t>
            </a:fld>
            <a:endParaRPr lang="en-US"/>
          </a:p>
        </p:txBody>
      </p:sp>
    </p:spTree>
    <p:extLst>
      <p:ext uri="{BB962C8B-B14F-4D97-AF65-F5344CB8AC3E}">
        <p14:creationId xmlns:p14="http://schemas.microsoft.com/office/powerpoint/2010/main" val="2683599317"/>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642FBA8-C993-45C7-BA7F-30366BD7DCD1}" type="datetime1">
              <a:rPr lang="en-US" smtClean="0"/>
              <a:t>7/8/2017</a:t>
            </a:fld>
            <a:endParaRPr lang="en-US"/>
          </a:p>
        </p:txBody>
      </p:sp>
      <p:sp>
        <p:nvSpPr>
          <p:cNvPr id="5" name="Footer Placeholder 4"/>
          <p:cNvSpPr>
            <a:spLocks noGrp="1"/>
          </p:cNvSpPr>
          <p:nvPr>
            <p:ph type="ftr" sz="quarter" idx="11"/>
          </p:nvPr>
        </p:nvSpPr>
        <p:spPr/>
        <p:txBody>
          <a:bodyPr/>
          <a:lstStyle/>
          <a:p>
            <a:r>
              <a:rPr lang="en-US"/>
              <a:t>Gwinnett Heart Specialists</a:t>
            </a:r>
          </a:p>
        </p:txBody>
      </p:sp>
      <p:sp>
        <p:nvSpPr>
          <p:cNvPr id="6" name="Slide Number Placeholder 5"/>
          <p:cNvSpPr>
            <a:spLocks noGrp="1"/>
          </p:cNvSpPr>
          <p:nvPr>
            <p:ph type="sldNum" sz="quarter" idx="12"/>
          </p:nvPr>
        </p:nvSpPr>
        <p:spPr/>
        <p:txBody>
          <a:bodyPr/>
          <a:lstStyle/>
          <a:p>
            <a:fld id="{75C696BF-5C64-465B-B348-634B4E33C496}" type="slidenum">
              <a:rPr lang="en-US" smtClean="0"/>
              <a:t>‹#›</a:t>
            </a:fld>
            <a:endParaRPr lang="en-US"/>
          </a:p>
        </p:txBody>
      </p:sp>
    </p:spTree>
    <p:extLst>
      <p:ext uri="{BB962C8B-B14F-4D97-AF65-F5344CB8AC3E}">
        <p14:creationId xmlns:p14="http://schemas.microsoft.com/office/powerpoint/2010/main" val="41781261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8798560" y="0"/>
            <a:ext cx="6096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8" name="Rectangle 7"/>
          <p:cNvSpPr/>
          <p:nvPr/>
        </p:nvSpPr>
        <p:spPr bwMode="ltGray">
          <a:xfrm>
            <a:off x="8863584" y="0"/>
            <a:ext cx="33528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Vertical Title 1"/>
          <p:cNvSpPr>
            <a:spLocks noGrp="1"/>
          </p:cNvSpPr>
          <p:nvPr>
            <p:ph type="title" orient="vert"/>
          </p:nvPr>
        </p:nvSpPr>
        <p:spPr>
          <a:xfrm>
            <a:off x="9042400" y="274641"/>
            <a:ext cx="2540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304801"/>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894CEF8-D368-4F19-844B-720FB6A0A417}" type="datetime1">
              <a:rPr lang="en-US" smtClean="0"/>
              <a:t>7/8/2017</a:t>
            </a:fld>
            <a:endParaRPr lang="en-US"/>
          </a:p>
        </p:txBody>
      </p:sp>
      <p:sp>
        <p:nvSpPr>
          <p:cNvPr id="5" name="Footer Placeholder 4"/>
          <p:cNvSpPr>
            <a:spLocks noGrp="1"/>
          </p:cNvSpPr>
          <p:nvPr>
            <p:ph type="ftr" sz="quarter" idx="11"/>
          </p:nvPr>
        </p:nvSpPr>
        <p:spPr>
          <a:xfrm>
            <a:off x="3520796" y="6377460"/>
            <a:ext cx="5115205" cy="365125"/>
          </a:xfrm>
        </p:spPr>
        <p:txBody>
          <a:bodyPr/>
          <a:lstStyle/>
          <a:p>
            <a:r>
              <a:rPr lang="en-US"/>
              <a:t>Gwinnett Heart Specialists</a:t>
            </a:r>
          </a:p>
        </p:txBody>
      </p:sp>
      <p:sp>
        <p:nvSpPr>
          <p:cNvPr id="6" name="Slide Number Placeholder 5"/>
          <p:cNvSpPr>
            <a:spLocks noGrp="1"/>
          </p:cNvSpPr>
          <p:nvPr>
            <p:ph type="sldNum" sz="quarter" idx="12"/>
          </p:nvPr>
        </p:nvSpPr>
        <p:spPr/>
        <p:txBody>
          <a:bodyPr/>
          <a:lstStyle/>
          <a:p>
            <a:fld id="{75C696BF-5C64-465B-B348-634B4E33C496}" type="slidenum">
              <a:rPr lang="en-US" smtClean="0"/>
              <a:t>‹#›</a:t>
            </a:fld>
            <a:endParaRPr lang="en-US"/>
          </a:p>
        </p:txBody>
      </p:sp>
    </p:spTree>
    <p:extLst>
      <p:ext uri="{BB962C8B-B14F-4D97-AF65-F5344CB8AC3E}">
        <p14:creationId xmlns:p14="http://schemas.microsoft.com/office/powerpoint/2010/main" val="19702455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_Dark Green / Header / Bold No Bullet">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751" y="1238979"/>
            <a:ext cx="11374907" cy="4911723"/>
          </a:xfrm>
          <a:prstGeom prst="rect">
            <a:avLst/>
          </a:prstGeom>
        </p:spPr>
        <p:txBody>
          <a:bodyPr/>
          <a:lstStyle>
            <a:lvl1pPr marL="0" indent="0">
              <a:spcBef>
                <a:spcPts val="945"/>
              </a:spcBef>
              <a:buNone/>
              <a:defRPr b="1">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flipH="1">
            <a:off x="-458065" y="1306514"/>
            <a:ext cx="317471" cy="0"/>
          </a:xfrm>
          <a:prstGeom prst="line">
            <a:avLst/>
          </a:prstGeom>
          <a:ln>
            <a:solidFill>
              <a:srgbClr val="3366FF"/>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userDrawn="1"/>
        </p:nvCxnSpPr>
        <p:spPr>
          <a:xfrm flipH="1">
            <a:off x="12345066" y="1306514"/>
            <a:ext cx="317471" cy="0"/>
          </a:xfrm>
          <a:prstGeom prst="line">
            <a:avLst/>
          </a:prstGeom>
          <a:ln>
            <a:solidFill>
              <a:srgbClr val="3366FF"/>
            </a:solidFill>
          </a:ln>
        </p:spPr>
        <p:style>
          <a:lnRef idx="1">
            <a:schemeClr val="dk1"/>
          </a:lnRef>
          <a:fillRef idx="0">
            <a:schemeClr val="dk1"/>
          </a:fillRef>
          <a:effectRef idx="0">
            <a:schemeClr val="dk1"/>
          </a:effectRef>
          <a:fontRef idx="minor">
            <a:schemeClr val="tx1"/>
          </a:fontRef>
        </p:style>
      </p:cxnSp>
      <p:sp>
        <p:nvSpPr>
          <p:cNvPr id="16" name="TextBox 15"/>
          <p:cNvSpPr txBox="1"/>
          <p:nvPr userDrawn="1"/>
        </p:nvSpPr>
        <p:spPr>
          <a:xfrm>
            <a:off x="-1125466" y="1205111"/>
            <a:ext cx="608442" cy="150493"/>
          </a:xfrm>
          <a:prstGeom prst="rect">
            <a:avLst/>
          </a:prstGeom>
          <a:noFill/>
        </p:spPr>
        <p:txBody>
          <a:bodyPr wrap="none" lIns="57598" tIns="28799" rIns="57598" bIns="28799" rtlCol="0">
            <a:spAutoFit/>
          </a:bodyPr>
          <a:lstStyle/>
          <a:p>
            <a:pPr algn="r"/>
            <a:r>
              <a:rPr lang="en-US" sz="600" dirty="0">
                <a:solidFill>
                  <a:srgbClr val="3366FF"/>
                </a:solidFill>
              </a:rPr>
              <a:t>BULLET GUIDE</a:t>
            </a:r>
          </a:p>
        </p:txBody>
      </p:sp>
      <p:sp>
        <p:nvSpPr>
          <p:cNvPr id="17" name="TextBox 16"/>
          <p:cNvSpPr txBox="1"/>
          <p:nvPr userDrawn="1"/>
        </p:nvSpPr>
        <p:spPr>
          <a:xfrm>
            <a:off x="12744384" y="1205111"/>
            <a:ext cx="608443" cy="150493"/>
          </a:xfrm>
          <a:prstGeom prst="rect">
            <a:avLst/>
          </a:prstGeom>
          <a:noFill/>
        </p:spPr>
        <p:txBody>
          <a:bodyPr wrap="none" lIns="57598" tIns="28799" rIns="57598" bIns="28799" rtlCol="0">
            <a:spAutoFit/>
          </a:bodyPr>
          <a:lstStyle/>
          <a:p>
            <a:pPr algn="l"/>
            <a:r>
              <a:rPr lang="en-US" sz="600" dirty="0">
                <a:solidFill>
                  <a:srgbClr val="3366FF"/>
                </a:solidFill>
              </a:rPr>
              <a:t>BULLET GUIDE</a:t>
            </a:r>
          </a:p>
        </p:txBody>
      </p:sp>
      <p:cxnSp>
        <p:nvCxnSpPr>
          <p:cNvPr id="23" name="Straight Connector 22"/>
          <p:cNvCxnSpPr/>
          <p:nvPr userDrawn="1"/>
        </p:nvCxnSpPr>
        <p:spPr>
          <a:xfrm flipH="1">
            <a:off x="-458065" y="313684"/>
            <a:ext cx="317471" cy="0"/>
          </a:xfrm>
          <a:prstGeom prst="line">
            <a:avLst/>
          </a:prstGeom>
          <a:ln>
            <a:solidFill>
              <a:srgbClr val="006852"/>
            </a:solidFill>
          </a:ln>
        </p:spPr>
        <p:style>
          <a:lnRef idx="1">
            <a:schemeClr val="dk1"/>
          </a:lnRef>
          <a:fillRef idx="0">
            <a:schemeClr val="dk1"/>
          </a:fillRef>
          <a:effectRef idx="0">
            <a:schemeClr val="dk1"/>
          </a:effectRef>
          <a:fontRef idx="minor">
            <a:schemeClr val="tx1"/>
          </a:fontRef>
        </p:style>
      </p:cxnSp>
      <p:sp>
        <p:nvSpPr>
          <p:cNvPr id="24" name="TextBox 23"/>
          <p:cNvSpPr txBox="1"/>
          <p:nvPr userDrawn="1"/>
        </p:nvSpPr>
        <p:spPr>
          <a:xfrm>
            <a:off x="-1143100" y="238439"/>
            <a:ext cx="626076" cy="150493"/>
          </a:xfrm>
          <a:prstGeom prst="rect">
            <a:avLst/>
          </a:prstGeom>
          <a:noFill/>
        </p:spPr>
        <p:txBody>
          <a:bodyPr wrap="none" lIns="57598" tIns="28799" rIns="57598" bIns="28799" rtlCol="0">
            <a:spAutoFit/>
          </a:bodyPr>
          <a:lstStyle/>
          <a:p>
            <a:pPr algn="r"/>
            <a:r>
              <a:rPr lang="en-US" sz="600" dirty="0">
                <a:solidFill>
                  <a:srgbClr val="006852"/>
                </a:solidFill>
              </a:rPr>
              <a:t>HEADER GUIDE</a:t>
            </a:r>
          </a:p>
        </p:txBody>
      </p:sp>
      <p:cxnSp>
        <p:nvCxnSpPr>
          <p:cNvPr id="25" name="Straight Connector 24"/>
          <p:cNvCxnSpPr/>
          <p:nvPr userDrawn="1"/>
        </p:nvCxnSpPr>
        <p:spPr>
          <a:xfrm flipH="1">
            <a:off x="12345066" y="313684"/>
            <a:ext cx="317471" cy="0"/>
          </a:xfrm>
          <a:prstGeom prst="line">
            <a:avLst/>
          </a:prstGeom>
          <a:ln>
            <a:solidFill>
              <a:srgbClr val="006852"/>
            </a:solidFill>
          </a:ln>
        </p:spPr>
        <p:style>
          <a:lnRef idx="1">
            <a:schemeClr val="dk1"/>
          </a:lnRef>
          <a:fillRef idx="0">
            <a:schemeClr val="dk1"/>
          </a:fillRef>
          <a:effectRef idx="0">
            <a:schemeClr val="dk1"/>
          </a:effectRef>
          <a:fontRef idx="minor">
            <a:schemeClr val="tx1"/>
          </a:fontRef>
        </p:style>
      </p:cxnSp>
      <p:sp>
        <p:nvSpPr>
          <p:cNvPr id="26" name="TextBox 25"/>
          <p:cNvSpPr txBox="1"/>
          <p:nvPr userDrawn="1"/>
        </p:nvSpPr>
        <p:spPr>
          <a:xfrm>
            <a:off x="12744383" y="238439"/>
            <a:ext cx="626076" cy="150493"/>
          </a:xfrm>
          <a:prstGeom prst="rect">
            <a:avLst/>
          </a:prstGeom>
          <a:noFill/>
        </p:spPr>
        <p:txBody>
          <a:bodyPr wrap="none" lIns="57598" tIns="28799" rIns="57598" bIns="28799" rtlCol="0">
            <a:spAutoFit/>
          </a:bodyPr>
          <a:lstStyle/>
          <a:p>
            <a:pPr algn="l"/>
            <a:r>
              <a:rPr lang="en-US" sz="600" dirty="0">
                <a:solidFill>
                  <a:srgbClr val="006852"/>
                </a:solidFill>
              </a:rPr>
              <a:t>HEADER GUIDE</a:t>
            </a:r>
          </a:p>
        </p:txBody>
      </p:sp>
      <p:sp>
        <p:nvSpPr>
          <p:cNvPr id="27" name="Title Placeholder 1"/>
          <p:cNvSpPr>
            <a:spLocks noGrp="1"/>
          </p:cNvSpPr>
          <p:nvPr>
            <p:ph type="title"/>
          </p:nvPr>
        </p:nvSpPr>
        <p:spPr>
          <a:xfrm>
            <a:off x="412753" y="308430"/>
            <a:ext cx="11374904" cy="692497"/>
          </a:xfrm>
          <a:prstGeom prst="rect">
            <a:avLst/>
          </a:prstGeom>
        </p:spPr>
        <p:txBody>
          <a:bodyPr vert="horz" wrap="square" lIns="0" tIns="0" rIns="0" bIns="0" rtlCol="0" anchor="t" anchorCtr="0">
            <a:spAutoFit/>
          </a:bodyPr>
          <a:lstStyle/>
          <a:p>
            <a:r>
              <a:rPr lang="en-US" dirty="0"/>
              <a:t>Click to edit Master title style</a:t>
            </a:r>
          </a:p>
        </p:txBody>
      </p:sp>
    </p:spTree>
    <p:extLst>
      <p:ext uri="{BB962C8B-B14F-4D97-AF65-F5344CB8AC3E}">
        <p14:creationId xmlns:p14="http://schemas.microsoft.com/office/powerpoint/2010/main" val="25610015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0pt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751" y="1241096"/>
            <a:ext cx="11374907" cy="4911723"/>
          </a:xfrm>
          <a:prstGeom prst="rect">
            <a:avLst/>
          </a:prstGeom>
        </p:spPr>
        <p:txBody>
          <a:bodyPr/>
          <a:lstStyle>
            <a:lvl1pPr marL="228600" indent="-228600">
              <a:spcBef>
                <a:spcPts val="945"/>
              </a:spcBef>
              <a:spcAft>
                <a:spcPts val="0"/>
              </a:spcAft>
              <a:defRPr sz="2000">
                <a:solidFill>
                  <a:srgbClr val="000000"/>
                </a:solidFill>
              </a:defRPr>
            </a:lvl1pPr>
            <a:lvl2pPr marL="514350" indent="-227013">
              <a:spcBef>
                <a:spcPts val="945"/>
              </a:spcBef>
              <a:spcAft>
                <a:spcPts val="0"/>
              </a:spcAft>
              <a:defRPr sz="1800">
                <a:solidFill>
                  <a:srgbClr val="000000"/>
                </a:solidFill>
              </a:defRPr>
            </a:lvl2pPr>
            <a:lvl3pPr marL="800100" indent="-228600">
              <a:spcBef>
                <a:spcPts val="945"/>
              </a:spcBef>
              <a:spcAft>
                <a:spcPts val="0"/>
              </a:spcAft>
              <a:defRPr sz="1600">
                <a:solidFill>
                  <a:srgbClr val="000000"/>
                </a:solidFill>
              </a:defRPr>
            </a:lvl3pPr>
            <a:lvl4pPr marL="1085850" indent="-228600">
              <a:spcBef>
                <a:spcPts val="945"/>
              </a:spcBef>
              <a:spcAft>
                <a:spcPts val="0"/>
              </a:spcAft>
              <a:defRPr sz="1400">
                <a:solidFill>
                  <a:srgbClr val="000000"/>
                </a:solidFill>
              </a:defRPr>
            </a:lvl4pPr>
            <a:lvl5pPr>
              <a:spcBef>
                <a:spcPts val="945"/>
              </a:spcBef>
              <a:spcAft>
                <a:spcPts val="0"/>
              </a:spcAft>
              <a:defRPr sz="12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flipH="1">
            <a:off x="-458065" y="1306514"/>
            <a:ext cx="317471" cy="0"/>
          </a:xfrm>
          <a:prstGeom prst="line">
            <a:avLst/>
          </a:prstGeom>
          <a:ln>
            <a:solidFill>
              <a:srgbClr val="3366FF"/>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userDrawn="1"/>
        </p:nvCxnSpPr>
        <p:spPr>
          <a:xfrm flipH="1">
            <a:off x="12345066" y="1306514"/>
            <a:ext cx="317471" cy="0"/>
          </a:xfrm>
          <a:prstGeom prst="line">
            <a:avLst/>
          </a:prstGeom>
          <a:ln>
            <a:solidFill>
              <a:srgbClr val="3366FF"/>
            </a:solidFill>
          </a:ln>
        </p:spPr>
        <p:style>
          <a:lnRef idx="1">
            <a:schemeClr val="dk1"/>
          </a:lnRef>
          <a:fillRef idx="0">
            <a:schemeClr val="dk1"/>
          </a:fillRef>
          <a:effectRef idx="0">
            <a:schemeClr val="dk1"/>
          </a:effectRef>
          <a:fontRef idx="minor">
            <a:schemeClr val="tx1"/>
          </a:fontRef>
        </p:style>
      </p:cxnSp>
      <p:sp>
        <p:nvSpPr>
          <p:cNvPr id="16" name="TextBox 15"/>
          <p:cNvSpPr txBox="1"/>
          <p:nvPr userDrawn="1"/>
        </p:nvSpPr>
        <p:spPr>
          <a:xfrm>
            <a:off x="-1125466" y="1205111"/>
            <a:ext cx="608442" cy="150493"/>
          </a:xfrm>
          <a:prstGeom prst="rect">
            <a:avLst/>
          </a:prstGeom>
          <a:noFill/>
        </p:spPr>
        <p:txBody>
          <a:bodyPr wrap="none" lIns="57598" tIns="28799" rIns="57598" bIns="28799" rtlCol="0">
            <a:spAutoFit/>
          </a:bodyPr>
          <a:lstStyle/>
          <a:p>
            <a:pPr algn="r"/>
            <a:r>
              <a:rPr lang="en-US" sz="600" dirty="0">
                <a:solidFill>
                  <a:srgbClr val="3366FF"/>
                </a:solidFill>
              </a:rPr>
              <a:t>BULLET GUIDE</a:t>
            </a:r>
          </a:p>
        </p:txBody>
      </p:sp>
      <p:sp>
        <p:nvSpPr>
          <p:cNvPr id="17" name="TextBox 16"/>
          <p:cNvSpPr txBox="1"/>
          <p:nvPr userDrawn="1"/>
        </p:nvSpPr>
        <p:spPr>
          <a:xfrm>
            <a:off x="12744384" y="1205111"/>
            <a:ext cx="608443" cy="150493"/>
          </a:xfrm>
          <a:prstGeom prst="rect">
            <a:avLst/>
          </a:prstGeom>
          <a:noFill/>
        </p:spPr>
        <p:txBody>
          <a:bodyPr wrap="none" lIns="57598" tIns="28799" rIns="57598" bIns="28799" rtlCol="0">
            <a:spAutoFit/>
          </a:bodyPr>
          <a:lstStyle/>
          <a:p>
            <a:pPr algn="l"/>
            <a:r>
              <a:rPr lang="en-US" sz="600" dirty="0">
                <a:solidFill>
                  <a:srgbClr val="3366FF"/>
                </a:solidFill>
              </a:rPr>
              <a:t>BULLET GUIDE</a:t>
            </a:r>
          </a:p>
        </p:txBody>
      </p:sp>
      <p:cxnSp>
        <p:nvCxnSpPr>
          <p:cNvPr id="23" name="Straight Connector 22"/>
          <p:cNvCxnSpPr/>
          <p:nvPr userDrawn="1"/>
        </p:nvCxnSpPr>
        <p:spPr>
          <a:xfrm flipH="1">
            <a:off x="-458065" y="313684"/>
            <a:ext cx="317471" cy="0"/>
          </a:xfrm>
          <a:prstGeom prst="line">
            <a:avLst/>
          </a:prstGeom>
          <a:ln>
            <a:solidFill>
              <a:srgbClr val="006852"/>
            </a:solidFill>
          </a:ln>
        </p:spPr>
        <p:style>
          <a:lnRef idx="1">
            <a:schemeClr val="dk1"/>
          </a:lnRef>
          <a:fillRef idx="0">
            <a:schemeClr val="dk1"/>
          </a:fillRef>
          <a:effectRef idx="0">
            <a:schemeClr val="dk1"/>
          </a:effectRef>
          <a:fontRef idx="minor">
            <a:schemeClr val="tx1"/>
          </a:fontRef>
        </p:style>
      </p:cxnSp>
      <p:sp>
        <p:nvSpPr>
          <p:cNvPr id="24" name="TextBox 23"/>
          <p:cNvSpPr txBox="1"/>
          <p:nvPr userDrawn="1"/>
        </p:nvSpPr>
        <p:spPr>
          <a:xfrm>
            <a:off x="-1143100" y="238439"/>
            <a:ext cx="626076" cy="150493"/>
          </a:xfrm>
          <a:prstGeom prst="rect">
            <a:avLst/>
          </a:prstGeom>
          <a:noFill/>
        </p:spPr>
        <p:txBody>
          <a:bodyPr wrap="none" lIns="57598" tIns="28799" rIns="57598" bIns="28799" rtlCol="0">
            <a:spAutoFit/>
          </a:bodyPr>
          <a:lstStyle/>
          <a:p>
            <a:pPr algn="r"/>
            <a:r>
              <a:rPr lang="en-US" sz="600" dirty="0">
                <a:solidFill>
                  <a:srgbClr val="006852"/>
                </a:solidFill>
              </a:rPr>
              <a:t>HEADER GUIDE</a:t>
            </a:r>
          </a:p>
        </p:txBody>
      </p:sp>
      <p:cxnSp>
        <p:nvCxnSpPr>
          <p:cNvPr id="25" name="Straight Connector 24"/>
          <p:cNvCxnSpPr/>
          <p:nvPr userDrawn="1"/>
        </p:nvCxnSpPr>
        <p:spPr>
          <a:xfrm flipH="1">
            <a:off x="12345066" y="313684"/>
            <a:ext cx="317471" cy="0"/>
          </a:xfrm>
          <a:prstGeom prst="line">
            <a:avLst/>
          </a:prstGeom>
          <a:ln>
            <a:solidFill>
              <a:srgbClr val="006852"/>
            </a:solidFill>
          </a:ln>
        </p:spPr>
        <p:style>
          <a:lnRef idx="1">
            <a:schemeClr val="dk1"/>
          </a:lnRef>
          <a:fillRef idx="0">
            <a:schemeClr val="dk1"/>
          </a:fillRef>
          <a:effectRef idx="0">
            <a:schemeClr val="dk1"/>
          </a:effectRef>
          <a:fontRef idx="minor">
            <a:schemeClr val="tx1"/>
          </a:fontRef>
        </p:style>
      </p:cxnSp>
      <p:sp>
        <p:nvSpPr>
          <p:cNvPr id="26" name="TextBox 25"/>
          <p:cNvSpPr txBox="1"/>
          <p:nvPr userDrawn="1"/>
        </p:nvSpPr>
        <p:spPr>
          <a:xfrm>
            <a:off x="12744383" y="238439"/>
            <a:ext cx="626076" cy="150493"/>
          </a:xfrm>
          <a:prstGeom prst="rect">
            <a:avLst/>
          </a:prstGeom>
          <a:noFill/>
        </p:spPr>
        <p:txBody>
          <a:bodyPr wrap="none" lIns="57598" tIns="28799" rIns="57598" bIns="28799" rtlCol="0">
            <a:spAutoFit/>
          </a:bodyPr>
          <a:lstStyle/>
          <a:p>
            <a:pPr algn="l"/>
            <a:r>
              <a:rPr lang="en-US" sz="600" dirty="0">
                <a:solidFill>
                  <a:srgbClr val="006852"/>
                </a:solidFill>
              </a:rPr>
              <a:t>HEADER GUIDE</a:t>
            </a:r>
          </a:p>
        </p:txBody>
      </p:sp>
      <p:sp>
        <p:nvSpPr>
          <p:cNvPr id="27" name="Title Placeholder 1"/>
          <p:cNvSpPr>
            <a:spLocks noGrp="1"/>
          </p:cNvSpPr>
          <p:nvPr>
            <p:ph type="title"/>
          </p:nvPr>
        </p:nvSpPr>
        <p:spPr>
          <a:xfrm>
            <a:off x="412753" y="308430"/>
            <a:ext cx="11374904" cy="692497"/>
          </a:xfrm>
          <a:prstGeom prst="rect">
            <a:avLst/>
          </a:prstGeom>
        </p:spPr>
        <p:txBody>
          <a:bodyPr vert="horz" wrap="square" lIns="0" tIns="0" rIns="0" bIns="0" rtlCol="0" anchor="t" anchorCtr="0">
            <a:spAutoFit/>
          </a:bodyPr>
          <a:lstStyle/>
          <a:p>
            <a:r>
              <a:rPr lang="en-US" dirty="0"/>
              <a:t>Click to edit Master title style</a:t>
            </a:r>
          </a:p>
        </p:txBody>
      </p:sp>
    </p:spTree>
    <p:extLst>
      <p:ext uri="{BB962C8B-B14F-4D97-AF65-F5344CB8AC3E}">
        <p14:creationId xmlns:p14="http://schemas.microsoft.com/office/powerpoint/2010/main" val="31717411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8 pt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751" y="1306515"/>
            <a:ext cx="11374907" cy="4522786"/>
          </a:xfrm>
          <a:prstGeom prst="rect">
            <a:avLst/>
          </a:prstGeom>
        </p:spPr>
        <p:txBody>
          <a:bodyPr/>
          <a:lstStyle>
            <a:lvl1pPr>
              <a:spcBef>
                <a:spcPts val="945"/>
              </a:spcBef>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flipH="1">
            <a:off x="-458065" y="1306514"/>
            <a:ext cx="317471" cy="0"/>
          </a:xfrm>
          <a:prstGeom prst="line">
            <a:avLst/>
          </a:prstGeom>
          <a:ln>
            <a:solidFill>
              <a:srgbClr val="3366FF"/>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userDrawn="1"/>
        </p:nvCxnSpPr>
        <p:spPr>
          <a:xfrm flipH="1">
            <a:off x="12345066" y="1306514"/>
            <a:ext cx="317471" cy="0"/>
          </a:xfrm>
          <a:prstGeom prst="line">
            <a:avLst/>
          </a:prstGeom>
          <a:ln>
            <a:solidFill>
              <a:srgbClr val="3366FF"/>
            </a:solidFill>
          </a:ln>
        </p:spPr>
        <p:style>
          <a:lnRef idx="1">
            <a:schemeClr val="dk1"/>
          </a:lnRef>
          <a:fillRef idx="0">
            <a:schemeClr val="dk1"/>
          </a:fillRef>
          <a:effectRef idx="0">
            <a:schemeClr val="dk1"/>
          </a:effectRef>
          <a:fontRef idx="minor">
            <a:schemeClr val="tx1"/>
          </a:fontRef>
        </p:style>
      </p:cxnSp>
      <p:sp>
        <p:nvSpPr>
          <p:cNvPr id="16" name="TextBox 15"/>
          <p:cNvSpPr txBox="1"/>
          <p:nvPr userDrawn="1"/>
        </p:nvSpPr>
        <p:spPr>
          <a:xfrm>
            <a:off x="-1125466" y="1205111"/>
            <a:ext cx="608442" cy="150493"/>
          </a:xfrm>
          <a:prstGeom prst="rect">
            <a:avLst/>
          </a:prstGeom>
          <a:noFill/>
        </p:spPr>
        <p:txBody>
          <a:bodyPr wrap="none" lIns="57598" tIns="28799" rIns="57598" bIns="28799" rtlCol="0">
            <a:spAutoFit/>
          </a:bodyPr>
          <a:lstStyle/>
          <a:p>
            <a:pPr algn="r"/>
            <a:r>
              <a:rPr lang="en-US" sz="600" dirty="0">
                <a:solidFill>
                  <a:srgbClr val="3366FF"/>
                </a:solidFill>
              </a:rPr>
              <a:t>BULLET GUIDE</a:t>
            </a:r>
          </a:p>
        </p:txBody>
      </p:sp>
      <p:sp>
        <p:nvSpPr>
          <p:cNvPr id="17" name="TextBox 16"/>
          <p:cNvSpPr txBox="1"/>
          <p:nvPr userDrawn="1"/>
        </p:nvSpPr>
        <p:spPr>
          <a:xfrm>
            <a:off x="12744384" y="1205111"/>
            <a:ext cx="608443" cy="150493"/>
          </a:xfrm>
          <a:prstGeom prst="rect">
            <a:avLst/>
          </a:prstGeom>
          <a:noFill/>
        </p:spPr>
        <p:txBody>
          <a:bodyPr wrap="none" lIns="57598" tIns="28799" rIns="57598" bIns="28799" rtlCol="0">
            <a:spAutoFit/>
          </a:bodyPr>
          <a:lstStyle/>
          <a:p>
            <a:pPr algn="l"/>
            <a:r>
              <a:rPr lang="en-US" sz="600" dirty="0">
                <a:solidFill>
                  <a:srgbClr val="3366FF"/>
                </a:solidFill>
              </a:rPr>
              <a:t>BULLET GUIDE</a:t>
            </a:r>
          </a:p>
        </p:txBody>
      </p:sp>
      <p:cxnSp>
        <p:nvCxnSpPr>
          <p:cNvPr id="23" name="Straight Connector 22"/>
          <p:cNvCxnSpPr/>
          <p:nvPr userDrawn="1"/>
        </p:nvCxnSpPr>
        <p:spPr>
          <a:xfrm flipH="1">
            <a:off x="-458065" y="313684"/>
            <a:ext cx="317471" cy="0"/>
          </a:xfrm>
          <a:prstGeom prst="line">
            <a:avLst/>
          </a:prstGeom>
          <a:ln>
            <a:solidFill>
              <a:srgbClr val="006852"/>
            </a:solidFill>
          </a:ln>
        </p:spPr>
        <p:style>
          <a:lnRef idx="1">
            <a:schemeClr val="dk1"/>
          </a:lnRef>
          <a:fillRef idx="0">
            <a:schemeClr val="dk1"/>
          </a:fillRef>
          <a:effectRef idx="0">
            <a:schemeClr val="dk1"/>
          </a:effectRef>
          <a:fontRef idx="minor">
            <a:schemeClr val="tx1"/>
          </a:fontRef>
        </p:style>
      </p:cxnSp>
      <p:sp>
        <p:nvSpPr>
          <p:cNvPr id="24" name="TextBox 23"/>
          <p:cNvSpPr txBox="1"/>
          <p:nvPr userDrawn="1"/>
        </p:nvSpPr>
        <p:spPr>
          <a:xfrm>
            <a:off x="-1143100" y="238439"/>
            <a:ext cx="626076" cy="150493"/>
          </a:xfrm>
          <a:prstGeom prst="rect">
            <a:avLst/>
          </a:prstGeom>
          <a:noFill/>
        </p:spPr>
        <p:txBody>
          <a:bodyPr wrap="none" lIns="57598" tIns="28799" rIns="57598" bIns="28799" rtlCol="0">
            <a:spAutoFit/>
          </a:bodyPr>
          <a:lstStyle/>
          <a:p>
            <a:pPr algn="r"/>
            <a:r>
              <a:rPr lang="en-US" sz="600" dirty="0">
                <a:solidFill>
                  <a:srgbClr val="006852"/>
                </a:solidFill>
              </a:rPr>
              <a:t>HEADER GUIDE</a:t>
            </a:r>
          </a:p>
        </p:txBody>
      </p:sp>
      <p:cxnSp>
        <p:nvCxnSpPr>
          <p:cNvPr id="25" name="Straight Connector 24"/>
          <p:cNvCxnSpPr/>
          <p:nvPr userDrawn="1"/>
        </p:nvCxnSpPr>
        <p:spPr>
          <a:xfrm flipH="1">
            <a:off x="12345066" y="313684"/>
            <a:ext cx="317471" cy="0"/>
          </a:xfrm>
          <a:prstGeom prst="line">
            <a:avLst/>
          </a:prstGeom>
          <a:ln>
            <a:solidFill>
              <a:srgbClr val="006852"/>
            </a:solidFill>
          </a:ln>
        </p:spPr>
        <p:style>
          <a:lnRef idx="1">
            <a:schemeClr val="dk1"/>
          </a:lnRef>
          <a:fillRef idx="0">
            <a:schemeClr val="dk1"/>
          </a:fillRef>
          <a:effectRef idx="0">
            <a:schemeClr val="dk1"/>
          </a:effectRef>
          <a:fontRef idx="minor">
            <a:schemeClr val="tx1"/>
          </a:fontRef>
        </p:style>
      </p:cxnSp>
      <p:sp>
        <p:nvSpPr>
          <p:cNvPr id="26" name="TextBox 25"/>
          <p:cNvSpPr txBox="1"/>
          <p:nvPr userDrawn="1"/>
        </p:nvSpPr>
        <p:spPr>
          <a:xfrm>
            <a:off x="12744383" y="238439"/>
            <a:ext cx="626076" cy="150493"/>
          </a:xfrm>
          <a:prstGeom prst="rect">
            <a:avLst/>
          </a:prstGeom>
          <a:noFill/>
        </p:spPr>
        <p:txBody>
          <a:bodyPr wrap="none" lIns="57598" tIns="28799" rIns="57598" bIns="28799" rtlCol="0">
            <a:spAutoFit/>
          </a:bodyPr>
          <a:lstStyle/>
          <a:p>
            <a:pPr algn="l"/>
            <a:r>
              <a:rPr lang="en-US" sz="600" dirty="0">
                <a:solidFill>
                  <a:srgbClr val="006852"/>
                </a:solidFill>
              </a:rPr>
              <a:t>HEADER GUIDE</a:t>
            </a:r>
          </a:p>
        </p:txBody>
      </p:sp>
      <p:sp>
        <p:nvSpPr>
          <p:cNvPr id="27" name="Title Placeholder 1"/>
          <p:cNvSpPr>
            <a:spLocks noGrp="1"/>
          </p:cNvSpPr>
          <p:nvPr>
            <p:ph type="title"/>
          </p:nvPr>
        </p:nvSpPr>
        <p:spPr>
          <a:xfrm>
            <a:off x="412753" y="308430"/>
            <a:ext cx="11374904" cy="692497"/>
          </a:xfrm>
          <a:prstGeom prst="rect">
            <a:avLst/>
          </a:prstGeom>
        </p:spPr>
        <p:txBody>
          <a:bodyPr vert="horz" wrap="square" lIns="0" tIns="0" rIns="0" bIns="0" rtlCol="0" anchor="t" anchorCtr="0">
            <a:spAutoFit/>
          </a:bodyPr>
          <a:lstStyle/>
          <a:p>
            <a:r>
              <a:rPr lang="en-US" dirty="0"/>
              <a:t>Click to edit Master title style</a:t>
            </a:r>
          </a:p>
        </p:txBody>
      </p:sp>
      <p:sp>
        <p:nvSpPr>
          <p:cNvPr id="12" name="Text Placeholder 3"/>
          <p:cNvSpPr>
            <a:spLocks noGrp="1"/>
          </p:cNvSpPr>
          <p:nvPr>
            <p:ph type="body" sz="quarter" idx="15" hasCustomPrompt="1"/>
          </p:nvPr>
        </p:nvSpPr>
        <p:spPr>
          <a:xfrm>
            <a:off x="408518" y="5833534"/>
            <a:ext cx="11368617" cy="388938"/>
          </a:xfrm>
          <a:noFill/>
          <a:ln>
            <a:noFill/>
          </a:ln>
          <a:effectLst/>
        </p:spPr>
        <p:txBody>
          <a:bodyPr lIns="0" tIns="45720" rIns="91440" bIns="45720" anchor="b" anchorCtr="0">
            <a:noAutofit/>
          </a:bodyPr>
          <a:lstStyle>
            <a:lvl1pPr marL="0" indent="0">
              <a:buNone/>
              <a:defRPr sz="800" baseline="0"/>
            </a:lvl1pPr>
            <a:lvl2pPr marL="287338" indent="0">
              <a:buNone/>
              <a:defRPr/>
            </a:lvl2pPr>
            <a:lvl3pPr marL="576263" indent="0">
              <a:buNone/>
              <a:defRPr/>
            </a:lvl3pPr>
            <a:lvl4pPr marL="855663" indent="0">
              <a:buNone/>
              <a:defRPr/>
            </a:lvl4pPr>
            <a:lvl5pPr marL="1152525" indent="0">
              <a:buNone/>
              <a:defRPr/>
            </a:lvl5pPr>
          </a:lstStyle>
          <a:p>
            <a:pPr lvl="0"/>
            <a:r>
              <a:rPr lang="en-US" dirty="0"/>
              <a:t>Click to add references</a:t>
            </a:r>
          </a:p>
        </p:txBody>
      </p:sp>
    </p:spTree>
    <p:extLst>
      <p:ext uri="{BB962C8B-B14F-4D97-AF65-F5344CB8AC3E}">
        <p14:creationId xmlns:p14="http://schemas.microsoft.com/office/powerpoint/2010/main" val="3831614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1698988"/>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6193368" y="1698988"/>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193368"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28198A3-8F72-4698-9D57-9CA1DCA883C2}" type="datetime1">
              <a:rPr lang="en-US" smtClean="0"/>
              <a:t>7/8/2017</a:t>
            </a:fld>
            <a:endParaRPr lang="en-US"/>
          </a:p>
        </p:txBody>
      </p:sp>
      <p:sp>
        <p:nvSpPr>
          <p:cNvPr id="8" name="Footer Placeholder 7"/>
          <p:cNvSpPr>
            <a:spLocks noGrp="1"/>
          </p:cNvSpPr>
          <p:nvPr>
            <p:ph type="ftr" sz="quarter" idx="11"/>
          </p:nvPr>
        </p:nvSpPr>
        <p:spPr/>
        <p:txBody>
          <a:bodyPr/>
          <a:lstStyle/>
          <a:p>
            <a:r>
              <a:rPr lang="en-US"/>
              <a:t>Gwinnett Heart Specialists</a:t>
            </a:r>
          </a:p>
        </p:txBody>
      </p:sp>
      <p:sp>
        <p:nvSpPr>
          <p:cNvPr id="9" name="Slide Number Placeholder 8"/>
          <p:cNvSpPr>
            <a:spLocks noGrp="1"/>
          </p:cNvSpPr>
          <p:nvPr>
            <p:ph type="sldNum" sz="quarter" idx="12"/>
          </p:nvPr>
        </p:nvSpPr>
        <p:spPr/>
        <p:txBody>
          <a:bodyPr/>
          <a:lstStyle/>
          <a:p>
            <a:fld id="{75C696BF-5C64-465B-B348-634B4E33C496}" type="slidenum">
              <a:rPr lang="en-US" smtClean="0"/>
              <a:t>‹#›</a:t>
            </a:fld>
            <a:endParaRPr lang="en-US"/>
          </a:p>
        </p:txBody>
      </p:sp>
    </p:spTree>
    <p:extLst>
      <p:ext uri="{BB962C8B-B14F-4D97-AF65-F5344CB8AC3E}">
        <p14:creationId xmlns:p14="http://schemas.microsoft.com/office/powerpoint/2010/main" val="32466350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_Dark Green / Header / Bold No Bullet">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751" y="1306515"/>
            <a:ext cx="11374907" cy="4522786"/>
          </a:xfrm>
          <a:prstGeom prst="rect">
            <a:avLst/>
          </a:prstGeom>
        </p:spPr>
        <p:txBody>
          <a:bodyPr/>
          <a:lstStyle>
            <a:lvl1pPr marL="0" indent="0">
              <a:spcBef>
                <a:spcPts val="945"/>
              </a:spcBef>
              <a:buNone/>
              <a:defRPr b="1">
                <a:solidFill>
                  <a:srgbClr val="000000"/>
                </a:solidFill>
              </a:defRPr>
            </a:lvl1pPr>
            <a:lvl2pPr marL="228600" indent="-228600">
              <a:defRPr sz="1500">
                <a:solidFill>
                  <a:srgbClr val="000000"/>
                </a:solidFill>
              </a:defRPr>
            </a:lvl2pPr>
            <a:lvl3pPr marL="515938" indent="-228600">
              <a:defRPr>
                <a:solidFill>
                  <a:srgbClr val="000000"/>
                </a:solidFill>
              </a:defRPr>
            </a:lvl3pPr>
            <a:lvl4pPr marL="804863" indent="-228600">
              <a:defRPr>
                <a:solidFill>
                  <a:srgbClr val="000000"/>
                </a:solidFill>
              </a:defRPr>
            </a:lvl4pPr>
            <a:lvl5pPr marL="1084263" indent="-228600">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flipH="1">
            <a:off x="-458065" y="1306514"/>
            <a:ext cx="317471" cy="0"/>
          </a:xfrm>
          <a:prstGeom prst="line">
            <a:avLst/>
          </a:prstGeom>
          <a:ln>
            <a:solidFill>
              <a:srgbClr val="3366FF"/>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userDrawn="1"/>
        </p:nvCxnSpPr>
        <p:spPr>
          <a:xfrm flipH="1">
            <a:off x="12345066" y="1306514"/>
            <a:ext cx="317471" cy="0"/>
          </a:xfrm>
          <a:prstGeom prst="line">
            <a:avLst/>
          </a:prstGeom>
          <a:ln>
            <a:solidFill>
              <a:srgbClr val="3366FF"/>
            </a:solidFill>
          </a:ln>
        </p:spPr>
        <p:style>
          <a:lnRef idx="1">
            <a:schemeClr val="dk1"/>
          </a:lnRef>
          <a:fillRef idx="0">
            <a:schemeClr val="dk1"/>
          </a:fillRef>
          <a:effectRef idx="0">
            <a:schemeClr val="dk1"/>
          </a:effectRef>
          <a:fontRef idx="minor">
            <a:schemeClr val="tx1"/>
          </a:fontRef>
        </p:style>
      </p:cxnSp>
      <p:sp>
        <p:nvSpPr>
          <p:cNvPr id="16" name="TextBox 15"/>
          <p:cNvSpPr txBox="1"/>
          <p:nvPr userDrawn="1"/>
        </p:nvSpPr>
        <p:spPr>
          <a:xfrm>
            <a:off x="-1125466" y="1205111"/>
            <a:ext cx="608442" cy="150493"/>
          </a:xfrm>
          <a:prstGeom prst="rect">
            <a:avLst/>
          </a:prstGeom>
          <a:noFill/>
        </p:spPr>
        <p:txBody>
          <a:bodyPr wrap="none" lIns="57598" tIns="28799" rIns="57598" bIns="28799" rtlCol="0">
            <a:spAutoFit/>
          </a:bodyPr>
          <a:lstStyle/>
          <a:p>
            <a:pPr algn="r"/>
            <a:r>
              <a:rPr lang="en-US" sz="600" dirty="0">
                <a:solidFill>
                  <a:srgbClr val="3366FF"/>
                </a:solidFill>
              </a:rPr>
              <a:t>BULLET GUIDE</a:t>
            </a:r>
          </a:p>
        </p:txBody>
      </p:sp>
      <p:sp>
        <p:nvSpPr>
          <p:cNvPr id="17" name="TextBox 16"/>
          <p:cNvSpPr txBox="1"/>
          <p:nvPr userDrawn="1"/>
        </p:nvSpPr>
        <p:spPr>
          <a:xfrm>
            <a:off x="12744384" y="1205111"/>
            <a:ext cx="608443" cy="150493"/>
          </a:xfrm>
          <a:prstGeom prst="rect">
            <a:avLst/>
          </a:prstGeom>
          <a:noFill/>
        </p:spPr>
        <p:txBody>
          <a:bodyPr wrap="none" lIns="57598" tIns="28799" rIns="57598" bIns="28799" rtlCol="0">
            <a:spAutoFit/>
          </a:bodyPr>
          <a:lstStyle/>
          <a:p>
            <a:pPr algn="l"/>
            <a:r>
              <a:rPr lang="en-US" sz="600" dirty="0">
                <a:solidFill>
                  <a:srgbClr val="3366FF"/>
                </a:solidFill>
              </a:rPr>
              <a:t>BULLET GUIDE</a:t>
            </a:r>
          </a:p>
        </p:txBody>
      </p:sp>
      <p:cxnSp>
        <p:nvCxnSpPr>
          <p:cNvPr id="23" name="Straight Connector 22"/>
          <p:cNvCxnSpPr/>
          <p:nvPr userDrawn="1"/>
        </p:nvCxnSpPr>
        <p:spPr>
          <a:xfrm flipH="1">
            <a:off x="-458065" y="313684"/>
            <a:ext cx="317471" cy="0"/>
          </a:xfrm>
          <a:prstGeom prst="line">
            <a:avLst/>
          </a:prstGeom>
          <a:ln>
            <a:solidFill>
              <a:srgbClr val="006852"/>
            </a:solidFill>
          </a:ln>
        </p:spPr>
        <p:style>
          <a:lnRef idx="1">
            <a:schemeClr val="dk1"/>
          </a:lnRef>
          <a:fillRef idx="0">
            <a:schemeClr val="dk1"/>
          </a:fillRef>
          <a:effectRef idx="0">
            <a:schemeClr val="dk1"/>
          </a:effectRef>
          <a:fontRef idx="minor">
            <a:schemeClr val="tx1"/>
          </a:fontRef>
        </p:style>
      </p:cxnSp>
      <p:sp>
        <p:nvSpPr>
          <p:cNvPr id="24" name="TextBox 23"/>
          <p:cNvSpPr txBox="1"/>
          <p:nvPr userDrawn="1"/>
        </p:nvSpPr>
        <p:spPr>
          <a:xfrm>
            <a:off x="-1143100" y="238439"/>
            <a:ext cx="626076" cy="150493"/>
          </a:xfrm>
          <a:prstGeom prst="rect">
            <a:avLst/>
          </a:prstGeom>
          <a:noFill/>
        </p:spPr>
        <p:txBody>
          <a:bodyPr wrap="none" lIns="57598" tIns="28799" rIns="57598" bIns="28799" rtlCol="0">
            <a:spAutoFit/>
          </a:bodyPr>
          <a:lstStyle/>
          <a:p>
            <a:pPr algn="r"/>
            <a:r>
              <a:rPr lang="en-US" sz="600" dirty="0">
                <a:solidFill>
                  <a:srgbClr val="006852"/>
                </a:solidFill>
              </a:rPr>
              <a:t>HEADER GUIDE</a:t>
            </a:r>
          </a:p>
        </p:txBody>
      </p:sp>
      <p:cxnSp>
        <p:nvCxnSpPr>
          <p:cNvPr id="25" name="Straight Connector 24"/>
          <p:cNvCxnSpPr/>
          <p:nvPr userDrawn="1"/>
        </p:nvCxnSpPr>
        <p:spPr>
          <a:xfrm flipH="1">
            <a:off x="12345066" y="313684"/>
            <a:ext cx="317471" cy="0"/>
          </a:xfrm>
          <a:prstGeom prst="line">
            <a:avLst/>
          </a:prstGeom>
          <a:ln>
            <a:solidFill>
              <a:srgbClr val="006852"/>
            </a:solidFill>
          </a:ln>
        </p:spPr>
        <p:style>
          <a:lnRef idx="1">
            <a:schemeClr val="dk1"/>
          </a:lnRef>
          <a:fillRef idx="0">
            <a:schemeClr val="dk1"/>
          </a:fillRef>
          <a:effectRef idx="0">
            <a:schemeClr val="dk1"/>
          </a:effectRef>
          <a:fontRef idx="minor">
            <a:schemeClr val="tx1"/>
          </a:fontRef>
        </p:style>
      </p:cxnSp>
      <p:sp>
        <p:nvSpPr>
          <p:cNvPr id="26" name="TextBox 25"/>
          <p:cNvSpPr txBox="1"/>
          <p:nvPr userDrawn="1"/>
        </p:nvSpPr>
        <p:spPr>
          <a:xfrm>
            <a:off x="12744383" y="238439"/>
            <a:ext cx="626076" cy="150493"/>
          </a:xfrm>
          <a:prstGeom prst="rect">
            <a:avLst/>
          </a:prstGeom>
          <a:noFill/>
        </p:spPr>
        <p:txBody>
          <a:bodyPr wrap="none" lIns="57598" tIns="28799" rIns="57598" bIns="28799" rtlCol="0">
            <a:spAutoFit/>
          </a:bodyPr>
          <a:lstStyle/>
          <a:p>
            <a:pPr algn="l"/>
            <a:r>
              <a:rPr lang="en-US" sz="600" dirty="0">
                <a:solidFill>
                  <a:srgbClr val="006852"/>
                </a:solidFill>
              </a:rPr>
              <a:t>HEADER GUIDE</a:t>
            </a:r>
          </a:p>
        </p:txBody>
      </p:sp>
      <p:sp>
        <p:nvSpPr>
          <p:cNvPr id="27" name="Title Placeholder 1"/>
          <p:cNvSpPr>
            <a:spLocks noGrp="1"/>
          </p:cNvSpPr>
          <p:nvPr>
            <p:ph type="title"/>
          </p:nvPr>
        </p:nvSpPr>
        <p:spPr>
          <a:xfrm>
            <a:off x="412753" y="308430"/>
            <a:ext cx="11374904" cy="692497"/>
          </a:xfrm>
          <a:prstGeom prst="rect">
            <a:avLst/>
          </a:prstGeom>
        </p:spPr>
        <p:txBody>
          <a:bodyPr vert="horz" wrap="square" lIns="0" tIns="0" rIns="0" bIns="0" rtlCol="0" anchor="t" anchorCtr="0">
            <a:spAutoFit/>
          </a:bodyPr>
          <a:lstStyle/>
          <a:p>
            <a:r>
              <a:rPr lang="en-US" dirty="0"/>
              <a:t>Click to edit Master title style</a:t>
            </a:r>
          </a:p>
        </p:txBody>
      </p:sp>
      <p:sp>
        <p:nvSpPr>
          <p:cNvPr id="12" name="Text Placeholder 3"/>
          <p:cNvSpPr>
            <a:spLocks noGrp="1"/>
          </p:cNvSpPr>
          <p:nvPr>
            <p:ph type="body" sz="quarter" idx="15" hasCustomPrompt="1"/>
          </p:nvPr>
        </p:nvSpPr>
        <p:spPr>
          <a:xfrm>
            <a:off x="408518" y="5833534"/>
            <a:ext cx="11368617" cy="388938"/>
          </a:xfrm>
          <a:noFill/>
          <a:ln>
            <a:noFill/>
          </a:ln>
          <a:effectLst/>
        </p:spPr>
        <p:txBody>
          <a:bodyPr lIns="0" tIns="45720" rIns="91440" bIns="45720" anchor="b" anchorCtr="0">
            <a:noAutofit/>
          </a:bodyPr>
          <a:lstStyle>
            <a:lvl1pPr marL="0" indent="0">
              <a:buNone/>
              <a:defRPr sz="800" baseline="0"/>
            </a:lvl1pPr>
            <a:lvl2pPr marL="287338" indent="0">
              <a:buNone/>
              <a:defRPr/>
            </a:lvl2pPr>
            <a:lvl3pPr marL="576263" indent="0">
              <a:buNone/>
              <a:defRPr/>
            </a:lvl3pPr>
            <a:lvl4pPr marL="855663" indent="0">
              <a:buNone/>
              <a:defRPr/>
            </a:lvl4pPr>
            <a:lvl5pPr marL="1152525" indent="0">
              <a:buNone/>
              <a:defRPr/>
            </a:lvl5pPr>
          </a:lstStyle>
          <a:p>
            <a:pPr lvl="0"/>
            <a:r>
              <a:rPr lang="en-US" dirty="0"/>
              <a:t>Click to add references</a:t>
            </a:r>
          </a:p>
        </p:txBody>
      </p:sp>
    </p:spTree>
    <p:extLst>
      <p:ext uri="{BB962C8B-B14F-4D97-AF65-F5344CB8AC3E}">
        <p14:creationId xmlns:p14="http://schemas.microsoft.com/office/powerpoint/2010/main" val="111497851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1" y="0"/>
            <a:ext cx="12191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ctrTitle"/>
          </p:nvPr>
        </p:nvSpPr>
        <p:spPr>
          <a:xfrm>
            <a:off x="914400" y="3355848"/>
            <a:ext cx="107696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3E6E519F-BB5E-43AC-9717-649901F93770}" type="datetime1">
              <a:rPr lang="en-US" smtClean="0"/>
              <a:t>7/8/2017</a:t>
            </a:fld>
            <a:endParaRPr lang="en-US"/>
          </a:p>
        </p:txBody>
      </p:sp>
      <p:sp>
        <p:nvSpPr>
          <p:cNvPr id="5" name="Footer Placeholder 4"/>
          <p:cNvSpPr>
            <a:spLocks noGrp="1"/>
          </p:cNvSpPr>
          <p:nvPr>
            <p:ph type="ftr" sz="quarter" idx="11"/>
          </p:nvPr>
        </p:nvSpPr>
        <p:spPr/>
        <p:txBody>
          <a:bodyPr/>
          <a:lstStyle/>
          <a:p>
            <a:r>
              <a:rPr lang="en-US"/>
              <a:t>Gwinnett Heart Specialists</a:t>
            </a:r>
          </a:p>
        </p:txBody>
      </p:sp>
      <p:sp>
        <p:nvSpPr>
          <p:cNvPr id="6" name="Slide Number Placeholder 5"/>
          <p:cNvSpPr>
            <a:spLocks noGrp="1"/>
          </p:cNvSpPr>
          <p:nvPr>
            <p:ph type="sldNum" sz="quarter" idx="12"/>
          </p:nvPr>
        </p:nvSpPr>
        <p:spPr/>
        <p:txBody>
          <a:bodyPr/>
          <a:lstStyle/>
          <a:p>
            <a:fld id="{75C696BF-5C64-465B-B348-634B4E33C496}" type="slidenum">
              <a:rPr lang="en-US" smtClean="0"/>
              <a:t>‹#›</a:t>
            </a:fld>
            <a:endParaRPr lang="en-US"/>
          </a:p>
        </p:txBody>
      </p:sp>
      <p:sp>
        <p:nvSpPr>
          <p:cNvPr id="10" name="Rectangle 9"/>
          <p:cNvSpPr/>
          <p:nvPr/>
        </p:nvSpPr>
        <p:spPr bwMode="invGray">
          <a:xfrm>
            <a:off x="0" y="5128334"/>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Tree>
    <p:extLst>
      <p:ext uri="{BB962C8B-B14F-4D97-AF65-F5344CB8AC3E}">
        <p14:creationId xmlns:p14="http://schemas.microsoft.com/office/powerpoint/2010/main" val="2900923734"/>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4F94B40-EE93-4B28-B5B5-B98B63CFCD12}" type="datetime1">
              <a:rPr lang="en-US" smtClean="0"/>
              <a:t>7/8/2017</a:t>
            </a:fld>
            <a:endParaRPr lang="en-US"/>
          </a:p>
        </p:txBody>
      </p:sp>
      <p:sp>
        <p:nvSpPr>
          <p:cNvPr id="5" name="Footer Placeholder 4"/>
          <p:cNvSpPr>
            <a:spLocks noGrp="1"/>
          </p:cNvSpPr>
          <p:nvPr>
            <p:ph type="ftr" sz="quarter" idx="11"/>
          </p:nvPr>
        </p:nvSpPr>
        <p:spPr/>
        <p:txBody>
          <a:bodyPr/>
          <a:lstStyle/>
          <a:p>
            <a:r>
              <a:rPr lang="en-US"/>
              <a:t>Gwinnett Heart Specialists</a:t>
            </a:r>
          </a:p>
        </p:txBody>
      </p:sp>
      <p:sp>
        <p:nvSpPr>
          <p:cNvPr id="6" name="Slide Number Placeholder 5"/>
          <p:cNvSpPr>
            <a:spLocks noGrp="1"/>
          </p:cNvSpPr>
          <p:nvPr>
            <p:ph type="sldNum" sz="quarter" idx="12"/>
          </p:nvPr>
        </p:nvSpPr>
        <p:spPr/>
        <p:txBody>
          <a:bodyPr/>
          <a:lstStyle/>
          <a:p>
            <a:fld id="{75C696BF-5C64-465B-B348-634B4E33C496}" type="slidenum">
              <a:rPr lang="en-US" smtClean="0"/>
              <a:t>‹#›</a:t>
            </a:fld>
            <a:endParaRPr lang="en-US"/>
          </a:p>
        </p:txBody>
      </p:sp>
    </p:spTree>
    <p:extLst>
      <p:ext uri="{BB962C8B-B14F-4D97-AF65-F5344CB8AC3E}">
        <p14:creationId xmlns:p14="http://schemas.microsoft.com/office/powerpoint/2010/main" val="716174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12192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ectangle 11"/>
          <p:cNvSpPr/>
          <p:nvPr/>
        </p:nvSpPr>
        <p:spPr bwMode="invGray">
          <a:xfrm>
            <a:off x="0" y="2602520"/>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999744" y="118872"/>
            <a:ext cx="10684256"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987552" y="1828800"/>
            <a:ext cx="10696448"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EE6B7CE-2CED-4B55-81D6-FC6BCF717404}" type="datetime1">
              <a:rPr lang="en-US" smtClean="0"/>
              <a:t>7/8/2017</a:t>
            </a:fld>
            <a:endParaRPr lang="en-US"/>
          </a:p>
        </p:txBody>
      </p:sp>
      <p:sp>
        <p:nvSpPr>
          <p:cNvPr id="5" name="Footer Placeholder 4"/>
          <p:cNvSpPr>
            <a:spLocks noGrp="1"/>
          </p:cNvSpPr>
          <p:nvPr>
            <p:ph type="ftr" sz="quarter" idx="11"/>
          </p:nvPr>
        </p:nvSpPr>
        <p:spPr/>
        <p:txBody>
          <a:bodyPr/>
          <a:lstStyle/>
          <a:p>
            <a:r>
              <a:rPr lang="en-US"/>
              <a:t>Gwinnett Heart Specialists</a:t>
            </a:r>
          </a:p>
        </p:txBody>
      </p:sp>
      <p:sp>
        <p:nvSpPr>
          <p:cNvPr id="6" name="Slide Number Placeholder 5"/>
          <p:cNvSpPr>
            <a:spLocks noGrp="1"/>
          </p:cNvSpPr>
          <p:nvPr>
            <p:ph type="sldNum" sz="quarter" idx="12"/>
          </p:nvPr>
        </p:nvSpPr>
        <p:spPr/>
        <p:txBody>
          <a:bodyPr/>
          <a:lstStyle/>
          <a:p>
            <a:fld id="{75C696BF-5C64-465B-B348-634B4E33C496}" type="slidenum">
              <a:rPr lang="en-US" smtClean="0"/>
              <a:t>‹#›</a:t>
            </a:fld>
            <a:endParaRPr lang="en-US"/>
          </a:p>
        </p:txBody>
      </p:sp>
    </p:spTree>
    <p:extLst>
      <p:ext uri="{BB962C8B-B14F-4D97-AF65-F5344CB8AC3E}">
        <p14:creationId xmlns:p14="http://schemas.microsoft.com/office/powerpoint/2010/main" val="2886243780"/>
      </p:ext>
    </p:extLst>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C5DC47B-B7D7-4115-8121-7EE6D04D2596}" type="datetime1">
              <a:rPr lang="en-US" smtClean="0"/>
              <a:t>7/8/2017</a:t>
            </a:fld>
            <a:endParaRPr lang="en-US"/>
          </a:p>
        </p:txBody>
      </p:sp>
      <p:sp>
        <p:nvSpPr>
          <p:cNvPr id="6" name="Footer Placeholder 5"/>
          <p:cNvSpPr>
            <a:spLocks noGrp="1"/>
          </p:cNvSpPr>
          <p:nvPr>
            <p:ph type="ftr" sz="quarter" idx="11"/>
          </p:nvPr>
        </p:nvSpPr>
        <p:spPr/>
        <p:txBody>
          <a:bodyPr/>
          <a:lstStyle/>
          <a:p>
            <a:r>
              <a:rPr lang="en-US"/>
              <a:t>Gwinnett Heart Specialists</a:t>
            </a:r>
          </a:p>
        </p:txBody>
      </p:sp>
      <p:sp>
        <p:nvSpPr>
          <p:cNvPr id="7" name="Slide Number Placeholder 6"/>
          <p:cNvSpPr>
            <a:spLocks noGrp="1"/>
          </p:cNvSpPr>
          <p:nvPr>
            <p:ph type="sldNum" sz="quarter" idx="12"/>
          </p:nvPr>
        </p:nvSpPr>
        <p:spPr/>
        <p:txBody>
          <a:bodyPr/>
          <a:lstStyle/>
          <a:p>
            <a:fld id="{75C696BF-5C64-465B-B348-634B4E33C496}" type="slidenum">
              <a:rPr lang="en-US" smtClean="0"/>
              <a:t>‹#›</a:t>
            </a:fld>
            <a:endParaRPr lang="en-US"/>
          </a:p>
        </p:txBody>
      </p:sp>
    </p:spTree>
    <p:extLst>
      <p:ext uri="{BB962C8B-B14F-4D97-AF65-F5344CB8AC3E}">
        <p14:creationId xmlns:p14="http://schemas.microsoft.com/office/powerpoint/2010/main" val="4435963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1698988"/>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6193368" y="1698988"/>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193368"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6393824-083F-4495-8DEA-0C0525AE4D6F}" type="datetime1">
              <a:rPr lang="en-US" smtClean="0"/>
              <a:t>7/8/2017</a:t>
            </a:fld>
            <a:endParaRPr lang="en-US"/>
          </a:p>
        </p:txBody>
      </p:sp>
      <p:sp>
        <p:nvSpPr>
          <p:cNvPr id="8" name="Footer Placeholder 7"/>
          <p:cNvSpPr>
            <a:spLocks noGrp="1"/>
          </p:cNvSpPr>
          <p:nvPr>
            <p:ph type="ftr" sz="quarter" idx="11"/>
          </p:nvPr>
        </p:nvSpPr>
        <p:spPr/>
        <p:txBody>
          <a:bodyPr/>
          <a:lstStyle/>
          <a:p>
            <a:r>
              <a:rPr lang="en-US"/>
              <a:t>Gwinnett Heart Specialists</a:t>
            </a:r>
          </a:p>
        </p:txBody>
      </p:sp>
      <p:sp>
        <p:nvSpPr>
          <p:cNvPr id="9" name="Slide Number Placeholder 8"/>
          <p:cNvSpPr>
            <a:spLocks noGrp="1"/>
          </p:cNvSpPr>
          <p:nvPr>
            <p:ph type="sldNum" sz="quarter" idx="12"/>
          </p:nvPr>
        </p:nvSpPr>
        <p:spPr/>
        <p:txBody>
          <a:bodyPr/>
          <a:lstStyle/>
          <a:p>
            <a:fld id="{75C696BF-5C64-465B-B348-634B4E33C496}" type="slidenum">
              <a:rPr lang="en-US" smtClean="0"/>
              <a:t>‹#›</a:t>
            </a:fld>
            <a:endParaRPr lang="en-US"/>
          </a:p>
        </p:txBody>
      </p:sp>
    </p:spTree>
    <p:extLst>
      <p:ext uri="{BB962C8B-B14F-4D97-AF65-F5344CB8AC3E}">
        <p14:creationId xmlns:p14="http://schemas.microsoft.com/office/powerpoint/2010/main" val="29913426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F148BAFB-78E8-4E7F-9B88-5D905C9DF39D}" type="datetime1">
              <a:rPr lang="en-US" smtClean="0"/>
              <a:t>7/8/2017</a:t>
            </a:fld>
            <a:endParaRPr lang="en-US"/>
          </a:p>
        </p:txBody>
      </p:sp>
      <p:sp>
        <p:nvSpPr>
          <p:cNvPr id="4" name="Footer Placeholder 3"/>
          <p:cNvSpPr>
            <a:spLocks noGrp="1"/>
          </p:cNvSpPr>
          <p:nvPr>
            <p:ph type="ftr" sz="quarter" idx="11"/>
          </p:nvPr>
        </p:nvSpPr>
        <p:spPr/>
        <p:txBody>
          <a:bodyPr/>
          <a:lstStyle/>
          <a:p>
            <a:r>
              <a:rPr lang="en-US"/>
              <a:t>Gwinnett Heart Specialists</a:t>
            </a:r>
          </a:p>
        </p:txBody>
      </p:sp>
      <p:sp>
        <p:nvSpPr>
          <p:cNvPr id="5" name="Slide Number Placeholder 4"/>
          <p:cNvSpPr>
            <a:spLocks noGrp="1"/>
          </p:cNvSpPr>
          <p:nvPr>
            <p:ph type="sldNum" sz="quarter" idx="12"/>
          </p:nvPr>
        </p:nvSpPr>
        <p:spPr/>
        <p:txBody>
          <a:bodyPr/>
          <a:lstStyle/>
          <a:p>
            <a:fld id="{75C696BF-5C64-465B-B348-634B4E33C496}" type="slidenum">
              <a:rPr lang="en-US" smtClean="0"/>
              <a:t>‹#›</a:t>
            </a:fld>
            <a:endParaRPr lang="en-US"/>
          </a:p>
        </p:txBody>
      </p:sp>
    </p:spTree>
    <p:extLst>
      <p:ext uri="{BB962C8B-B14F-4D97-AF65-F5344CB8AC3E}">
        <p14:creationId xmlns:p14="http://schemas.microsoft.com/office/powerpoint/2010/main" val="30988471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BBA9FB-F487-444B-8DA8-56478819EF6A}" type="datetime1">
              <a:rPr lang="en-US" smtClean="0"/>
              <a:t>7/8/2017</a:t>
            </a:fld>
            <a:endParaRPr lang="en-US"/>
          </a:p>
        </p:txBody>
      </p:sp>
      <p:sp>
        <p:nvSpPr>
          <p:cNvPr id="3" name="Footer Placeholder 2"/>
          <p:cNvSpPr>
            <a:spLocks noGrp="1"/>
          </p:cNvSpPr>
          <p:nvPr>
            <p:ph type="ftr" sz="quarter" idx="11"/>
          </p:nvPr>
        </p:nvSpPr>
        <p:spPr/>
        <p:txBody>
          <a:bodyPr/>
          <a:lstStyle/>
          <a:p>
            <a:r>
              <a:rPr lang="en-US"/>
              <a:t>Gwinnett Heart Specialists</a:t>
            </a:r>
          </a:p>
        </p:txBody>
      </p:sp>
      <p:sp>
        <p:nvSpPr>
          <p:cNvPr id="4" name="Slide Number Placeholder 3"/>
          <p:cNvSpPr>
            <a:spLocks noGrp="1"/>
          </p:cNvSpPr>
          <p:nvPr>
            <p:ph type="sldNum" sz="quarter" idx="12"/>
          </p:nvPr>
        </p:nvSpPr>
        <p:spPr/>
        <p:txBody>
          <a:bodyPr/>
          <a:lstStyle/>
          <a:p>
            <a:fld id="{75C696BF-5C64-465B-B348-634B4E33C496}" type="slidenum">
              <a:rPr lang="en-US" smtClean="0"/>
              <a:t>‹#›</a:t>
            </a:fld>
            <a:endParaRPr lang="en-US"/>
          </a:p>
        </p:txBody>
      </p:sp>
    </p:spTree>
    <p:extLst>
      <p:ext uri="{BB962C8B-B14F-4D97-AF65-F5344CB8AC3E}">
        <p14:creationId xmlns:p14="http://schemas.microsoft.com/office/powerpoint/2010/main" val="1728227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784" y="152400"/>
            <a:ext cx="3364992"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4025837"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3979CF8-A024-4F2D-90E7-91606F0791D4}" type="datetime1">
              <a:rPr lang="en-US" smtClean="0"/>
              <a:t>7/8/2017</a:t>
            </a:fld>
            <a:endParaRPr lang="en-US"/>
          </a:p>
        </p:txBody>
      </p:sp>
      <p:sp>
        <p:nvSpPr>
          <p:cNvPr id="6" name="Footer Placeholder 5"/>
          <p:cNvSpPr>
            <a:spLocks noGrp="1"/>
          </p:cNvSpPr>
          <p:nvPr>
            <p:ph type="ftr" sz="quarter" idx="11"/>
          </p:nvPr>
        </p:nvSpPr>
        <p:spPr/>
        <p:txBody>
          <a:bodyPr/>
          <a:lstStyle/>
          <a:p>
            <a:r>
              <a:rPr lang="en-US"/>
              <a:t>Gwinnett Heart Specialists</a:t>
            </a:r>
          </a:p>
        </p:txBody>
      </p:sp>
      <p:sp>
        <p:nvSpPr>
          <p:cNvPr id="7" name="Slide Number Placeholder 6"/>
          <p:cNvSpPr>
            <a:spLocks noGrp="1"/>
          </p:cNvSpPr>
          <p:nvPr>
            <p:ph type="sldNum" sz="quarter" idx="12"/>
          </p:nvPr>
        </p:nvSpPr>
        <p:spPr/>
        <p:txBody>
          <a:bodyPr/>
          <a:lstStyle/>
          <a:p>
            <a:fld id="{75C696BF-5C64-465B-B348-634B4E33C496}" type="slidenum">
              <a:rPr lang="en-US" smtClean="0"/>
              <a:t>‹#›</a:t>
            </a:fld>
            <a:endParaRPr lang="en-US"/>
          </a:p>
        </p:txBody>
      </p:sp>
      <p:sp>
        <p:nvSpPr>
          <p:cNvPr id="12" name="Rectangle 11"/>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Tree>
    <p:extLst>
      <p:ext uri="{BB962C8B-B14F-4D97-AF65-F5344CB8AC3E}">
        <p14:creationId xmlns:p14="http://schemas.microsoft.com/office/powerpoint/2010/main" val="33270087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5448"/>
            <a:ext cx="3366867"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3871741" y="1484808"/>
            <a:ext cx="8329863"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219456" y="1728216"/>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219456" y="1170432"/>
            <a:ext cx="3364992" cy="201168"/>
          </a:xfrm>
        </p:spPr>
        <p:txBody>
          <a:bodyPr/>
          <a:lstStyle/>
          <a:p>
            <a:fld id="{F5607BF6-5ED7-4CA7-BBE1-302A7832CE90}" type="datetime1">
              <a:rPr lang="en-US" smtClean="0"/>
              <a:t>7/8/2017</a:t>
            </a:fld>
            <a:endParaRPr lang="en-US"/>
          </a:p>
        </p:txBody>
      </p:sp>
      <p:sp>
        <p:nvSpPr>
          <p:cNvPr id="11" name="Rectangle 10"/>
          <p:cNvSpPr/>
          <p:nvPr/>
        </p:nvSpPr>
        <p:spPr>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bwMode="invGray">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6" name="Footer Placeholder 5"/>
          <p:cNvSpPr>
            <a:spLocks noGrp="1"/>
          </p:cNvSpPr>
          <p:nvPr>
            <p:ph type="ftr" sz="quarter" idx="11"/>
          </p:nvPr>
        </p:nvSpPr>
        <p:spPr>
          <a:xfrm>
            <a:off x="4047744" y="1170432"/>
            <a:ext cx="6925056" cy="201168"/>
          </a:xfrm>
        </p:spPr>
        <p:txBody>
          <a:bodyPr/>
          <a:lstStyle>
            <a:lvl1pPr>
              <a:defRPr>
                <a:solidFill>
                  <a:schemeClr val="bg1">
                    <a:shade val="50000"/>
                  </a:schemeClr>
                </a:solidFill>
              </a:defRPr>
            </a:lvl1pPr>
          </a:lstStyle>
          <a:p>
            <a:r>
              <a:rPr lang="en-US"/>
              <a:t>Gwinnett Heart Specialists</a:t>
            </a:r>
          </a:p>
        </p:txBody>
      </p:sp>
      <p:sp>
        <p:nvSpPr>
          <p:cNvPr id="7" name="Slide Number Placeholder 6"/>
          <p:cNvSpPr>
            <a:spLocks noGrp="1"/>
          </p:cNvSpPr>
          <p:nvPr>
            <p:ph type="sldNum" sz="quarter" idx="12"/>
          </p:nvPr>
        </p:nvSpPr>
        <p:spPr>
          <a:xfrm>
            <a:off x="11119104" y="1170432"/>
            <a:ext cx="978485" cy="201168"/>
          </a:xfrm>
        </p:spPr>
        <p:txBody>
          <a:bodyPr/>
          <a:lstStyle/>
          <a:p>
            <a:fld id="{75C696BF-5C64-465B-B348-634B4E33C496}" type="slidenum">
              <a:rPr lang="en-US" smtClean="0"/>
              <a:t>‹#›</a:t>
            </a:fld>
            <a:endParaRPr lang="en-US"/>
          </a:p>
        </p:txBody>
      </p:sp>
    </p:spTree>
    <p:extLst>
      <p:ext uri="{BB962C8B-B14F-4D97-AF65-F5344CB8AC3E}">
        <p14:creationId xmlns:p14="http://schemas.microsoft.com/office/powerpoint/2010/main" val="189536268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D56EA2A-6D91-4C79-873E-EF9DF3C45359}" type="datetime1">
              <a:rPr lang="en-US" smtClean="0"/>
              <a:t>7/8/2017</a:t>
            </a:fld>
            <a:endParaRPr lang="en-US"/>
          </a:p>
        </p:txBody>
      </p:sp>
      <p:sp>
        <p:nvSpPr>
          <p:cNvPr id="4" name="Footer Placeholder 3"/>
          <p:cNvSpPr>
            <a:spLocks noGrp="1"/>
          </p:cNvSpPr>
          <p:nvPr>
            <p:ph type="ftr" sz="quarter" idx="11"/>
          </p:nvPr>
        </p:nvSpPr>
        <p:spPr/>
        <p:txBody>
          <a:bodyPr/>
          <a:lstStyle/>
          <a:p>
            <a:r>
              <a:rPr lang="en-US"/>
              <a:t>Gwinnett Heart Specialists</a:t>
            </a:r>
          </a:p>
        </p:txBody>
      </p:sp>
      <p:sp>
        <p:nvSpPr>
          <p:cNvPr id="5" name="Slide Number Placeholder 4"/>
          <p:cNvSpPr>
            <a:spLocks noGrp="1"/>
          </p:cNvSpPr>
          <p:nvPr>
            <p:ph type="sldNum" sz="quarter" idx="12"/>
          </p:nvPr>
        </p:nvSpPr>
        <p:spPr/>
        <p:txBody>
          <a:bodyPr/>
          <a:lstStyle/>
          <a:p>
            <a:fld id="{75C696BF-5C64-465B-B348-634B4E33C496}" type="slidenum">
              <a:rPr lang="en-US" smtClean="0"/>
              <a:t>‹#›</a:t>
            </a:fld>
            <a:endParaRPr lang="en-US"/>
          </a:p>
        </p:txBody>
      </p:sp>
    </p:spTree>
    <p:extLst>
      <p:ext uri="{BB962C8B-B14F-4D97-AF65-F5344CB8AC3E}">
        <p14:creationId xmlns:p14="http://schemas.microsoft.com/office/powerpoint/2010/main" val="122640185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E2DF83D-1D7D-4B6B-B651-A7278AA0BC13}" type="datetime1">
              <a:rPr lang="en-US" smtClean="0"/>
              <a:t>7/8/2017</a:t>
            </a:fld>
            <a:endParaRPr lang="en-US"/>
          </a:p>
        </p:txBody>
      </p:sp>
      <p:sp>
        <p:nvSpPr>
          <p:cNvPr id="5" name="Footer Placeholder 4"/>
          <p:cNvSpPr>
            <a:spLocks noGrp="1"/>
          </p:cNvSpPr>
          <p:nvPr>
            <p:ph type="ftr" sz="quarter" idx="11"/>
          </p:nvPr>
        </p:nvSpPr>
        <p:spPr/>
        <p:txBody>
          <a:bodyPr/>
          <a:lstStyle/>
          <a:p>
            <a:r>
              <a:rPr lang="en-US"/>
              <a:t>Gwinnett Heart Specialists</a:t>
            </a:r>
          </a:p>
        </p:txBody>
      </p:sp>
      <p:sp>
        <p:nvSpPr>
          <p:cNvPr id="6" name="Slide Number Placeholder 5"/>
          <p:cNvSpPr>
            <a:spLocks noGrp="1"/>
          </p:cNvSpPr>
          <p:nvPr>
            <p:ph type="sldNum" sz="quarter" idx="12"/>
          </p:nvPr>
        </p:nvSpPr>
        <p:spPr/>
        <p:txBody>
          <a:bodyPr/>
          <a:lstStyle/>
          <a:p>
            <a:fld id="{75C696BF-5C64-465B-B348-634B4E33C496}" type="slidenum">
              <a:rPr lang="en-US" smtClean="0"/>
              <a:t>‹#›</a:t>
            </a:fld>
            <a:endParaRPr lang="en-US"/>
          </a:p>
        </p:txBody>
      </p:sp>
    </p:spTree>
    <p:extLst>
      <p:ext uri="{BB962C8B-B14F-4D97-AF65-F5344CB8AC3E}">
        <p14:creationId xmlns:p14="http://schemas.microsoft.com/office/powerpoint/2010/main" val="17599845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8798560" y="0"/>
            <a:ext cx="6096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8" name="Rectangle 7"/>
          <p:cNvSpPr/>
          <p:nvPr/>
        </p:nvSpPr>
        <p:spPr bwMode="ltGray">
          <a:xfrm>
            <a:off x="8863584" y="0"/>
            <a:ext cx="33528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Vertical Title 1"/>
          <p:cNvSpPr>
            <a:spLocks noGrp="1"/>
          </p:cNvSpPr>
          <p:nvPr>
            <p:ph type="title" orient="vert"/>
          </p:nvPr>
        </p:nvSpPr>
        <p:spPr>
          <a:xfrm>
            <a:off x="9042400" y="274641"/>
            <a:ext cx="2540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304801"/>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A897B63-E9EE-42BE-A916-B6F94C912151}" type="datetime1">
              <a:rPr lang="en-US" smtClean="0"/>
              <a:t>7/8/2017</a:t>
            </a:fld>
            <a:endParaRPr lang="en-US"/>
          </a:p>
        </p:txBody>
      </p:sp>
      <p:sp>
        <p:nvSpPr>
          <p:cNvPr id="5" name="Footer Placeholder 4"/>
          <p:cNvSpPr>
            <a:spLocks noGrp="1"/>
          </p:cNvSpPr>
          <p:nvPr>
            <p:ph type="ftr" sz="quarter" idx="11"/>
          </p:nvPr>
        </p:nvSpPr>
        <p:spPr>
          <a:xfrm>
            <a:off x="3520796" y="6377460"/>
            <a:ext cx="5115205" cy="365125"/>
          </a:xfrm>
        </p:spPr>
        <p:txBody>
          <a:bodyPr/>
          <a:lstStyle/>
          <a:p>
            <a:r>
              <a:rPr lang="en-US"/>
              <a:t>Gwinnett Heart Specialists</a:t>
            </a:r>
          </a:p>
        </p:txBody>
      </p:sp>
      <p:sp>
        <p:nvSpPr>
          <p:cNvPr id="6" name="Slide Number Placeholder 5"/>
          <p:cNvSpPr>
            <a:spLocks noGrp="1"/>
          </p:cNvSpPr>
          <p:nvPr>
            <p:ph type="sldNum" sz="quarter" idx="12"/>
          </p:nvPr>
        </p:nvSpPr>
        <p:spPr/>
        <p:txBody>
          <a:bodyPr/>
          <a:lstStyle/>
          <a:p>
            <a:fld id="{75C696BF-5C64-465B-B348-634B4E33C496}" type="slidenum">
              <a:rPr lang="en-US" smtClean="0"/>
              <a:t>‹#›</a:t>
            </a:fld>
            <a:endParaRPr lang="en-US"/>
          </a:p>
        </p:txBody>
      </p:sp>
    </p:spTree>
    <p:extLst>
      <p:ext uri="{BB962C8B-B14F-4D97-AF65-F5344CB8AC3E}">
        <p14:creationId xmlns:p14="http://schemas.microsoft.com/office/powerpoint/2010/main" val="36949160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3_Dark Green / Header / Bold No Bullet">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751" y="1238979"/>
            <a:ext cx="11374907" cy="4911723"/>
          </a:xfrm>
          <a:prstGeom prst="rect">
            <a:avLst/>
          </a:prstGeom>
        </p:spPr>
        <p:txBody>
          <a:bodyPr/>
          <a:lstStyle>
            <a:lvl1pPr marL="0" indent="0">
              <a:spcBef>
                <a:spcPts val="945"/>
              </a:spcBef>
              <a:buNone/>
              <a:defRPr b="1">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flipH="1">
            <a:off x="-458065" y="1306514"/>
            <a:ext cx="317471" cy="0"/>
          </a:xfrm>
          <a:prstGeom prst="line">
            <a:avLst/>
          </a:prstGeom>
          <a:ln>
            <a:solidFill>
              <a:srgbClr val="3366FF"/>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userDrawn="1"/>
        </p:nvCxnSpPr>
        <p:spPr>
          <a:xfrm flipH="1">
            <a:off x="12345066" y="1306514"/>
            <a:ext cx="317471" cy="0"/>
          </a:xfrm>
          <a:prstGeom prst="line">
            <a:avLst/>
          </a:prstGeom>
          <a:ln>
            <a:solidFill>
              <a:srgbClr val="3366FF"/>
            </a:solidFill>
          </a:ln>
        </p:spPr>
        <p:style>
          <a:lnRef idx="1">
            <a:schemeClr val="dk1"/>
          </a:lnRef>
          <a:fillRef idx="0">
            <a:schemeClr val="dk1"/>
          </a:fillRef>
          <a:effectRef idx="0">
            <a:schemeClr val="dk1"/>
          </a:effectRef>
          <a:fontRef idx="minor">
            <a:schemeClr val="tx1"/>
          </a:fontRef>
        </p:style>
      </p:cxnSp>
      <p:sp>
        <p:nvSpPr>
          <p:cNvPr id="16" name="TextBox 15"/>
          <p:cNvSpPr txBox="1"/>
          <p:nvPr userDrawn="1"/>
        </p:nvSpPr>
        <p:spPr>
          <a:xfrm>
            <a:off x="-1125466" y="1205111"/>
            <a:ext cx="608442" cy="150493"/>
          </a:xfrm>
          <a:prstGeom prst="rect">
            <a:avLst/>
          </a:prstGeom>
          <a:noFill/>
        </p:spPr>
        <p:txBody>
          <a:bodyPr wrap="none" lIns="57598" tIns="28799" rIns="57598" bIns="28799" rtlCol="0">
            <a:spAutoFit/>
          </a:bodyPr>
          <a:lstStyle/>
          <a:p>
            <a:pPr algn="r"/>
            <a:r>
              <a:rPr lang="en-US" sz="600" dirty="0">
                <a:solidFill>
                  <a:srgbClr val="3366FF"/>
                </a:solidFill>
              </a:rPr>
              <a:t>BULLET GUIDE</a:t>
            </a:r>
          </a:p>
        </p:txBody>
      </p:sp>
      <p:sp>
        <p:nvSpPr>
          <p:cNvPr id="17" name="TextBox 16"/>
          <p:cNvSpPr txBox="1"/>
          <p:nvPr userDrawn="1"/>
        </p:nvSpPr>
        <p:spPr>
          <a:xfrm>
            <a:off x="12744384" y="1205111"/>
            <a:ext cx="608443" cy="150493"/>
          </a:xfrm>
          <a:prstGeom prst="rect">
            <a:avLst/>
          </a:prstGeom>
          <a:noFill/>
        </p:spPr>
        <p:txBody>
          <a:bodyPr wrap="none" lIns="57598" tIns="28799" rIns="57598" bIns="28799" rtlCol="0">
            <a:spAutoFit/>
          </a:bodyPr>
          <a:lstStyle/>
          <a:p>
            <a:pPr algn="l"/>
            <a:r>
              <a:rPr lang="en-US" sz="600" dirty="0">
                <a:solidFill>
                  <a:srgbClr val="3366FF"/>
                </a:solidFill>
              </a:rPr>
              <a:t>BULLET GUIDE</a:t>
            </a:r>
          </a:p>
        </p:txBody>
      </p:sp>
      <p:cxnSp>
        <p:nvCxnSpPr>
          <p:cNvPr id="23" name="Straight Connector 22"/>
          <p:cNvCxnSpPr/>
          <p:nvPr userDrawn="1"/>
        </p:nvCxnSpPr>
        <p:spPr>
          <a:xfrm flipH="1">
            <a:off x="-458065" y="313684"/>
            <a:ext cx="317471" cy="0"/>
          </a:xfrm>
          <a:prstGeom prst="line">
            <a:avLst/>
          </a:prstGeom>
          <a:ln>
            <a:solidFill>
              <a:srgbClr val="006852"/>
            </a:solidFill>
          </a:ln>
        </p:spPr>
        <p:style>
          <a:lnRef idx="1">
            <a:schemeClr val="dk1"/>
          </a:lnRef>
          <a:fillRef idx="0">
            <a:schemeClr val="dk1"/>
          </a:fillRef>
          <a:effectRef idx="0">
            <a:schemeClr val="dk1"/>
          </a:effectRef>
          <a:fontRef idx="minor">
            <a:schemeClr val="tx1"/>
          </a:fontRef>
        </p:style>
      </p:cxnSp>
      <p:sp>
        <p:nvSpPr>
          <p:cNvPr id="24" name="TextBox 23"/>
          <p:cNvSpPr txBox="1"/>
          <p:nvPr userDrawn="1"/>
        </p:nvSpPr>
        <p:spPr>
          <a:xfrm>
            <a:off x="-1143100" y="238439"/>
            <a:ext cx="626076" cy="150493"/>
          </a:xfrm>
          <a:prstGeom prst="rect">
            <a:avLst/>
          </a:prstGeom>
          <a:noFill/>
        </p:spPr>
        <p:txBody>
          <a:bodyPr wrap="none" lIns="57598" tIns="28799" rIns="57598" bIns="28799" rtlCol="0">
            <a:spAutoFit/>
          </a:bodyPr>
          <a:lstStyle/>
          <a:p>
            <a:pPr algn="r"/>
            <a:r>
              <a:rPr lang="en-US" sz="600" dirty="0">
                <a:solidFill>
                  <a:srgbClr val="006852"/>
                </a:solidFill>
              </a:rPr>
              <a:t>HEADER GUIDE</a:t>
            </a:r>
          </a:p>
        </p:txBody>
      </p:sp>
      <p:cxnSp>
        <p:nvCxnSpPr>
          <p:cNvPr id="25" name="Straight Connector 24"/>
          <p:cNvCxnSpPr/>
          <p:nvPr userDrawn="1"/>
        </p:nvCxnSpPr>
        <p:spPr>
          <a:xfrm flipH="1">
            <a:off x="12345066" y="313684"/>
            <a:ext cx="317471" cy="0"/>
          </a:xfrm>
          <a:prstGeom prst="line">
            <a:avLst/>
          </a:prstGeom>
          <a:ln>
            <a:solidFill>
              <a:srgbClr val="006852"/>
            </a:solidFill>
          </a:ln>
        </p:spPr>
        <p:style>
          <a:lnRef idx="1">
            <a:schemeClr val="dk1"/>
          </a:lnRef>
          <a:fillRef idx="0">
            <a:schemeClr val="dk1"/>
          </a:fillRef>
          <a:effectRef idx="0">
            <a:schemeClr val="dk1"/>
          </a:effectRef>
          <a:fontRef idx="minor">
            <a:schemeClr val="tx1"/>
          </a:fontRef>
        </p:style>
      </p:cxnSp>
      <p:sp>
        <p:nvSpPr>
          <p:cNvPr id="26" name="TextBox 25"/>
          <p:cNvSpPr txBox="1"/>
          <p:nvPr userDrawn="1"/>
        </p:nvSpPr>
        <p:spPr>
          <a:xfrm>
            <a:off x="12744383" y="238439"/>
            <a:ext cx="626076" cy="150493"/>
          </a:xfrm>
          <a:prstGeom prst="rect">
            <a:avLst/>
          </a:prstGeom>
          <a:noFill/>
        </p:spPr>
        <p:txBody>
          <a:bodyPr wrap="none" lIns="57598" tIns="28799" rIns="57598" bIns="28799" rtlCol="0">
            <a:spAutoFit/>
          </a:bodyPr>
          <a:lstStyle/>
          <a:p>
            <a:pPr algn="l"/>
            <a:r>
              <a:rPr lang="en-US" sz="600" dirty="0">
                <a:solidFill>
                  <a:srgbClr val="006852"/>
                </a:solidFill>
              </a:rPr>
              <a:t>HEADER GUIDE</a:t>
            </a:r>
          </a:p>
        </p:txBody>
      </p:sp>
      <p:sp>
        <p:nvSpPr>
          <p:cNvPr id="27" name="Title Placeholder 1"/>
          <p:cNvSpPr>
            <a:spLocks noGrp="1"/>
          </p:cNvSpPr>
          <p:nvPr>
            <p:ph type="title"/>
          </p:nvPr>
        </p:nvSpPr>
        <p:spPr>
          <a:xfrm>
            <a:off x="412753" y="308430"/>
            <a:ext cx="11374904" cy="692497"/>
          </a:xfrm>
          <a:prstGeom prst="rect">
            <a:avLst/>
          </a:prstGeom>
        </p:spPr>
        <p:txBody>
          <a:bodyPr vert="horz" wrap="square" lIns="0" tIns="0" rIns="0" bIns="0" rtlCol="0" anchor="t" anchorCtr="0">
            <a:spAutoFit/>
          </a:bodyPr>
          <a:lstStyle/>
          <a:p>
            <a:r>
              <a:rPr lang="en-US" dirty="0"/>
              <a:t>Click to edit Master title style</a:t>
            </a:r>
          </a:p>
        </p:txBody>
      </p:sp>
    </p:spTree>
    <p:extLst>
      <p:ext uri="{BB962C8B-B14F-4D97-AF65-F5344CB8AC3E}">
        <p14:creationId xmlns:p14="http://schemas.microsoft.com/office/powerpoint/2010/main" val="871779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0pt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751" y="1241096"/>
            <a:ext cx="11374907" cy="4911723"/>
          </a:xfrm>
          <a:prstGeom prst="rect">
            <a:avLst/>
          </a:prstGeom>
        </p:spPr>
        <p:txBody>
          <a:bodyPr/>
          <a:lstStyle>
            <a:lvl1pPr marL="228600" indent="-228600">
              <a:spcBef>
                <a:spcPts val="945"/>
              </a:spcBef>
              <a:spcAft>
                <a:spcPts val="0"/>
              </a:spcAft>
              <a:defRPr sz="2000">
                <a:solidFill>
                  <a:srgbClr val="000000"/>
                </a:solidFill>
              </a:defRPr>
            </a:lvl1pPr>
            <a:lvl2pPr marL="514350" indent="-227013">
              <a:spcBef>
                <a:spcPts val="945"/>
              </a:spcBef>
              <a:spcAft>
                <a:spcPts val="0"/>
              </a:spcAft>
              <a:defRPr sz="1800">
                <a:solidFill>
                  <a:srgbClr val="000000"/>
                </a:solidFill>
              </a:defRPr>
            </a:lvl2pPr>
            <a:lvl3pPr marL="800100" indent="-228600">
              <a:spcBef>
                <a:spcPts val="945"/>
              </a:spcBef>
              <a:spcAft>
                <a:spcPts val="0"/>
              </a:spcAft>
              <a:defRPr sz="1600">
                <a:solidFill>
                  <a:srgbClr val="000000"/>
                </a:solidFill>
              </a:defRPr>
            </a:lvl3pPr>
            <a:lvl4pPr marL="1085850" indent="-228600">
              <a:spcBef>
                <a:spcPts val="945"/>
              </a:spcBef>
              <a:spcAft>
                <a:spcPts val="0"/>
              </a:spcAft>
              <a:defRPr sz="1400">
                <a:solidFill>
                  <a:srgbClr val="000000"/>
                </a:solidFill>
              </a:defRPr>
            </a:lvl4pPr>
            <a:lvl5pPr>
              <a:spcBef>
                <a:spcPts val="945"/>
              </a:spcBef>
              <a:spcAft>
                <a:spcPts val="0"/>
              </a:spcAft>
              <a:defRPr sz="12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flipH="1">
            <a:off x="-458065" y="1306514"/>
            <a:ext cx="317471" cy="0"/>
          </a:xfrm>
          <a:prstGeom prst="line">
            <a:avLst/>
          </a:prstGeom>
          <a:ln>
            <a:solidFill>
              <a:srgbClr val="3366FF"/>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userDrawn="1"/>
        </p:nvCxnSpPr>
        <p:spPr>
          <a:xfrm flipH="1">
            <a:off x="12345066" y="1306514"/>
            <a:ext cx="317471" cy="0"/>
          </a:xfrm>
          <a:prstGeom prst="line">
            <a:avLst/>
          </a:prstGeom>
          <a:ln>
            <a:solidFill>
              <a:srgbClr val="3366FF"/>
            </a:solidFill>
          </a:ln>
        </p:spPr>
        <p:style>
          <a:lnRef idx="1">
            <a:schemeClr val="dk1"/>
          </a:lnRef>
          <a:fillRef idx="0">
            <a:schemeClr val="dk1"/>
          </a:fillRef>
          <a:effectRef idx="0">
            <a:schemeClr val="dk1"/>
          </a:effectRef>
          <a:fontRef idx="minor">
            <a:schemeClr val="tx1"/>
          </a:fontRef>
        </p:style>
      </p:cxnSp>
      <p:sp>
        <p:nvSpPr>
          <p:cNvPr id="16" name="TextBox 15"/>
          <p:cNvSpPr txBox="1"/>
          <p:nvPr userDrawn="1"/>
        </p:nvSpPr>
        <p:spPr>
          <a:xfrm>
            <a:off x="-1125466" y="1205111"/>
            <a:ext cx="608442" cy="150493"/>
          </a:xfrm>
          <a:prstGeom prst="rect">
            <a:avLst/>
          </a:prstGeom>
          <a:noFill/>
        </p:spPr>
        <p:txBody>
          <a:bodyPr wrap="none" lIns="57598" tIns="28799" rIns="57598" bIns="28799" rtlCol="0">
            <a:spAutoFit/>
          </a:bodyPr>
          <a:lstStyle/>
          <a:p>
            <a:pPr algn="r"/>
            <a:r>
              <a:rPr lang="en-US" sz="600" dirty="0">
                <a:solidFill>
                  <a:srgbClr val="3366FF"/>
                </a:solidFill>
              </a:rPr>
              <a:t>BULLET GUIDE</a:t>
            </a:r>
          </a:p>
        </p:txBody>
      </p:sp>
      <p:sp>
        <p:nvSpPr>
          <p:cNvPr id="17" name="TextBox 16"/>
          <p:cNvSpPr txBox="1"/>
          <p:nvPr userDrawn="1"/>
        </p:nvSpPr>
        <p:spPr>
          <a:xfrm>
            <a:off x="12744384" y="1205111"/>
            <a:ext cx="608443" cy="150493"/>
          </a:xfrm>
          <a:prstGeom prst="rect">
            <a:avLst/>
          </a:prstGeom>
          <a:noFill/>
        </p:spPr>
        <p:txBody>
          <a:bodyPr wrap="none" lIns="57598" tIns="28799" rIns="57598" bIns="28799" rtlCol="0">
            <a:spAutoFit/>
          </a:bodyPr>
          <a:lstStyle/>
          <a:p>
            <a:pPr algn="l"/>
            <a:r>
              <a:rPr lang="en-US" sz="600" dirty="0">
                <a:solidFill>
                  <a:srgbClr val="3366FF"/>
                </a:solidFill>
              </a:rPr>
              <a:t>BULLET GUIDE</a:t>
            </a:r>
          </a:p>
        </p:txBody>
      </p:sp>
      <p:cxnSp>
        <p:nvCxnSpPr>
          <p:cNvPr id="23" name="Straight Connector 22"/>
          <p:cNvCxnSpPr/>
          <p:nvPr userDrawn="1"/>
        </p:nvCxnSpPr>
        <p:spPr>
          <a:xfrm flipH="1">
            <a:off x="-458065" y="313684"/>
            <a:ext cx="317471" cy="0"/>
          </a:xfrm>
          <a:prstGeom prst="line">
            <a:avLst/>
          </a:prstGeom>
          <a:ln>
            <a:solidFill>
              <a:srgbClr val="006852"/>
            </a:solidFill>
          </a:ln>
        </p:spPr>
        <p:style>
          <a:lnRef idx="1">
            <a:schemeClr val="dk1"/>
          </a:lnRef>
          <a:fillRef idx="0">
            <a:schemeClr val="dk1"/>
          </a:fillRef>
          <a:effectRef idx="0">
            <a:schemeClr val="dk1"/>
          </a:effectRef>
          <a:fontRef idx="minor">
            <a:schemeClr val="tx1"/>
          </a:fontRef>
        </p:style>
      </p:cxnSp>
      <p:sp>
        <p:nvSpPr>
          <p:cNvPr id="24" name="TextBox 23"/>
          <p:cNvSpPr txBox="1"/>
          <p:nvPr userDrawn="1"/>
        </p:nvSpPr>
        <p:spPr>
          <a:xfrm>
            <a:off x="-1143100" y="238439"/>
            <a:ext cx="626076" cy="150493"/>
          </a:xfrm>
          <a:prstGeom prst="rect">
            <a:avLst/>
          </a:prstGeom>
          <a:noFill/>
        </p:spPr>
        <p:txBody>
          <a:bodyPr wrap="none" lIns="57598" tIns="28799" rIns="57598" bIns="28799" rtlCol="0">
            <a:spAutoFit/>
          </a:bodyPr>
          <a:lstStyle/>
          <a:p>
            <a:pPr algn="r"/>
            <a:r>
              <a:rPr lang="en-US" sz="600" dirty="0">
                <a:solidFill>
                  <a:srgbClr val="006852"/>
                </a:solidFill>
              </a:rPr>
              <a:t>HEADER GUIDE</a:t>
            </a:r>
          </a:p>
        </p:txBody>
      </p:sp>
      <p:cxnSp>
        <p:nvCxnSpPr>
          <p:cNvPr id="25" name="Straight Connector 24"/>
          <p:cNvCxnSpPr/>
          <p:nvPr userDrawn="1"/>
        </p:nvCxnSpPr>
        <p:spPr>
          <a:xfrm flipH="1">
            <a:off x="12345066" y="313684"/>
            <a:ext cx="317471" cy="0"/>
          </a:xfrm>
          <a:prstGeom prst="line">
            <a:avLst/>
          </a:prstGeom>
          <a:ln>
            <a:solidFill>
              <a:srgbClr val="006852"/>
            </a:solidFill>
          </a:ln>
        </p:spPr>
        <p:style>
          <a:lnRef idx="1">
            <a:schemeClr val="dk1"/>
          </a:lnRef>
          <a:fillRef idx="0">
            <a:schemeClr val="dk1"/>
          </a:fillRef>
          <a:effectRef idx="0">
            <a:schemeClr val="dk1"/>
          </a:effectRef>
          <a:fontRef idx="minor">
            <a:schemeClr val="tx1"/>
          </a:fontRef>
        </p:style>
      </p:cxnSp>
      <p:sp>
        <p:nvSpPr>
          <p:cNvPr id="26" name="TextBox 25"/>
          <p:cNvSpPr txBox="1"/>
          <p:nvPr userDrawn="1"/>
        </p:nvSpPr>
        <p:spPr>
          <a:xfrm>
            <a:off x="12744383" y="238439"/>
            <a:ext cx="626076" cy="150493"/>
          </a:xfrm>
          <a:prstGeom prst="rect">
            <a:avLst/>
          </a:prstGeom>
          <a:noFill/>
        </p:spPr>
        <p:txBody>
          <a:bodyPr wrap="none" lIns="57598" tIns="28799" rIns="57598" bIns="28799" rtlCol="0">
            <a:spAutoFit/>
          </a:bodyPr>
          <a:lstStyle/>
          <a:p>
            <a:pPr algn="l"/>
            <a:r>
              <a:rPr lang="en-US" sz="600" dirty="0">
                <a:solidFill>
                  <a:srgbClr val="006852"/>
                </a:solidFill>
              </a:rPr>
              <a:t>HEADER GUIDE</a:t>
            </a:r>
          </a:p>
        </p:txBody>
      </p:sp>
      <p:sp>
        <p:nvSpPr>
          <p:cNvPr id="27" name="Title Placeholder 1"/>
          <p:cNvSpPr>
            <a:spLocks noGrp="1"/>
          </p:cNvSpPr>
          <p:nvPr>
            <p:ph type="title"/>
          </p:nvPr>
        </p:nvSpPr>
        <p:spPr>
          <a:xfrm>
            <a:off x="412753" y="308430"/>
            <a:ext cx="11374904" cy="692497"/>
          </a:xfrm>
          <a:prstGeom prst="rect">
            <a:avLst/>
          </a:prstGeom>
        </p:spPr>
        <p:txBody>
          <a:bodyPr vert="horz" wrap="square" lIns="0" tIns="0" rIns="0" bIns="0" rtlCol="0" anchor="t" anchorCtr="0">
            <a:spAutoFit/>
          </a:bodyPr>
          <a:lstStyle/>
          <a:p>
            <a:r>
              <a:rPr lang="en-US" dirty="0"/>
              <a:t>Click to edit Master title style</a:t>
            </a:r>
          </a:p>
        </p:txBody>
      </p:sp>
    </p:spTree>
    <p:extLst>
      <p:ext uri="{BB962C8B-B14F-4D97-AF65-F5344CB8AC3E}">
        <p14:creationId xmlns:p14="http://schemas.microsoft.com/office/powerpoint/2010/main" val="22707614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8 pt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751" y="1306515"/>
            <a:ext cx="11374907" cy="4522786"/>
          </a:xfrm>
          <a:prstGeom prst="rect">
            <a:avLst/>
          </a:prstGeom>
        </p:spPr>
        <p:txBody>
          <a:bodyPr/>
          <a:lstStyle>
            <a:lvl1pPr>
              <a:spcBef>
                <a:spcPts val="945"/>
              </a:spcBef>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flipH="1">
            <a:off x="-458065" y="1306514"/>
            <a:ext cx="317471" cy="0"/>
          </a:xfrm>
          <a:prstGeom prst="line">
            <a:avLst/>
          </a:prstGeom>
          <a:ln>
            <a:solidFill>
              <a:srgbClr val="3366FF"/>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userDrawn="1"/>
        </p:nvCxnSpPr>
        <p:spPr>
          <a:xfrm flipH="1">
            <a:off x="12345066" y="1306514"/>
            <a:ext cx="317471" cy="0"/>
          </a:xfrm>
          <a:prstGeom prst="line">
            <a:avLst/>
          </a:prstGeom>
          <a:ln>
            <a:solidFill>
              <a:srgbClr val="3366FF"/>
            </a:solidFill>
          </a:ln>
        </p:spPr>
        <p:style>
          <a:lnRef idx="1">
            <a:schemeClr val="dk1"/>
          </a:lnRef>
          <a:fillRef idx="0">
            <a:schemeClr val="dk1"/>
          </a:fillRef>
          <a:effectRef idx="0">
            <a:schemeClr val="dk1"/>
          </a:effectRef>
          <a:fontRef idx="minor">
            <a:schemeClr val="tx1"/>
          </a:fontRef>
        </p:style>
      </p:cxnSp>
      <p:sp>
        <p:nvSpPr>
          <p:cNvPr id="16" name="TextBox 15"/>
          <p:cNvSpPr txBox="1"/>
          <p:nvPr userDrawn="1"/>
        </p:nvSpPr>
        <p:spPr>
          <a:xfrm>
            <a:off x="-1125466" y="1205111"/>
            <a:ext cx="608442" cy="150493"/>
          </a:xfrm>
          <a:prstGeom prst="rect">
            <a:avLst/>
          </a:prstGeom>
          <a:noFill/>
        </p:spPr>
        <p:txBody>
          <a:bodyPr wrap="none" lIns="57598" tIns="28799" rIns="57598" bIns="28799" rtlCol="0">
            <a:spAutoFit/>
          </a:bodyPr>
          <a:lstStyle/>
          <a:p>
            <a:pPr algn="r"/>
            <a:r>
              <a:rPr lang="en-US" sz="600" dirty="0">
                <a:solidFill>
                  <a:srgbClr val="3366FF"/>
                </a:solidFill>
              </a:rPr>
              <a:t>BULLET GUIDE</a:t>
            </a:r>
          </a:p>
        </p:txBody>
      </p:sp>
      <p:sp>
        <p:nvSpPr>
          <p:cNvPr id="17" name="TextBox 16"/>
          <p:cNvSpPr txBox="1"/>
          <p:nvPr userDrawn="1"/>
        </p:nvSpPr>
        <p:spPr>
          <a:xfrm>
            <a:off x="12744384" y="1205111"/>
            <a:ext cx="608443" cy="150493"/>
          </a:xfrm>
          <a:prstGeom prst="rect">
            <a:avLst/>
          </a:prstGeom>
          <a:noFill/>
        </p:spPr>
        <p:txBody>
          <a:bodyPr wrap="none" lIns="57598" tIns="28799" rIns="57598" bIns="28799" rtlCol="0">
            <a:spAutoFit/>
          </a:bodyPr>
          <a:lstStyle/>
          <a:p>
            <a:pPr algn="l"/>
            <a:r>
              <a:rPr lang="en-US" sz="600" dirty="0">
                <a:solidFill>
                  <a:srgbClr val="3366FF"/>
                </a:solidFill>
              </a:rPr>
              <a:t>BULLET GUIDE</a:t>
            </a:r>
          </a:p>
        </p:txBody>
      </p:sp>
      <p:cxnSp>
        <p:nvCxnSpPr>
          <p:cNvPr id="23" name="Straight Connector 22"/>
          <p:cNvCxnSpPr/>
          <p:nvPr userDrawn="1"/>
        </p:nvCxnSpPr>
        <p:spPr>
          <a:xfrm flipH="1">
            <a:off x="-458065" y="313684"/>
            <a:ext cx="317471" cy="0"/>
          </a:xfrm>
          <a:prstGeom prst="line">
            <a:avLst/>
          </a:prstGeom>
          <a:ln>
            <a:solidFill>
              <a:srgbClr val="006852"/>
            </a:solidFill>
          </a:ln>
        </p:spPr>
        <p:style>
          <a:lnRef idx="1">
            <a:schemeClr val="dk1"/>
          </a:lnRef>
          <a:fillRef idx="0">
            <a:schemeClr val="dk1"/>
          </a:fillRef>
          <a:effectRef idx="0">
            <a:schemeClr val="dk1"/>
          </a:effectRef>
          <a:fontRef idx="minor">
            <a:schemeClr val="tx1"/>
          </a:fontRef>
        </p:style>
      </p:cxnSp>
      <p:sp>
        <p:nvSpPr>
          <p:cNvPr id="24" name="TextBox 23"/>
          <p:cNvSpPr txBox="1"/>
          <p:nvPr userDrawn="1"/>
        </p:nvSpPr>
        <p:spPr>
          <a:xfrm>
            <a:off x="-1143100" y="238439"/>
            <a:ext cx="626076" cy="150493"/>
          </a:xfrm>
          <a:prstGeom prst="rect">
            <a:avLst/>
          </a:prstGeom>
          <a:noFill/>
        </p:spPr>
        <p:txBody>
          <a:bodyPr wrap="none" lIns="57598" tIns="28799" rIns="57598" bIns="28799" rtlCol="0">
            <a:spAutoFit/>
          </a:bodyPr>
          <a:lstStyle/>
          <a:p>
            <a:pPr algn="r"/>
            <a:r>
              <a:rPr lang="en-US" sz="600" dirty="0">
                <a:solidFill>
                  <a:srgbClr val="006852"/>
                </a:solidFill>
              </a:rPr>
              <a:t>HEADER GUIDE</a:t>
            </a:r>
          </a:p>
        </p:txBody>
      </p:sp>
      <p:cxnSp>
        <p:nvCxnSpPr>
          <p:cNvPr id="25" name="Straight Connector 24"/>
          <p:cNvCxnSpPr/>
          <p:nvPr userDrawn="1"/>
        </p:nvCxnSpPr>
        <p:spPr>
          <a:xfrm flipH="1">
            <a:off x="12345066" y="313684"/>
            <a:ext cx="317471" cy="0"/>
          </a:xfrm>
          <a:prstGeom prst="line">
            <a:avLst/>
          </a:prstGeom>
          <a:ln>
            <a:solidFill>
              <a:srgbClr val="006852"/>
            </a:solidFill>
          </a:ln>
        </p:spPr>
        <p:style>
          <a:lnRef idx="1">
            <a:schemeClr val="dk1"/>
          </a:lnRef>
          <a:fillRef idx="0">
            <a:schemeClr val="dk1"/>
          </a:fillRef>
          <a:effectRef idx="0">
            <a:schemeClr val="dk1"/>
          </a:effectRef>
          <a:fontRef idx="minor">
            <a:schemeClr val="tx1"/>
          </a:fontRef>
        </p:style>
      </p:cxnSp>
      <p:sp>
        <p:nvSpPr>
          <p:cNvPr id="26" name="TextBox 25"/>
          <p:cNvSpPr txBox="1"/>
          <p:nvPr userDrawn="1"/>
        </p:nvSpPr>
        <p:spPr>
          <a:xfrm>
            <a:off x="12744383" y="238439"/>
            <a:ext cx="626076" cy="150493"/>
          </a:xfrm>
          <a:prstGeom prst="rect">
            <a:avLst/>
          </a:prstGeom>
          <a:noFill/>
        </p:spPr>
        <p:txBody>
          <a:bodyPr wrap="none" lIns="57598" tIns="28799" rIns="57598" bIns="28799" rtlCol="0">
            <a:spAutoFit/>
          </a:bodyPr>
          <a:lstStyle/>
          <a:p>
            <a:pPr algn="l"/>
            <a:r>
              <a:rPr lang="en-US" sz="600" dirty="0">
                <a:solidFill>
                  <a:srgbClr val="006852"/>
                </a:solidFill>
              </a:rPr>
              <a:t>HEADER GUIDE</a:t>
            </a:r>
          </a:p>
        </p:txBody>
      </p:sp>
      <p:sp>
        <p:nvSpPr>
          <p:cNvPr id="27" name="Title Placeholder 1"/>
          <p:cNvSpPr>
            <a:spLocks noGrp="1"/>
          </p:cNvSpPr>
          <p:nvPr>
            <p:ph type="title"/>
          </p:nvPr>
        </p:nvSpPr>
        <p:spPr>
          <a:xfrm>
            <a:off x="412753" y="308430"/>
            <a:ext cx="11374904" cy="692497"/>
          </a:xfrm>
          <a:prstGeom prst="rect">
            <a:avLst/>
          </a:prstGeom>
        </p:spPr>
        <p:txBody>
          <a:bodyPr vert="horz" wrap="square" lIns="0" tIns="0" rIns="0" bIns="0" rtlCol="0" anchor="t" anchorCtr="0">
            <a:spAutoFit/>
          </a:bodyPr>
          <a:lstStyle/>
          <a:p>
            <a:r>
              <a:rPr lang="en-US" dirty="0"/>
              <a:t>Click to edit Master title style</a:t>
            </a:r>
          </a:p>
        </p:txBody>
      </p:sp>
      <p:sp>
        <p:nvSpPr>
          <p:cNvPr id="12" name="Text Placeholder 3"/>
          <p:cNvSpPr>
            <a:spLocks noGrp="1"/>
          </p:cNvSpPr>
          <p:nvPr>
            <p:ph type="body" sz="quarter" idx="15" hasCustomPrompt="1"/>
          </p:nvPr>
        </p:nvSpPr>
        <p:spPr>
          <a:xfrm>
            <a:off x="408518" y="5833534"/>
            <a:ext cx="11368617" cy="388938"/>
          </a:xfrm>
          <a:noFill/>
          <a:ln>
            <a:noFill/>
          </a:ln>
          <a:effectLst/>
        </p:spPr>
        <p:txBody>
          <a:bodyPr lIns="0" tIns="45720" rIns="91440" bIns="45720" anchor="b" anchorCtr="0">
            <a:noAutofit/>
          </a:bodyPr>
          <a:lstStyle>
            <a:lvl1pPr marL="0" indent="0">
              <a:buNone/>
              <a:defRPr sz="800" baseline="0"/>
            </a:lvl1pPr>
            <a:lvl2pPr marL="287338" indent="0">
              <a:buNone/>
              <a:defRPr/>
            </a:lvl2pPr>
            <a:lvl3pPr marL="576263" indent="0">
              <a:buNone/>
              <a:defRPr/>
            </a:lvl3pPr>
            <a:lvl4pPr marL="855663" indent="0">
              <a:buNone/>
              <a:defRPr/>
            </a:lvl4pPr>
            <a:lvl5pPr marL="1152525" indent="0">
              <a:buNone/>
              <a:defRPr/>
            </a:lvl5pPr>
          </a:lstStyle>
          <a:p>
            <a:pPr lvl="0"/>
            <a:r>
              <a:rPr lang="en-US" dirty="0"/>
              <a:t>Click to add references</a:t>
            </a:r>
          </a:p>
        </p:txBody>
      </p:sp>
    </p:spTree>
    <p:extLst>
      <p:ext uri="{BB962C8B-B14F-4D97-AF65-F5344CB8AC3E}">
        <p14:creationId xmlns:p14="http://schemas.microsoft.com/office/powerpoint/2010/main" val="162320346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2_Dark Green / Header / Bold No Bullet">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751" y="1306515"/>
            <a:ext cx="11374907" cy="4522786"/>
          </a:xfrm>
          <a:prstGeom prst="rect">
            <a:avLst/>
          </a:prstGeom>
        </p:spPr>
        <p:txBody>
          <a:bodyPr/>
          <a:lstStyle>
            <a:lvl1pPr marL="0" indent="0">
              <a:spcBef>
                <a:spcPts val="945"/>
              </a:spcBef>
              <a:buNone/>
              <a:defRPr b="1">
                <a:solidFill>
                  <a:srgbClr val="000000"/>
                </a:solidFill>
              </a:defRPr>
            </a:lvl1pPr>
            <a:lvl2pPr marL="228600" indent="-228600">
              <a:defRPr sz="1500">
                <a:solidFill>
                  <a:srgbClr val="000000"/>
                </a:solidFill>
              </a:defRPr>
            </a:lvl2pPr>
            <a:lvl3pPr marL="515938" indent="-228600">
              <a:defRPr>
                <a:solidFill>
                  <a:srgbClr val="000000"/>
                </a:solidFill>
              </a:defRPr>
            </a:lvl3pPr>
            <a:lvl4pPr marL="804863" indent="-228600">
              <a:defRPr>
                <a:solidFill>
                  <a:srgbClr val="000000"/>
                </a:solidFill>
              </a:defRPr>
            </a:lvl4pPr>
            <a:lvl5pPr marL="1084263" indent="-228600">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flipH="1">
            <a:off x="-458065" y="1306514"/>
            <a:ext cx="317471" cy="0"/>
          </a:xfrm>
          <a:prstGeom prst="line">
            <a:avLst/>
          </a:prstGeom>
          <a:ln>
            <a:solidFill>
              <a:srgbClr val="3366FF"/>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userDrawn="1"/>
        </p:nvCxnSpPr>
        <p:spPr>
          <a:xfrm flipH="1">
            <a:off x="12345066" y="1306514"/>
            <a:ext cx="317471" cy="0"/>
          </a:xfrm>
          <a:prstGeom prst="line">
            <a:avLst/>
          </a:prstGeom>
          <a:ln>
            <a:solidFill>
              <a:srgbClr val="3366FF"/>
            </a:solidFill>
          </a:ln>
        </p:spPr>
        <p:style>
          <a:lnRef idx="1">
            <a:schemeClr val="dk1"/>
          </a:lnRef>
          <a:fillRef idx="0">
            <a:schemeClr val="dk1"/>
          </a:fillRef>
          <a:effectRef idx="0">
            <a:schemeClr val="dk1"/>
          </a:effectRef>
          <a:fontRef idx="minor">
            <a:schemeClr val="tx1"/>
          </a:fontRef>
        </p:style>
      </p:cxnSp>
      <p:sp>
        <p:nvSpPr>
          <p:cNvPr id="16" name="TextBox 15"/>
          <p:cNvSpPr txBox="1"/>
          <p:nvPr userDrawn="1"/>
        </p:nvSpPr>
        <p:spPr>
          <a:xfrm>
            <a:off x="-1125466" y="1205111"/>
            <a:ext cx="608442" cy="150493"/>
          </a:xfrm>
          <a:prstGeom prst="rect">
            <a:avLst/>
          </a:prstGeom>
          <a:noFill/>
        </p:spPr>
        <p:txBody>
          <a:bodyPr wrap="none" lIns="57598" tIns="28799" rIns="57598" bIns="28799" rtlCol="0">
            <a:spAutoFit/>
          </a:bodyPr>
          <a:lstStyle/>
          <a:p>
            <a:pPr algn="r"/>
            <a:r>
              <a:rPr lang="en-US" sz="600" dirty="0">
                <a:solidFill>
                  <a:srgbClr val="3366FF"/>
                </a:solidFill>
              </a:rPr>
              <a:t>BULLET GUIDE</a:t>
            </a:r>
          </a:p>
        </p:txBody>
      </p:sp>
      <p:sp>
        <p:nvSpPr>
          <p:cNvPr id="17" name="TextBox 16"/>
          <p:cNvSpPr txBox="1"/>
          <p:nvPr userDrawn="1"/>
        </p:nvSpPr>
        <p:spPr>
          <a:xfrm>
            <a:off x="12744384" y="1205111"/>
            <a:ext cx="608443" cy="150493"/>
          </a:xfrm>
          <a:prstGeom prst="rect">
            <a:avLst/>
          </a:prstGeom>
          <a:noFill/>
        </p:spPr>
        <p:txBody>
          <a:bodyPr wrap="none" lIns="57598" tIns="28799" rIns="57598" bIns="28799" rtlCol="0">
            <a:spAutoFit/>
          </a:bodyPr>
          <a:lstStyle/>
          <a:p>
            <a:pPr algn="l"/>
            <a:r>
              <a:rPr lang="en-US" sz="600" dirty="0">
                <a:solidFill>
                  <a:srgbClr val="3366FF"/>
                </a:solidFill>
              </a:rPr>
              <a:t>BULLET GUIDE</a:t>
            </a:r>
          </a:p>
        </p:txBody>
      </p:sp>
      <p:cxnSp>
        <p:nvCxnSpPr>
          <p:cNvPr id="23" name="Straight Connector 22"/>
          <p:cNvCxnSpPr/>
          <p:nvPr userDrawn="1"/>
        </p:nvCxnSpPr>
        <p:spPr>
          <a:xfrm flipH="1">
            <a:off x="-458065" y="313684"/>
            <a:ext cx="317471" cy="0"/>
          </a:xfrm>
          <a:prstGeom prst="line">
            <a:avLst/>
          </a:prstGeom>
          <a:ln>
            <a:solidFill>
              <a:srgbClr val="006852"/>
            </a:solidFill>
          </a:ln>
        </p:spPr>
        <p:style>
          <a:lnRef idx="1">
            <a:schemeClr val="dk1"/>
          </a:lnRef>
          <a:fillRef idx="0">
            <a:schemeClr val="dk1"/>
          </a:fillRef>
          <a:effectRef idx="0">
            <a:schemeClr val="dk1"/>
          </a:effectRef>
          <a:fontRef idx="minor">
            <a:schemeClr val="tx1"/>
          </a:fontRef>
        </p:style>
      </p:cxnSp>
      <p:sp>
        <p:nvSpPr>
          <p:cNvPr id="24" name="TextBox 23"/>
          <p:cNvSpPr txBox="1"/>
          <p:nvPr userDrawn="1"/>
        </p:nvSpPr>
        <p:spPr>
          <a:xfrm>
            <a:off x="-1143100" y="238439"/>
            <a:ext cx="626076" cy="150493"/>
          </a:xfrm>
          <a:prstGeom prst="rect">
            <a:avLst/>
          </a:prstGeom>
          <a:noFill/>
        </p:spPr>
        <p:txBody>
          <a:bodyPr wrap="none" lIns="57598" tIns="28799" rIns="57598" bIns="28799" rtlCol="0">
            <a:spAutoFit/>
          </a:bodyPr>
          <a:lstStyle/>
          <a:p>
            <a:pPr algn="r"/>
            <a:r>
              <a:rPr lang="en-US" sz="600" dirty="0">
                <a:solidFill>
                  <a:srgbClr val="006852"/>
                </a:solidFill>
              </a:rPr>
              <a:t>HEADER GUIDE</a:t>
            </a:r>
          </a:p>
        </p:txBody>
      </p:sp>
      <p:cxnSp>
        <p:nvCxnSpPr>
          <p:cNvPr id="25" name="Straight Connector 24"/>
          <p:cNvCxnSpPr/>
          <p:nvPr userDrawn="1"/>
        </p:nvCxnSpPr>
        <p:spPr>
          <a:xfrm flipH="1">
            <a:off x="12345066" y="313684"/>
            <a:ext cx="317471" cy="0"/>
          </a:xfrm>
          <a:prstGeom prst="line">
            <a:avLst/>
          </a:prstGeom>
          <a:ln>
            <a:solidFill>
              <a:srgbClr val="006852"/>
            </a:solidFill>
          </a:ln>
        </p:spPr>
        <p:style>
          <a:lnRef idx="1">
            <a:schemeClr val="dk1"/>
          </a:lnRef>
          <a:fillRef idx="0">
            <a:schemeClr val="dk1"/>
          </a:fillRef>
          <a:effectRef idx="0">
            <a:schemeClr val="dk1"/>
          </a:effectRef>
          <a:fontRef idx="minor">
            <a:schemeClr val="tx1"/>
          </a:fontRef>
        </p:style>
      </p:cxnSp>
      <p:sp>
        <p:nvSpPr>
          <p:cNvPr id="26" name="TextBox 25"/>
          <p:cNvSpPr txBox="1"/>
          <p:nvPr userDrawn="1"/>
        </p:nvSpPr>
        <p:spPr>
          <a:xfrm>
            <a:off x="12744383" y="238439"/>
            <a:ext cx="626076" cy="150493"/>
          </a:xfrm>
          <a:prstGeom prst="rect">
            <a:avLst/>
          </a:prstGeom>
          <a:noFill/>
        </p:spPr>
        <p:txBody>
          <a:bodyPr wrap="none" lIns="57598" tIns="28799" rIns="57598" bIns="28799" rtlCol="0">
            <a:spAutoFit/>
          </a:bodyPr>
          <a:lstStyle/>
          <a:p>
            <a:pPr algn="l"/>
            <a:r>
              <a:rPr lang="en-US" sz="600" dirty="0">
                <a:solidFill>
                  <a:srgbClr val="006852"/>
                </a:solidFill>
              </a:rPr>
              <a:t>HEADER GUIDE</a:t>
            </a:r>
          </a:p>
        </p:txBody>
      </p:sp>
      <p:sp>
        <p:nvSpPr>
          <p:cNvPr id="27" name="Title Placeholder 1"/>
          <p:cNvSpPr>
            <a:spLocks noGrp="1"/>
          </p:cNvSpPr>
          <p:nvPr>
            <p:ph type="title"/>
          </p:nvPr>
        </p:nvSpPr>
        <p:spPr>
          <a:xfrm>
            <a:off x="412753" y="308430"/>
            <a:ext cx="11374904" cy="692497"/>
          </a:xfrm>
          <a:prstGeom prst="rect">
            <a:avLst/>
          </a:prstGeom>
        </p:spPr>
        <p:txBody>
          <a:bodyPr vert="horz" wrap="square" lIns="0" tIns="0" rIns="0" bIns="0" rtlCol="0" anchor="t" anchorCtr="0">
            <a:spAutoFit/>
          </a:bodyPr>
          <a:lstStyle/>
          <a:p>
            <a:r>
              <a:rPr lang="en-US" dirty="0"/>
              <a:t>Click to edit Master title style</a:t>
            </a:r>
          </a:p>
        </p:txBody>
      </p:sp>
      <p:sp>
        <p:nvSpPr>
          <p:cNvPr id="12" name="Text Placeholder 3"/>
          <p:cNvSpPr>
            <a:spLocks noGrp="1"/>
          </p:cNvSpPr>
          <p:nvPr>
            <p:ph type="body" sz="quarter" idx="15" hasCustomPrompt="1"/>
          </p:nvPr>
        </p:nvSpPr>
        <p:spPr>
          <a:xfrm>
            <a:off x="408518" y="5833534"/>
            <a:ext cx="11368617" cy="388938"/>
          </a:xfrm>
          <a:noFill/>
          <a:ln>
            <a:noFill/>
          </a:ln>
          <a:effectLst/>
        </p:spPr>
        <p:txBody>
          <a:bodyPr lIns="0" tIns="45720" rIns="91440" bIns="45720" anchor="b" anchorCtr="0">
            <a:noAutofit/>
          </a:bodyPr>
          <a:lstStyle>
            <a:lvl1pPr marL="0" indent="0">
              <a:buNone/>
              <a:defRPr sz="800" baseline="0"/>
            </a:lvl1pPr>
            <a:lvl2pPr marL="287338" indent="0">
              <a:buNone/>
              <a:defRPr/>
            </a:lvl2pPr>
            <a:lvl3pPr marL="576263" indent="0">
              <a:buNone/>
              <a:defRPr/>
            </a:lvl3pPr>
            <a:lvl4pPr marL="855663" indent="0">
              <a:buNone/>
              <a:defRPr/>
            </a:lvl4pPr>
            <a:lvl5pPr marL="1152525" indent="0">
              <a:buNone/>
              <a:defRPr/>
            </a:lvl5pPr>
          </a:lstStyle>
          <a:p>
            <a:pPr lvl="0"/>
            <a:r>
              <a:rPr lang="en-US" dirty="0"/>
              <a:t>Click to add references</a:t>
            </a:r>
          </a:p>
        </p:txBody>
      </p:sp>
    </p:spTree>
    <p:extLst>
      <p:ext uri="{BB962C8B-B14F-4D97-AF65-F5344CB8AC3E}">
        <p14:creationId xmlns:p14="http://schemas.microsoft.com/office/powerpoint/2010/main" val="358493145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1" y="0"/>
            <a:ext cx="12191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ctrTitle"/>
          </p:nvPr>
        </p:nvSpPr>
        <p:spPr>
          <a:xfrm>
            <a:off x="914400" y="3355848"/>
            <a:ext cx="107696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863D5F3C-A32C-4725-AFCD-99A72420F704}" type="datetime1">
              <a:rPr lang="en-US" smtClean="0"/>
              <a:t>7/8/2017</a:t>
            </a:fld>
            <a:endParaRPr lang="en-US"/>
          </a:p>
        </p:txBody>
      </p:sp>
      <p:sp>
        <p:nvSpPr>
          <p:cNvPr id="5" name="Footer Placeholder 4"/>
          <p:cNvSpPr>
            <a:spLocks noGrp="1"/>
          </p:cNvSpPr>
          <p:nvPr>
            <p:ph type="ftr" sz="quarter" idx="11"/>
          </p:nvPr>
        </p:nvSpPr>
        <p:spPr/>
        <p:txBody>
          <a:bodyPr/>
          <a:lstStyle/>
          <a:p>
            <a:r>
              <a:rPr lang="en-US"/>
              <a:t>Gwinnett Heart Specialists</a:t>
            </a:r>
          </a:p>
        </p:txBody>
      </p:sp>
      <p:sp>
        <p:nvSpPr>
          <p:cNvPr id="6" name="Slide Number Placeholder 5"/>
          <p:cNvSpPr>
            <a:spLocks noGrp="1"/>
          </p:cNvSpPr>
          <p:nvPr>
            <p:ph type="sldNum" sz="quarter" idx="12"/>
          </p:nvPr>
        </p:nvSpPr>
        <p:spPr/>
        <p:txBody>
          <a:bodyPr/>
          <a:lstStyle/>
          <a:p>
            <a:fld id="{75C696BF-5C64-465B-B348-634B4E33C496}" type="slidenum">
              <a:rPr lang="en-US" smtClean="0"/>
              <a:t>‹#›</a:t>
            </a:fld>
            <a:endParaRPr lang="en-US"/>
          </a:p>
        </p:txBody>
      </p:sp>
      <p:sp>
        <p:nvSpPr>
          <p:cNvPr id="10" name="Rectangle 9"/>
          <p:cNvSpPr/>
          <p:nvPr/>
        </p:nvSpPr>
        <p:spPr bwMode="invGray">
          <a:xfrm>
            <a:off x="0" y="5128334"/>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Tree>
    <p:extLst>
      <p:ext uri="{BB962C8B-B14F-4D97-AF65-F5344CB8AC3E}">
        <p14:creationId xmlns:p14="http://schemas.microsoft.com/office/powerpoint/2010/main" val="2882556083"/>
      </p:ext>
    </p:extLst>
  </p:cSld>
  <p:clrMapOvr>
    <a:overrideClrMapping bg1="dk1" tx1="lt1" bg2="dk2" tx2="lt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57D2C30-658F-4C45-8922-AF58EFE6F743}" type="datetime1">
              <a:rPr lang="en-US" smtClean="0"/>
              <a:t>7/8/2017</a:t>
            </a:fld>
            <a:endParaRPr lang="en-US"/>
          </a:p>
        </p:txBody>
      </p:sp>
      <p:sp>
        <p:nvSpPr>
          <p:cNvPr id="5" name="Footer Placeholder 4"/>
          <p:cNvSpPr>
            <a:spLocks noGrp="1"/>
          </p:cNvSpPr>
          <p:nvPr>
            <p:ph type="ftr" sz="quarter" idx="11"/>
          </p:nvPr>
        </p:nvSpPr>
        <p:spPr/>
        <p:txBody>
          <a:bodyPr/>
          <a:lstStyle/>
          <a:p>
            <a:r>
              <a:rPr lang="en-US"/>
              <a:t>Gwinnett Heart Specialists</a:t>
            </a:r>
          </a:p>
        </p:txBody>
      </p:sp>
      <p:sp>
        <p:nvSpPr>
          <p:cNvPr id="6" name="Slide Number Placeholder 5"/>
          <p:cNvSpPr>
            <a:spLocks noGrp="1"/>
          </p:cNvSpPr>
          <p:nvPr>
            <p:ph type="sldNum" sz="quarter" idx="12"/>
          </p:nvPr>
        </p:nvSpPr>
        <p:spPr/>
        <p:txBody>
          <a:bodyPr/>
          <a:lstStyle/>
          <a:p>
            <a:fld id="{75C696BF-5C64-465B-B348-634B4E33C496}" type="slidenum">
              <a:rPr lang="en-US" smtClean="0"/>
              <a:t>‹#›</a:t>
            </a:fld>
            <a:endParaRPr lang="en-US"/>
          </a:p>
        </p:txBody>
      </p:sp>
    </p:spTree>
    <p:extLst>
      <p:ext uri="{BB962C8B-B14F-4D97-AF65-F5344CB8AC3E}">
        <p14:creationId xmlns:p14="http://schemas.microsoft.com/office/powerpoint/2010/main" val="407158725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12192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12" name="Rectangle 11"/>
          <p:cNvSpPr/>
          <p:nvPr/>
        </p:nvSpPr>
        <p:spPr bwMode="invGray">
          <a:xfrm>
            <a:off x="0" y="2602520"/>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1"/>
          <p:cNvSpPr>
            <a:spLocks noGrp="1"/>
          </p:cNvSpPr>
          <p:nvPr>
            <p:ph type="title"/>
          </p:nvPr>
        </p:nvSpPr>
        <p:spPr>
          <a:xfrm>
            <a:off x="999744" y="118872"/>
            <a:ext cx="10684256"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987552" y="1828800"/>
            <a:ext cx="10696448"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AE3BF0B-9EE2-4188-83F0-D82B929FDBA5}" type="datetime1">
              <a:rPr lang="en-US" smtClean="0"/>
              <a:t>7/8/2017</a:t>
            </a:fld>
            <a:endParaRPr lang="en-US"/>
          </a:p>
        </p:txBody>
      </p:sp>
      <p:sp>
        <p:nvSpPr>
          <p:cNvPr id="5" name="Footer Placeholder 4"/>
          <p:cNvSpPr>
            <a:spLocks noGrp="1"/>
          </p:cNvSpPr>
          <p:nvPr>
            <p:ph type="ftr" sz="quarter" idx="11"/>
          </p:nvPr>
        </p:nvSpPr>
        <p:spPr/>
        <p:txBody>
          <a:bodyPr/>
          <a:lstStyle/>
          <a:p>
            <a:r>
              <a:rPr lang="en-US"/>
              <a:t>Gwinnett Heart Specialists</a:t>
            </a:r>
          </a:p>
        </p:txBody>
      </p:sp>
      <p:sp>
        <p:nvSpPr>
          <p:cNvPr id="6" name="Slide Number Placeholder 5"/>
          <p:cNvSpPr>
            <a:spLocks noGrp="1"/>
          </p:cNvSpPr>
          <p:nvPr>
            <p:ph type="sldNum" sz="quarter" idx="12"/>
          </p:nvPr>
        </p:nvSpPr>
        <p:spPr/>
        <p:txBody>
          <a:bodyPr/>
          <a:lstStyle/>
          <a:p>
            <a:fld id="{75C696BF-5C64-465B-B348-634B4E33C496}" type="slidenum">
              <a:rPr lang="en-US" smtClean="0"/>
              <a:t>‹#›</a:t>
            </a:fld>
            <a:endParaRPr lang="en-US"/>
          </a:p>
        </p:txBody>
      </p:sp>
    </p:spTree>
    <p:extLst>
      <p:ext uri="{BB962C8B-B14F-4D97-AF65-F5344CB8AC3E}">
        <p14:creationId xmlns:p14="http://schemas.microsoft.com/office/powerpoint/2010/main" val="2761227213"/>
      </p:ext>
    </p:extLst>
  </p:cSld>
  <p:clrMapOvr>
    <a:overrideClrMapping bg1="dk1" tx1="lt1" bg2="dk2" tx2="lt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39794DB-545E-45DB-9E6E-363801B61CE1}" type="datetime1">
              <a:rPr lang="en-US" smtClean="0"/>
              <a:t>7/8/2017</a:t>
            </a:fld>
            <a:endParaRPr lang="en-US"/>
          </a:p>
        </p:txBody>
      </p:sp>
      <p:sp>
        <p:nvSpPr>
          <p:cNvPr id="6" name="Footer Placeholder 5"/>
          <p:cNvSpPr>
            <a:spLocks noGrp="1"/>
          </p:cNvSpPr>
          <p:nvPr>
            <p:ph type="ftr" sz="quarter" idx="11"/>
          </p:nvPr>
        </p:nvSpPr>
        <p:spPr/>
        <p:txBody>
          <a:bodyPr/>
          <a:lstStyle/>
          <a:p>
            <a:r>
              <a:rPr lang="en-US"/>
              <a:t>Gwinnett Heart Specialists</a:t>
            </a:r>
          </a:p>
        </p:txBody>
      </p:sp>
      <p:sp>
        <p:nvSpPr>
          <p:cNvPr id="7" name="Slide Number Placeholder 6"/>
          <p:cNvSpPr>
            <a:spLocks noGrp="1"/>
          </p:cNvSpPr>
          <p:nvPr>
            <p:ph type="sldNum" sz="quarter" idx="12"/>
          </p:nvPr>
        </p:nvSpPr>
        <p:spPr/>
        <p:txBody>
          <a:bodyPr/>
          <a:lstStyle/>
          <a:p>
            <a:fld id="{75C696BF-5C64-465B-B348-634B4E33C496}" type="slidenum">
              <a:rPr lang="en-US" smtClean="0"/>
              <a:t>‹#›</a:t>
            </a:fld>
            <a:endParaRPr lang="en-US"/>
          </a:p>
        </p:txBody>
      </p:sp>
    </p:spTree>
    <p:extLst>
      <p:ext uri="{BB962C8B-B14F-4D97-AF65-F5344CB8AC3E}">
        <p14:creationId xmlns:p14="http://schemas.microsoft.com/office/powerpoint/2010/main" val="287936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2AF78D-A33A-4115-A24D-5030A694691A}" type="datetime1">
              <a:rPr lang="en-US" smtClean="0"/>
              <a:t>7/8/2017</a:t>
            </a:fld>
            <a:endParaRPr lang="en-US"/>
          </a:p>
        </p:txBody>
      </p:sp>
      <p:sp>
        <p:nvSpPr>
          <p:cNvPr id="3" name="Footer Placeholder 2"/>
          <p:cNvSpPr>
            <a:spLocks noGrp="1"/>
          </p:cNvSpPr>
          <p:nvPr>
            <p:ph type="ftr" sz="quarter" idx="11"/>
          </p:nvPr>
        </p:nvSpPr>
        <p:spPr/>
        <p:txBody>
          <a:bodyPr/>
          <a:lstStyle/>
          <a:p>
            <a:r>
              <a:rPr lang="en-US"/>
              <a:t>Gwinnett Heart Specialists</a:t>
            </a:r>
          </a:p>
        </p:txBody>
      </p:sp>
      <p:sp>
        <p:nvSpPr>
          <p:cNvPr id="4" name="Slide Number Placeholder 3"/>
          <p:cNvSpPr>
            <a:spLocks noGrp="1"/>
          </p:cNvSpPr>
          <p:nvPr>
            <p:ph type="sldNum" sz="quarter" idx="12"/>
          </p:nvPr>
        </p:nvSpPr>
        <p:spPr/>
        <p:txBody>
          <a:bodyPr/>
          <a:lstStyle/>
          <a:p>
            <a:fld id="{75C696BF-5C64-465B-B348-634B4E33C496}" type="slidenum">
              <a:rPr lang="en-US" smtClean="0"/>
              <a:t>‹#›</a:t>
            </a:fld>
            <a:endParaRPr lang="en-US"/>
          </a:p>
        </p:txBody>
      </p:sp>
    </p:spTree>
    <p:extLst>
      <p:ext uri="{BB962C8B-B14F-4D97-AF65-F5344CB8AC3E}">
        <p14:creationId xmlns:p14="http://schemas.microsoft.com/office/powerpoint/2010/main" val="749703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609600" y="1698988"/>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6193368" y="1698988"/>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6193368"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0ECA0BDF-314A-4934-8741-F07AB24B6909}" type="datetime1">
              <a:rPr lang="en-US" smtClean="0"/>
              <a:t>7/8/2017</a:t>
            </a:fld>
            <a:endParaRPr lang="en-US"/>
          </a:p>
        </p:txBody>
      </p:sp>
      <p:sp>
        <p:nvSpPr>
          <p:cNvPr id="8" name="Footer Placeholder 7"/>
          <p:cNvSpPr>
            <a:spLocks noGrp="1"/>
          </p:cNvSpPr>
          <p:nvPr>
            <p:ph type="ftr" sz="quarter" idx="11"/>
          </p:nvPr>
        </p:nvSpPr>
        <p:spPr/>
        <p:txBody>
          <a:bodyPr/>
          <a:lstStyle/>
          <a:p>
            <a:r>
              <a:rPr lang="en-US"/>
              <a:t>Gwinnett Heart Specialists</a:t>
            </a:r>
          </a:p>
        </p:txBody>
      </p:sp>
      <p:sp>
        <p:nvSpPr>
          <p:cNvPr id="9" name="Slide Number Placeholder 8"/>
          <p:cNvSpPr>
            <a:spLocks noGrp="1"/>
          </p:cNvSpPr>
          <p:nvPr>
            <p:ph type="sldNum" sz="quarter" idx="12"/>
          </p:nvPr>
        </p:nvSpPr>
        <p:spPr/>
        <p:txBody>
          <a:bodyPr/>
          <a:lstStyle/>
          <a:p>
            <a:fld id="{75C696BF-5C64-465B-B348-634B4E33C496}" type="slidenum">
              <a:rPr lang="en-US" smtClean="0"/>
              <a:t>‹#›</a:t>
            </a:fld>
            <a:endParaRPr lang="en-US"/>
          </a:p>
        </p:txBody>
      </p:sp>
    </p:spTree>
    <p:extLst>
      <p:ext uri="{BB962C8B-B14F-4D97-AF65-F5344CB8AC3E}">
        <p14:creationId xmlns:p14="http://schemas.microsoft.com/office/powerpoint/2010/main" val="180542260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E4434CC4-6D21-4EB2-9971-5A82D20D1DAD}" type="datetime1">
              <a:rPr lang="en-US" smtClean="0"/>
              <a:t>7/8/2017</a:t>
            </a:fld>
            <a:endParaRPr lang="en-US"/>
          </a:p>
        </p:txBody>
      </p:sp>
      <p:sp>
        <p:nvSpPr>
          <p:cNvPr id="4" name="Footer Placeholder 3"/>
          <p:cNvSpPr>
            <a:spLocks noGrp="1"/>
          </p:cNvSpPr>
          <p:nvPr>
            <p:ph type="ftr" sz="quarter" idx="11"/>
          </p:nvPr>
        </p:nvSpPr>
        <p:spPr/>
        <p:txBody>
          <a:bodyPr/>
          <a:lstStyle/>
          <a:p>
            <a:r>
              <a:rPr lang="en-US"/>
              <a:t>Gwinnett Heart Specialists</a:t>
            </a:r>
          </a:p>
        </p:txBody>
      </p:sp>
      <p:sp>
        <p:nvSpPr>
          <p:cNvPr id="5" name="Slide Number Placeholder 4"/>
          <p:cNvSpPr>
            <a:spLocks noGrp="1"/>
          </p:cNvSpPr>
          <p:nvPr>
            <p:ph type="sldNum" sz="quarter" idx="12"/>
          </p:nvPr>
        </p:nvSpPr>
        <p:spPr/>
        <p:txBody>
          <a:bodyPr/>
          <a:lstStyle/>
          <a:p>
            <a:fld id="{75C696BF-5C64-465B-B348-634B4E33C496}" type="slidenum">
              <a:rPr lang="en-US" smtClean="0"/>
              <a:t>‹#›</a:t>
            </a:fld>
            <a:endParaRPr lang="en-US"/>
          </a:p>
        </p:txBody>
      </p:sp>
    </p:spTree>
    <p:extLst>
      <p:ext uri="{BB962C8B-B14F-4D97-AF65-F5344CB8AC3E}">
        <p14:creationId xmlns:p14="http://schemas.microsoft.com/office/powerpoint/2010/main" val="1427720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B8FC67-5F6F-4EBF-BC30-320BCB058534}" type="datetime1">
              <a:rPr lang="en-US" smtClean="0"/>
              <a:t>7/8/2017</a:t>
            </a:fld>
            <a:endParaRPr lang="en-US"/>
          </a:p>
        </p:txBody>
      </p:sp>
      <p:sp>
        <p:nvSpPr>
          <p:cNvPr id="3" name="Footer Placeholder 2"/>
          <p:cNvSpPr>
            <a:spLocks noGrp="1"/>
          </p:cNvSpPr>
          <p:nvPr>
            <p:ph type="ftr" sz="quarter" idx="11"/>
          </p:nvPr>
        </p:nvSpPr>
        <p:spPr/>
        <p:txBody>
          <a:bodyPr/>
          <a:lstStyle/>
          <a:p>
            <a:r>
              <a:rPr lang="en-US"/>
              <a:t>Gwinnett Heart Specialists</a:t>
            </a:r>
          </a:p>
        </p:txBody>
      </p:sp>
      <p:sp>
        <p:nvSpPr>
          <p:cNvPr id="4" name="Slide Number Placeholder 3"/>
          <p:cNvSpPr>
            <a:spLocks noGrp="1"/>
          </p:cNvSpPr>
          <p:nvPr>
            <p:ph type="sldNum" sz="quarter" idx="12"/>
          </p:nvPr>
        </p:nvSpPr>
        <p:spPr/>
        <p:txBody>
          <a:bodyPr/>
          <a:lstStyle/>
          <a:p>
            <a:fld id="{75C696BF-5C64-465B-B348-634B4E33C496}" type="slidenum">
              <a:rPr lang="en-US" smtClean="0"/>
              <a:t>‹#›</a:t>
            </a:fld>
            <a:endParaRPr lang="en-US"/>
          </a:p>
        </p:txBody>
      </p:sp>
    </p:spTree>
    <p:extLst>
      <p:ext uri="{BB962C8B-B14F-4D97-AF65-F5344CB8AC3E}">
        <p14:creationId xmlns:p14="http://schemas.microsoft.com/office/powerpoint/2010/main" val="26110480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784" y="152400"/>
            <a:ext cx="3364992"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4025837"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D73B2D83-E9BC-4ACB-8677-33686DAABB32}" type="datetime1">
              <a:rPr lang="en-US" smtClean="0"/>
              <a:t>7/8/2017</a:t>
            </a:fld>
            <a:endParaRPr lang="en-US"/>
          </a:p>
        </p:txBody>
      </p:sp>
      <p:sp>
        <p:nvSpPr>
          <p:cNvPr id="6" name="Footer Placeholder 5"/>
          <p:cNvSpPr>
            <a:spLocks noGrp="1"/>
          </p:cNvSpPr>
          <p:nvPr>
            <p:ph type="ftr" sz="quarter" idx="11"/>
          </p:nvPr>
        </p:nvSpPr>
        <p:spPr/>
        <p:txBody>
          <a:bodyPr/>
          <a:lstStyle/>
          <a:p>
            <a:r>
              <a:rPr lang="en-US"/>
              <a:t>Gwinnett Heart Specialists</a:t>
            </a:r>
          </a:p>
        </p:txBody>
      </p:sp>
      <p:sp>
        <p:nvSpPr>
          <p:cNvPr id="7" name="Slide Number Placeholder 6"/>
          <p:cNvSpPr>
            <a:spLocks noGrp="1"/>
          </p:cNvSpPr>
          <p:nvPr>
            <p:ph type="sldNum" sz="quarter" idx="12"/>
          </p:nvPr>
        </p:nvSpPr>
        <p:spPr/>
        <p:txBody>
          <a:bodyPr/>
          <a:lstStyle/>
          <a:p>
            <a:fld id="{75C696BF-5C64-465B-B348-634B4E33C496}" type="slidenum">
              <a:rPr lang="en-US" smtClean="0"/>
              <a:t>‹#›</a:t>
            </a:fld>
            <a:endParaRPr lang="en-US"/>
          </a:p>
        </p:txBody>
      </p:sp>
      <p:sp>
        <p:nvSpPr>
          <p:cNvPr id="12" name="Rectangle 11"/>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Tree>
    <p:extLst>
      <p:ext uri="{BB962C8B-B14F-4D97-AF65-F5344CB8AC3E}">
        <p14:creationId xmlns:p14="http://schemas.microsoft.com/office/powerpoint/2010/main" val="187090085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5448"/>
            <a:ext cx="3366867"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3871741" y="1484808"/>
            <a:ext cx="8329863"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219456" y="1728216"/>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219456" y="1170432"/>
            <a:ext cx="3364992" cy="201168"/>
          </a:xfrm>
        </p:spPr>
        <p:txBody>
          <a:bodyPr/>
          <a:lstStyle/>
          <a:p>
            <a:fld id="{FBC6A335-1813-49AD-AEF8-C92111712733}" type="datetime1">
              <a:rPr lang="en-US" smtClean="0"/>
              <a:t>7/8/2017</a:t>
            </a:fld>
            <a:endParaRPr lang="en-US"/>
          </a:p>
        </p:txBody>
      </p:sp>
      <p:sp>
        <p:nvSpPr>
          <p:cNvPr id="11" name="Rectangle 10"/>
          <p:cNvSpPr/>
          <p:nvPr/>
        </p:nvSpPr>
        <p:spPr>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bwMode="invGray">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6" name="Footer Placeholder 5"/>
          <p:cNvSpPr>
            <a:spLocks noGrp="1"/>
          </p:cNvSpPr>
          <p:nvPr>
            <p:ph type="ftr" sz="quarter" idx="11"/>
          </p:nvPr>
        </p:nvSpPr>
        <p:spPr>
          <a:xfrm>
            <a:off x="4047744" y="1170432"/>
            <a:ext cx="6925056" cy="201168"/>
          </a:xfrm>
        </p:spPr>
        <p:txBody>
          <a:bodyPr/>
          <a:lstStyle>
            <a:lvl1pPr>
              <a:defRPr>
                <a:solidFill>
                  <a:schemeClr val="bg1">
                    <a:shade val="50000"/>
                  </a:schemeClr>
                </a:solidFill>
              </a:defRPr>
            </a:lvl1pPr>
          </a:lstStyle>
          <a:p>
            <a:r>
              <a:rPr lang="en-US"/>
              <a:t>Gwinnett Heart Specialists</a:t>
            </a:r>
          </a:p>
        </p:txBody>
      </p:sp>
      <p:sp>
        <p:nvSpPr>
          <p:cNvPr id="7" name="Slide Number Placeholder 6"/>
          <p:cNvSpPr>
            <a:spLocks noGrp="1"/>
          </p:cNvSpPr>
          <p:nvPr>
            <p:ph type="sldNum" sz="quarter" idx="12"/>
          </p:nvPr>
        </p:nvSpPr>
        <p:spPr>
          <a:xfrm>
            <a:off x="11119104" y="1170432"/>
            <a:ext cx="978485" cy="201168"/>
          </a:xfrm>
        </p:spPr>
        <p:txBody>
          <a:bodyPr/>
          <a:lstStyle/>
          <a:p>
            <a:fld id="{75C696BF-5C64-465B-B348-634B4E33C496}" type="slidenum">
              <a:rPr lang="en-US" smtClean="0"/>
              <a:t>‹#›</a:t>
            </a:fld>
            <a:endParaRPr lang="en-US"/>
          </a:p>
        </p:txBody>
      </p:sp>
    </p:spTree>
    <p:extLst>
      <p:ext uri="{BB962C8B-B14F-4D97-AF65-F5344CB8AC3E}">
        <p14:creationId xmlns:p14="http://schemas.microsoft.com/office/powerpoint/2010/main" val="3868967528"/>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7782220-4B32-4C29-85B6-CC954B6129D5}" type="datetime1">
              <a:rPr lang="en-US" smtClean="0"/>
              <a:t>7/8/2017</a:t>
            </a:fld>
            <a:endParaRPr lang="en-US"/>
          </a:p>
        </p:txBody>
      </p:sp>
      <p:sp>
        <p:nvSpPr>
          <p:cNvPr id="5" name="Footer Placeholder 4"/>
          <p:cNvSpPr>
            <a:spLocks noGrp="1"/>
          </p:cNvSpPr>
          <p:nvPr>
            <p:ph type="ftr" sz="quarter" idx="11"/>
          </p:nvPr>
        </p:nvSpPr>
        <p:spPr/>
        <p:txBody>
          <a:bodyPr/>
          <a:lstStyle/>
          <a:p>
            <a:r>
              <a:rPr lang="en-US"/>
              <a:t>Gwinnett Heart Specialists</a:t>
            </a:r>
          </a:p>
        </p:txBody>
      </p:sp>
      <p:sp>
        <p:nvSpPr>
          <p:cNvPr id="6" name="Slide Number Placeholder 5"/>
          <p:cNvSpPr>
            <a:spLocks noGrp="1"/>
          </p:cNvSpPr>
          <p:nvPr>
            <p:ph type="sldNum" sz="quarter" idx="12"/>
          </p:nvPr>
        </p:nvSpPr>
        <p:spPr/>
        <p:txBody>
          <a:bodyPr/>
          <a:lstStyle/>
          <a:p>
            <a:fld id="{75C696BF-5C64-465B-B348-634B4E33C496}" type="slidenum">
              <a:rPr lang="en-US" smtClean="0"/>
              <a:t>‹#›</a:t>
            </a:fld>
            <a:endParaRPr lang="en-US"/>
          </a:p>
        </p:txBody>
      </p:sp>
    </p:spTree>
    <p:extLst>
      <p:ext uri="{BB962C8B-B14F-4D97-AF65-F5344CB8AC3E}">
        <p14:creationId xmlns:p14="http://schemas.microsoft.com/office/powerpoint/2010/main" val="8118541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8798560" y="0"/>
            <a:ext cx="6096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8" name="Rectangle 7"/>
          <p:cNvSpPr/>
          <p:nvPr/>
        </p:nvSpPr>
        <p:spPr bwMode="ltGray">
          <a:xfrm>
            <a:off x="8863584" y="0"/>
            <a:ext cx="33528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Vertical Title 1"/>
          <p:cNvSpPr>
            <a:spLocks noGrp="1"/>
          </p:cNvSpPr>
          <p:nvPr>
            <p:ph type="title" orient="vert"/>
          </p:nvPr>
        </p:nvSpPr>
        <p:spPr>
          <a:xfrm>
            <a:off x="9042400" y="274641"/>
            <a:ext cx="2540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304801"/>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F22606A-0245-43D0-950C-11111DEE1C0C}" type="datetime1">
              <a:rPr lang="en-US" smtClean="0"/>
              <a:t>7/8/2017</a:t>
            </a:fld>
            <a:endParaRPr lang="en-US"/>
          </a:p>
        </p:txBody>
      </p:sp>
      <p:sp>
        <p:nvSpPr>
          <p:cNvPr id="5" name="Footer Placeholder 4"/>
          <p:cNvSpPr>
            <a:spLocks noGrp="1"/>
          </p:cNvSpPr>
          <p:nvPr>
            <p:ph type="ftr" sz="quarter" idx="11"/>
          </p:nvPr>
        </p:nvSpPr>
        <p:spPr>
          <a:xfrm>
            <a:off x="3520796" y="6377460"/>
            <a:ext cx="5115205" cy="365125"/>
          </a:xfrm>
        </p:spPr>
        <p:txBody>
          <a:bodyPr/>
          <a:lstStyle/>
          <a:p>
            <a:r>
              <a:rPr lang="en-US"/>
              <a:t>Gwinnett Heart Specialists</a:t>
            </a:r>
          </a:p>
        </p:txBody>
      </p:sp>
      <p:sp>
        <p:nvSpPr>
          <p:cNvPr id="6" name="Slide Number Placeholder 5"/>
          <p:cNvSpPr>
            <a:spLocks noGrp="1"/>
          </p:cNvSpPr>
          <p:nvPr>
            <p:ph type="sldNum" sz="quarter" idx="12"/>
          </p:nvPr>
        </p:nvSpPr>
        <p:spPr/>
        <p:txBody>
          <a:bodyPr/>
          <a:lstStyle/>
          <a:p>
            <a:fld id="{75C696BF-5C64-465B-B348-634B4E33C496}" type="slidenum">
              <a:rPr lang="en-US" smtClean="0"/>
              <a:t>‹#›</a:t>
            </a:fld>
            <a:endParaRPr lang="en-US"/>
          </a:p>
        </p:txBody>
      </p:sp>
    </p:spTree>
    <p:extLst>
      <p:ext uri="{BB962C8B-B14F-4D97-AF65-F5344CB8AC3E}">
        <p14:creationId xmlns:p14="http://schemas.microsoft.com/office/powerpoint/2010/main" val="125019088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3_Dark Green / Header / Bold No Bullet">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751" y="1238979"/>
            <a:ext cx="11374907" cy="4911723"/>
          </a:xfrm>
          <a:prstGeom prst="rect">
            <a:avLst/>
          </a:prstGeom>
        </p:spPr>
        <p:txBody>
          <a:bodyPr/>
          <a:lstStyle>
            <a:lvl1pPr marL="0" indent="0">
              <a:spcBef>
                <a:spcPts val="945"/>
              </a:spcBef>
              <a:buNone/>
              <a:defRPr b="1">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flipH="1">
            <a:off x="-458065" y="1306514"/>
            <a:ext cx="317471" cy="0"/>
          </a:xfrm>
          <a:prstGeom prst="line">
            <a:avLst/>
          </a:prstGeom>
          <a:ln>
            <a:solidFill>
              <a:srgbClr val="3366FF"/>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userDrawn="1"/>
        </p:nvCxnSpPr>
        <p:spPr>
          <a:xfrm flipH="1">
            <a:off x="12345066" y="1306514"/>
            <a:ext cx="317471" cy="0"/>
          </a:xfrm>
          <a:prstGeom prst="line">
            <a:avLst/>
          </a:prstGeom>
          <a:ln>
            <a:solidFill>
              <a:srgbClr val="3366FF"/>
            </a:solidFill>
          </a:ln>
        </p:spPr>
        <p:style>
          <a:lnRef idx="1">
            <a:schemeClr val="dk1"/>
          </a:lnRef>
          <a:fillRef idx="0">
            <a:schemeClr val="dk1"/>
          </a:fillRef>
          <a:effectRef idx="0">
            <a:schemeClr val="dk1"/>
          </a:effectRef>
          <a:fontRef idx="minor">
            <a:schemeClr val="tx1"/>
          </a:fontRef>
        </p:style>
      </p:cxnSp>
      <p:sp>
        <p:nvSpPr>
          <p:cNvPr id="16" name="TextBox 15"/>
          <p:cNvSpPr txBox="1"/>
          <p:nvPr userDrawn="1"/>
        </p:nvSpPr>
        <p:spPr>
          <a:xfrm>
            <a:off x="-1125466" y="1205111"/>
            <a:ext cx="608442" cy="150493"/>
          </a:xfrm>
          <a:prstGeom prst="rect">
            <a:avLst/>
          </a:prstGeom>
          <a:noFill/>
        </p:spPr>
        <p:txBody>
          <a:bodyPr wrap="none" lIns="57598" tIns="28799" rIns="57598" bIns="28799" rtlCol="0">
            <a:spAutoFit/>
          </a:bodyPr>
          <a:lstStyle/>
          <a:p>
            <a:pPr algn="r"/>
            <a:r>
              <a:rPr lang="en-US" sz="600" dirty="0">
                <a:solidFill>
                  <a:srgbClr val="3366FF"/>
                </a:solidFill>
              </a:rPr>
              <a:t>BULLET GUIDE</a:t>
            </a:r>
          </a:p>
        </p:txBody>
      </p:sp>
      <p:sp>
        <p:nvSpPr>
          <p:cNvPr id="17" name="TextBox 16"/>
          <p:cNvSpPr txBox="1"/>
          <p:nvPr userDrawn="1"/>
        </p:nvSpPr>
        <p:spPr>
          <a:xfrm>
            <a:off x="12744384" y="1205111"/>
            <a:ext cx="608443" cy="150493"/>
          </a:xfrm>
          <a:prstGeom prst="rect">
            <a:avLst/>
          </a:prstGeom>
          <a:noFill/>
        </p:spPr>
        <p:txBody>
          <a:bodyPr wrap="none" lIns="57598" tIns="28799" rIns="57598" bIns="28799" rtlCol="0">
            <a:spAutoFit/>
          </a:bodyPr>
          <a:lstStyle/>
          <a:p>
            <a:pPr algn="l"/>
            <a:r>
              <a:rPr lang="en-US" sz="600" dirty="0">
                <a:solidFill>
                  <a:srgbClr val="3366FF"/>
                </a:solidFill>
              </a:rPr>
              <a:t>BULLET GUIDE</a:t>
            </a:r>
          </a:p>
        </p:txBody>
      </p:sp>
      <p:cxnSp>
        <p:nvCxnSpPr>
          <p:cNvPr id="23" name="Straight Connector 22"/>
          <p:cNvCxnSpPr/>
          <p:nvPr userDrawn="1"/>
        </p:nvCxnSpPr>
        <p:spPr>
          <a:xfrm flipH="1">
            <a:off x="-458065" y="313684"/>
            <a:ext cx="317471" cy="0"/>
          </a:xfrm>
          <a:prstGeom prst="line">
            <a:avLst/>
          </a:prstGeom>
          <a:ln>
            <a:solidFill>
              <a:srgbClr val="006852"/>
            </a:solidFill>
          </a:ln>
        </p:spPr>
        <p:style>
          <a:lnRef idx="1">
            <a:schemeClr val="dk1"/>
          </a:lnRef>
          <a:fillRef idx="0">
            <a:schemeClr val="dk1"/>
          </a:fillRef>
          <a:effectRef idx="0">
            <a:schemeClr val="dk1"/>
          </a:effectRef>
          <a:fontRef idx="minor">
            <a:schemeClr val="tx1"/>
          </a:fontRef>
        </p:style>
      </p:cxnSp>
      <p:sp>
        <p:nvSpPr>
          <p:cNvPr id="24" name="TextBox 23"/>
          <p:cNvSpPr txBox="1"/>
          <p:nvPr userDrawn="1"/>
        </p:nvSpPr>
        <p:spPr>
          <a:xfrm>
            <a:off x="-1143100" y="238439"/>
            <a:ext cx="626076" cy="150493"/>
          </a:xfrm>
          <a:prstGeom prst="rect">
            <a:avLst/>
          </a:prstGeom>
          <a:noFill/>
        </p:spPr>
        <p:txBody>
          <a:bodyPr wrap="none" lIns="57598" tIns="28799" rIns="57598" bIns="28799" rtlCol="0">
            <a:spAutoFit/>
          </a:bodyPr>
          <a:lstStyle/>
          <a:p>
            <a:pPr algn="r"/>
            <a:r>
              <a:rPr lang="en-US" sz="600" dirty="0">
                <a:solidFill>
                  <a:srgbClr val="006852"/>
                </a:solidFill>
              </a:rPr>
              <a:t>HEADER GUIDE</a:t>
            </a:r>
          </a:p>
        </p:txBody>
      </p:sp>
      <p:cxnSp>
        <p:nvCxnSpPr>
          <p:cNvPr id="25" name="Straight Connector 24"/>
          <p:cNvCxnSpPr/>
          <p:nvPr userDrawn="1"/>
        </p:nvCxnSpPr>
        <p:spPr>
          <a:xfrm flipH="1">
            <a:off x="12345066" y="313684"/>
            <a:ext cx="317471" cy="0"/>
          </a:xfrm>
          <a:prstGeom prst="line">
            <a:avLst/>
          </a:prstGeom>
          <a:ln>
            <a:solidFill>
              <a:srgbClr val="006852"/>
            </a:solidFill>
          </a:ln>
        </p:spPr>
        <p:style>
          <a:lnRef idx="1">
            <a:schemeClr val="dk1"/>
          </a:lnRef>
          <a:fillRef idx="0">
            <a:schemeClr val="dk1"/>
          </a:fillRef>
          <a:effectRef idx="0">
            <a:schemeClr val="dk1"/>
          </a:effectRef>
          <a:fontRef idx="minor">
            <a:schemeClr val="tx1"/>
          </a:fontRef>
        </p:style>
      </p:cxnSp>
      <p:sp>
        <p:nvSpPr>
          <p:cNvPr id="26" name="TextBox 25"/>
          <p:cNvSpPr txBox="1"/>
          <p:nvPr userDrawn="1"/>
        </p:nvSpPr>
        <p:spPr>
          <a:xfrm>
            <a:off x="12744383" y="238439"/>
            <a:ext cx="626076" cy="150493"/>
          </a:xfrm>
          <a:prstGeom prst="rect">
            <a:avLst/>
          </a:prstGeom>
          <a:noFill/>
        </p:spPr>
        <p:txBody>
          <a:bodyPr wrap="none" lIns="57598" tIns="28799" rIns="57598" bIns="28799" rtlCol="0">
            <a:spAutoFit/>
          </a:bodyPr>
          <a:lstStyle/>
          <a:p>
            <a:pPr algn="l"/>
            <a:r>
              <a:rPr lang="en-US" sz="600" dirty="0">
                <a:solidFill>
                  <a:srgbClr val="006852"/>
                </a:solidFill>
              </a:rPr>
              <a:t>HEADER GUIDE</a:t>
            </a:r>
          </a:p>
        </p:txBody>
      </p:sp>
      <p:sp>
        <p:nvSpPr>
          <p:cNvPr id="27" name="Title Placeholder 1"/>
          <p:cNvSpPr>
            <a:spLocks noGrp="1"/>
          </p:cNvSpPr>
          <p:nvPr>
            <p:ph type="title"/>
          </p:nvPr>
        </p:nvSpPr>
        <p:spPr>
          <a:xfrm>
            <a:off x="412753" y="308430"/>
            <a:ext cx="11374904" cy="692497"/>
          </a:xfrm>
          <a:prstGeom prst="rect">
            <a:avLst/>
          </a:prstGeom>
        </p:spPr>
        <p:txBody>
          <a:bodyPr vert="horz" wrap="square" lIns="0" tIns="0" rIns="0" bIns="0" rtlCol="0" anchor="t" anchorCtr="0">
            <a:spAutoFit/>
          </a:bodyPr>
          <a:lstStyle/>
          <a:p>
            <a:r>
              <a:rPr lang="en-US" dirty="0"/>
              <a:t>Click to edit Master title style</a:t>
            </a:r>
          </a:p>
        </p:txBody>
      </p:sp>
    </p:spTree>
    <p:extLst>
      <p:ext uri="{BB962C8B-B14F-4D97-AF65-F5344CB8AC3E}">
        <p14:creationId xmlns:p14="http://schemas.microsoft.com/office/powerpoint/2010/main" val="17375279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20pt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751" y="1241096"/>
            <a:ext cx="11374907" cy="4911723"/>
          </a:xfrm>
          <a:prstGeom prst="rect">
            <a:avLst/>
          </a:prstGeom>
        </p:spPr>
        <p:txBody>
          <a:bodyPr/>
          <a:lstStyle>
            <a:lvl1pPr marL="228600" indent="-228600">
              <a:spcBef>
                <a:spcPts val="945"/>
              </a:spcBef>
              <a:spcAft>
                <a:spcPts val="0"/>
              </a:spcAft>
              <a:defRPr sz="2000">
                <a:solidFill>
                  <a:srgbClr val="000000"/>
                </a:solidFill>
              </a:defRPr>
            </a:lvl1pPr>
            <a:lvl2pPr marL="514350" indent="-227013">
              <a:spcBef>
                <a:spcPts val="945"/>
              </a:spcBef>
              <a:spcAft>
                <a:spcPts val="0"/>
              </a:spcAft>
              <a:defRPr sz="1800">
                <a:solidFill>
                  <a:srgbClr val="000000"/>
                </a:solidFill>
              </a:defRPr>
            </a:lvl2pPr>
            <a:lvl3pPr marL="800100" indent="-228600">
              <a:spcBef>
                <a:spcPts val="945"/>
              </a:spcBef>
              <a:spcAft>
                <a:spcPts val="0"/>
              </a:spcAft>
              <a:defRPr sz="1600">
                <a:solidFill>
                  <a:srgbClr val="000000"/>
                </a:solidFill>
              </a:defRPr>
            </a:lvl3pPr>
            <a:lvl4pPr marL="1085850" indent="-228600">
              <a:spcBef>
                <a:spcPts val="945"/>
              </a:spcBef>
              <a:spcAft>
                <a:spcPts val="0"/>
              </a:spcAft>
              <a:defRPr sz="1400">
                <a:solidFill>
                  <a:srgbClr val="000000"/>
                </a:solidFill>
              </a:defRPr>
            </a:lvl4pPr>
            <a:lvl5pPr>
              <a:spcBef>
                <a:spcPts val="945"/>
              </a:spcBef>
              <a:spcAft>
                <a:spcPts val="0"/>
              </a:spcAft>
              <a:defRPr sz="1200">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flipH="1">
            <a:off x="-458065" y="1306514"/>
            <a:ext cx="317471" cy="0"/>
          </a:xfrm>
          <a:prstGeom prst="line">
            <a:avLst/>
          </a:prstGeom>
          <a:ln>
            <a:solidFill>
              <a:srgbClr val="3366FF"/>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userDrawn="1"/>
        </p:nvCxnSpPr>
        <p:spPr>
          <a:xfrm flipH="1">
            <a:off x="12345066" y="1306514"/>
            <a:ext cx="317471" cy="0"/>
          </a:xfrm>
          <a:prstGeom prst="line">
            <a:avLst/>
          </a:prstGeom>
          <a:ln>
            <a:solidFill>
              <a:srgbClr val="3366FF"/>
            </a:solidFill>
          </a:ln>
        </p:spPr>
        <p:style>
          <a:lnRef idx="1">
            <a:schemeClr val="dk1"/>
          </a:lnRef>
          <a:fillRef idx="0">
            <a:schemeClr val="dk1"/>
          </a:fillRef>
          <a:effectRef idx="0">
            <a:schemeClr val="dk1"/>
          </a:effectRef>
          <a:fontRef idx="minor">
            <a:schemeClr val="tx1"/>
          </a:fontRef>
        </p:style>
      </p:cxnSp>
      <p:sp>
        <p:nvSpPr>
          <p:cNvPr id="16" name="TextBox 15"/>
          <p:cNvSpPr txBox="1"/>
          <p:nvPr userDrawn="1"/>
        </p:nvSpPr>
        <p:spPr>
          <a:xfrm>
            <a:off x="-1125466" y="1205111"/>
            <a:ext cx="608442" cy="150493"/>
          </a:xfrm>
          <a:prstGeom prst="rect">
            <a:avLst/>
          </a:prstGeom>
          <a:noFill/>
        </p:spPr>
        <p:txBody>
          <a:bodyPr wrap="none" lIns="57598" tIns="28799" rIns="57598" bIns="28799" rtlCol="0">
            <a:spAutoFit/>
          </a:bodyPr>
          <a:lstStyle/>
          <a:p>
            <a:pPr algn="r"/>
            <a:r>
              <a:rPr lang="en-US" sz="600" dirty="0">
                <a:solidFill>
                  <a:srgbClr val="3366FF"/>
                </a:solidFill>
              </a:rPr>
              <a:t>BULLET GUIDE</a:t>
            </a:r>
          </a:p>
        </p:txBody>
      </p:sp>
      <p:sp>
        <p:nvSpPr>
          <p:cNvPr id="17" name="TextBox 16"/>
          <p:cNvSpPr txBox="1"/>
          <p:nvPr userDrawn="1"/>
        </p:nvSpPr>
        <p:spPr>
          <a:xfrm>
            <a:off x="12744384" y="1205111"/>
            <a:ext cx="608443" cy="150493"/>
          </a:xfrm>
          <a:prstGeom prst="rect">
            <a:avLst/>
          </a:prstGeom>
          <a:noFill/>
        </p:spPr>
        <p:txBody>
          <a:bodyPr wrap="none" lIns="57598" tIns="28799" rIns="57598" bIns="28799" rtlCol="0">
            <a:spAutoFit/>
          </a:bodyPr>
          <a:lstStyle/>
          <a:p>
            <a:pPr algn="l"/>
            <a:r>
              <a:rPr lang="en-US" sz="600" dirty="0">
                <a:solidFill>
                  <a:srgbClr val="3366FF"/>
                </a:solidFill>
              </a:rPr>
              <a:t>BULLET GUIDE</a:t>
            </a:r>
          </a:p>
        </p:txBody>
      </p:sp>
      <p:cxnSp>
        <p:nvCxnSpPr>
          <p:cNvPr id="23" name="Straight Connector 22"/>
          <p:cNvCxnSpPr/>
          <p:nvPr userDrawn="1"/>
        </p:nvCxnSpPr>
        <p:spPr>
          <a:xfrm flipH="1">
            <a:off x="-458065" y="313684"/>
            <a:ext cx="317471" cy="0"/>
          </a:xfrm>
          <a:prstGeom prst="line">
            <a:avLst/>
          </a:prstGeom>
          <a:ln>
            <a:solidFill>
              <a:srgbClr val="006852"/>
            </a:solidFill>
          </a:ln>
        </p:spPr>
        <p:style>
          <a:lnRef idx="1">
            <a:schemeClr val="dk1"/>
          </a:lnRef>
          <a:fillRef idx="0">
            <a:schemeClr val="dk1"/>
          </a:fillRef>
          <a:effectRef idx="0">
            <a:schemeClr val="dk1"/>
          </a:effectRef>
          <a:fontRef idx="minor">
            <a:schemeClr val="tx1"/>
          </a:fontRef>
        </p:style>
      </p:cxnSp>
      <p:sp>
        <p:nvSpPr>
          <p:cNvPr id="24" name="TextBox 23"/>
          <p:cNvSpPr txBox="1"/>
          <p:nvPr userDrawn="1"/>
        </p:nvSpPr>
        <p:spPr>
          <a:xfrm>
            <a:off x="-1143100" y="238439"/>
            <a:ext cx="626076" cy="150493"/>
          </a:xfrm>
          <a:prstGeom prst="rect">
            <a:avLst/>
          </a:prstGeom>
          <a:noFill/>
        </p:spPr>
        <p:txBody>
          <a:bodyPr wrap="none" lIns="57598" tIns="28799" rIns="57598" bIns="28799" rtlCol="0">
            <a:spAutoFit/>
          </a:bodyPr>
          <a:lstStyle/>
          <a:p>
            <a:pPr algn="r"/>
            <a:r>
              <a:rPr lang="en-US" sz="600" dirty="0">
                <a:solidFill>
                  <a:srgbClr val="006852"/>
                </a:solidFill>
              </a:rPr>
              <a:t>HEADER GUIDE</a:t>
            </a:r>
          </a:p>
        </p:txBody>
      </p:sp>
      <p:cxnSp>
        <p:nvCxnSpPr>
          <p:cNvPr id="25" name="Straight Connector 24"/>
          <p:cNvCxnSpPr/>
          <p:nvPr userDrawn="1"/>
        </p:nvCxnSpPr>
        <p:spPr>
          <a:xfrm flipH="1">
            <a:off x="12345066" y="313684"/>
            <a:ext cx="317471" cy="0"/>
          </a:xfrm>
          <a:prstGeom prst="line">
            <a:avLst/>
          </a:prstGeom>
          <a:ln>
            <a:solidFill>
              <a:srgbClr val="006852"/>
            </a:solidFill>
          </a:ln>
        </p:spPr>
        <p:style>
          <a:lnRef idx="1">
            <a:schemeClr val="dk1"/>
          </a:lnRef>
          <a:fillRef idx="0">
            <a:schemeClr val="dk1"/>
          </a:fillRef>
          <a:effectRef idx="0">
            <a:schemeClr val="dk1"/>
          </a:effectRef>
          <a:fontRef idx="minor">
            <a:schemeClr val="tx1"/>
          </a:fontRef>
        </p:style>
      </p:cxnSp>
      <p:sp>
        <p:nvSpPr>
          <p:cNvPr id="26" name="TextBox 25"/>
          <p:cNvSpPr txBox="1"/>
          <p:nvPr userDrawn="1"/>
        </p:nvSpPr>
        <p:spPr>
          <a:xfrm>
            <a:off x="12744383" y="238439"/>
            <a:ext cx="626076" cy="150493"/>
          </a:xfrm>
          <a:prstGeom prst="rect">
            <a:avLst/>
          </a:prstGeom>
          <a:noFill/>
        </p:spPr>
        <p:txBody>
          <a:bodyPr wrap="none" lIns="57598" tIns="28799" rIns="57598" bIns="28799" rtlCol="0">
            <a:spAutoFit/>
          </a:bodyPr>
          <a:lstStyle/>
          <a:p>
            <a:pPr algn="l"/>
            <a:r>
              <a:rPr lang="en-US" sz="600" dirty="0">
                <a:solidFill>
                  <a:srgbClr val="006852"/>
                </a:solidFill>
              </a:rPr>
              <a:t>HEADER GUIDE</a:t>
            </a:r>
          </a:p>
        </p:txBody>
      </p:sp>
      <p:sp>
        <p:nvSpPr>
          <p:cNvPr id="27" name="Title Placeholder 1"/>
          <p:cNvSpPr>
            <a:spLocks noGrp="1"/>
          </p:cNvSpPr>
          <p:nvPr>
            <p:ph type="title"/>
          </p:nvPr>
        </p:nvSpPr>
        <p:spPr>
          <a:xfrm>
            <a:off x="412753" y="308430"/>
            <a:ext cx="11374904" cy="692497"/>
          </a:xfrm>
          <a:prstGeom prst="rect">
            <a:avLst/>
          </a:prstGeom>
        </p:spPr>
        <p:txBody>
          <a:bodyPr vert="horz" wrap="square" lIns="0" tIns="0" rIns="0" bIns="0" rtlCol="0" anchor="t" anchorCtr="0">
            <a:spAutoFit/>
          </a:bodyPr>
          <a:lstStyle/>
          <a:p>
            <a:r>
              <a:rPr lang="en-US" dirty="0"/>
              <a:t>Click to edit Master title style</a:t>
            </a:r>
          </a:p>
        </p:txBody>
      </p:sp>
    </p:spTree>
    <p:extLst>
      <p:ext uri="{BB962C8B-B14F-4D97-AF65-F5344CB8AC3E}">
        <p14:creationId xmlns:p14="http://schemas.microsoft.com/office/powerpoint/2010/main" val="70561697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8 pt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751" y="1306515"/>
            <a:ext cx="11374907" cy="4522786"/>
          </a:xfrm>
          <a:prstGeom prst="rect">
            <a:avLst/>
          </a:prstGeom>
        </p:spPr>
        <p:txBody>
          <a:bodyPr/>
          <a:lstStyle>
            <a:lvl1pPr>
              <a:spcBef>
                <a:spcPts val="945"/>
              </a:spcBef>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flipH="1">
            <a:off x="-458065" y="1306514"/>
            <a:ext cx="317471" cy="0"/>
          </a:xfrm>
          <a:prstGeom prst="line">
            <a:avLst/>
          </a:prstGeom>
          <a:ln>
            <a:solidFill>
              <a:srgbClr val="3366FF"/>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userDrawn="1"/>
        </p:nvCxnSpPr>
        <p:spPr>
          <a:xfrm flipH="1">
            <a:off x="12345066" y="1306514"/>
            <a:ext cx="317471" cy="0"/>
          </a:xfrm>
          <a:prstGeom prst="line">
            <a:avLst/>
          </a:prstGeom>
          <a:ln>
            <a:solidFill>
              <a:srgbClr val="3366FF"/>
            </a:solidFill>
          </a:ln>
        </p:spPr>
        <p:style>
          <a:lnRef idx="1">
            <a:schemeClr val="dk1"/>
          </a:lnRef>
          <a:fillRef idx="0">
            <a:schemeClr val="dk1"/>
          </a:fillRef>
          <a:effectRef idx="0">
            <a:schemeClr val="dk1"/>
          </a:effectRef>
          <a:fontRef idx="minor">
            <a:schemeClr val="tx1"/>
          </a:fontRef>
        </p:style>
      </p:cxnSp>
      <p:sp>
        <p:nvSpPr>
          <p:cNvPr id="16" name="TextBox 15"/>
          <p:cNvSpPr txBox="1"/>
          <p:nvPr userDrawn="1"/>
        </p:nvSpPr>
        <p:spPr>
          <a:xfrm>
            <a:off x="-1125466" y="1205111"/>
            <a:ext cx="608442" cy="150493"/>
          </a:xfrm>
          <a:prstGeom prst="rect">
            <a:avLst/>
          </a:prstGeom>
          <a:noFill/>
        </p:spPr>
        <p:txBody>
          <a:bodyPr wrap="none" lIns="57598" tIns="28799" rIns="57598" bIns="28799" rtlCol="0">
            <a:spAutoFit/>
          </a:bodyPr>
          <a:lstStyle/>
          <a:p>
            <a:pPr algn="r"/>
            <a:r>
              <a:rPr lang="en-US" sz="600" dirty="0">
                <a:solidFill>
                  <a:srgbClr val="3366FF"/>
                </a:solidFill>
              </a:rPr>
              <a:t>BULLET GUIDE</a:t>
            </a:r>
          </a:p>
        </p:txBody>
      </p:sp>
      <p:sp>
        <p:nvSpPr>
          <p:cNvPr id="17" name="TextBox 16"/>
          <p:cNvSpPr txBox="1"/>
          <p:nvPr userDrawn="1"/>
        </p:nvSpPr>
        <p:spPr>
          <a:xfrm>
            <a:off x="12744384" y="1205111"/>
            <a:ext cx="608443" cy="150493"/>
          </a:xfrm>
          <a:prstGeom prst="rect">
            <a:avLst/>
          </a:prstGeom>
          <a:noFill/>
        </p:spPr>
        <p:txBody>
          <a:bodyPr wrap="none" lIns="57598" tIns="28799" rIns="57598" bIns="28799" rtlCol="0">
            <a:spAutoFit/>
          </a:bodyPr>
          <a:lstStyle/>
          <a:p>
            <a:pPr algn="l"/>
            <a:r>
              <a:rPr lang="en-US" sz="600" dirty="0">
                <a:solidFill>
                  <a:srgbClr val="3366FF"/>
                </a:solidFill>
              </a:rPr>
              <a:t>BULLET GUIDE</a:t>
            </a:r>
          </a:p>
        </p:txBody>
      </p:sp>
      <p:cxnSp>
        <p:nvCxnSpPr>
          <p:cNvPr id="23" name="Straight Connector 22"/>
          <p:cNvCxnSpPr/>
          <p:nvPr userDrawn="1"/>
        </p:nvCxnSpPr>
        <p:spPr>
          <a:xfrm flipH="1">
            <a:off x="-458065" y="313684"/>
            <a:ext cx="317471" cy="0"/>
          </a:xfrm>
          <a:prstGeom prst="line">
            <a:avLst/>
          </a:prstGeom>
          <a:ln>
            <a:solidFill>
              <a:srgbClr val="006852"/>
            </a:solidFill>
          </a:ln>
        </p:spPr>
        <p:style>
          <a:lnRef idx="1">
            <a:schemeClr val="dk1"/>
          </a:lnRef>
          <a:fillRef idx="0">
            <a:schemeClr val="dk1"/>
          </a:fillRef>
          <a:effectRef idx="0">
            <a:schemeClr val="dk1"/>
          </a:effectRef>
          <a:fontRef idx="minor">
            <a:schemeClr val="tx1"/>
          </a:fontRef>
        </p:style>
      </p:cxnSp>
      <p:sp>
        <p:nvSpPr>
          <p:cNvPr id="24" name="TextBox 23"/>
          <p:cNvSpPr txBox="1"/>
          <p:nvPr userDrawn="1"/>
        </p:nvSpPr>
        <p:spPr>
          <a:xfrm>
            <a:off x="-1143100" y="238439"/>
            <a:ext cx="626076" cy="150493"/>
          </a:xfrm>
          <a:prstGeom prst="rect">
            <a:avLst/>
          </a:prstGeom>
          <a:noFill/>
        </p:spPr>
        <p:txBody>
          <a:bodyPr wrap="none" lIns="57598" tIns="28799" rIns="57598" bIns="28799" rtlCol="0">
            <a:spAutoFit/>
          </a:bodyPr>
          <a:lstStyle/>
          <a:p>
            <a:pPr algn="r"/>
            <a:r>
              <a:rPr lang="en-US" sz="600" dirty="0">
                <a:solidFill>
                  <a:srgbClr val="006852"/>
                </a:solidFill>
              </a:rPr>
              <a:t>HEADER GUIDE</a:t>
            </a:r>
          </a:p>
        </p:txBody>
      </p:sp>
      <p:cxnSp>
        <p:nvCxnSpPr>
          <p:cNvPr id="25" name="Straight Connector 24"/>
          <p:cNvCxnSpPr/>
          <p:nvPr userDrawn="1"/>
        </p:nvCxnSpPr>
        <p:spPr>
          <a:xfrm flipH="1">
            <a:off x="12345066" y="313684"/>
            <a:ext cx="317471" cy="0"/>
          </a:xfrm>
          <a:prstGeom prst="line">
            <a:avLst/>
          </a:prstGeom>
          <a:ln>
            <a:solidFill>
              <a:srgbClr val="006852"/>
            </a:solidFill>
          </a:ln>
        </p:spPr>
        <p:style>
          <a:lnRef idx="1">
            <a:schemeClr val="dk1"/>
          </a:lnRef>
          <a:fillRef idx="0">
            <a:schemeClr val="dk1"/>
          </a:fillRef>
          <a:effectRef idx="0">
            <a:schemeClr val="dk1"/>
          </a:effectRef>
          <a:fontRef idx="minor">
            <a:schemeClr val="tx1"/>
          </a:fontRef>
        </p:style>
      </p:cxnSp>
      <p:sp>
        <p:nvSpPr>
          <p:cNvPr id="26" name="TextBox 25"/>
          <p:cNvSpPr txBox="1"/>
          <p:nvPr userDrawn="1"/>
        </p:nvSpPr>
        <p:spPr>
          <a:xfrm>
            <a:off x="12744383" y="238439"/>
            <a:ext cx="626076" cy="150493"/>
          </a:xfrm>
          <a:prstGeom prst="rect">
            <a:avLst/>
          </a:prstGeom>
          <a:noFill/>
        </p:spPr>
        <p:txBody>
          <a:bodyPr wrap="none" lIns="57598" tIns="28799" rIns="57598" bIns="28799" rtlCol="0">
            <a:spAutoFit/>
          </a:bodyPr>
          <a:lstStyle/>
          <a:p>
            <a:pPr algn="l"/>
            <a:r>
              <a:rPr lang="en-US" sz="600" dirty="0">
                <a:solidFill>
                  <a:srgbClr val="006852"/>
                </a:solidFill>
              </a:rPr>
              <a:t>HEADER GUIDE</a:t>
            </a:r>
          </a:p>
        </p:txBody>
      </p:sp>
      <p:sp>
        <p:nvSpPr>
          <p:cNvPr id="27" name="Title Placeholder 1"/>
          <p:cNvSpPr>
            <a:spLocks noGrp="1"/>
          </p:cNvSpPr>
          <p:nvPr>
            <p:ph type="title"/>
          </p:nvPr>
        </p:nvSpPr>
        <p:spPr>
          <a:xfrm>
            <a:off x="412753" y="308430"/>
            <a:ext cx="11374904" cy="692497"/>
          </a:xfrm>
          <a:prstGeom prst="rect">
            <a:avLst/>
          </a:prstGeom>
        </p:spPr>
        <p:txBody>
          <a:bodyPr vert="horz" wrap="square" lIns="0" tIns="0" rIns="0" bIns="0" rtlCol="0" anchor="t" anchorCtr="0">
            <a:spAutoFit/>
          </a:bodyPr>
          <a:lstStyle/>
          <a:p>
            <a:r>
              <a:rPr lang="en-US" dirty="0"/>
              <a:t>Click to edit Master title style</a:t>
            </a:r>
          </a:p>
        </p:txBody>
      </p:sp>
      <p:sp>
        <p:nvSpPr>
          <p:cNvPr id="12" name="Text Placeholder 3"/>
          <p:cNvSpPr>
            <a:spLocks noGrp="1"/>
          </p:cNvSpPr>
          <p:nvPr>
            <p:ph type="body" sz="quarter" idx="15" hasCustomPrompt="1"/>
          </p:nvPr>
        </p:nvSpPr>
        <p:spPr>
          <a:xfrm>
            <a:off x="408518" y="5833534"/>
            <a:ext cx="11368617" cy="388938"/>
          </a:xfrm>
          <a:noFill/>
          <a:ln>
            <a:noFill/>
          </a:ln>
          <a:effectLst/>
        </p:spPr>
        <p:txBody>
          <a:bodyPr lIns="0" tIns="45720" rIns="91440" bIns="45720" anchor="b" anchorCtr="0">
            <a:noAutofit/>
          </a:bodyPr>
          <a:lstStyle>
            <a:lvl1pPr marL="0" indent="0">
              <a:buNone/>
              <a:defRPr sz="800" baseline="0"/>
            </a:lvl1pPr>
            <a:lvl2pPr marL="287338" indent="0">
              <a:buNone/>
              <a:defRPr/>
            </a:lvl2pPr>
            <a:lvl3pPr marL="576263" indent="0">
              <a:buNone/>
              <a:defRPr/>
            </a:lvl3pPr>
            <a:lvl4pPr marL="855663" indent="0">
              <a:buNone/>
              <a:defRPr/>
            </a:lvl4pPr>
            <a:lvl5pPr marL="1152525" indent="0">
              <a:buNone/>
              <a:defRPr/>
            </a:lvl5pPr>
          </a:lstStyle>
          <a:p>
            <a:pPr lvl="0"/>
            <a:r>
              <a:rPr lang="en-US" dirty="0"/>
              <a:t>Click to add references</a:t>
            </a:r>
          </a:p>
        </p:txBody>
      </p:sp>
    </p:spTree>
    <p:extLst>
      <p:ext uri="{BB962C8B-B14F-4D97-AF65-F5344CB8AC3E}">
        <p14:creationId xmlns:p14="http://schemas.microsoft.com/office/powerpoint/2010/main" val="3909748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784" y="152400"/>
            <a:ext cx="3364992"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4025837"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A18F8048-9B10-40E4-A698-EF6C1493EBDC}" type="datetime1">
              <a:rPr lang="en-US" smtClean="0"/>
              <a:t>7/8/2017</a:t>
            </a:fld>
            <a:endParaRPr lang="en-US"/>
          </a:p>
        </p:txBody>
      </p:sp>
      <p:sp>
        <p:nvSpPr>
          <p:cNvPr id="6" name="Footer Placeholder 5"/>
          <p:cNvSpPr>
            <a:spLocks noGrp="1"/>
          </p:cNvSpPr>
          <p:nvPr>
            <p:ph type="ftr" sz="quarter" idx="11"/>
          </p:nvPr>
        </p:nvSpPr>
        <p:spPr/>
        <p:txBody>
          <a:bodyPr/>
          <a:lstStyle/>
          <a:p>
            <a:r>
              <a:rPr lang="en-US"/>
              <a:t>Gwinnett Heart Specialists</a:t>
            </a:r>
          </a:p>
        </p:txBody>
      </p:sp>
      <p:sp>
        <p:nvSpPr>
          <p:cNvPr id="7" name="Slide Number Placeholder 6"/>
          <p:cNvSpPr>
            <a:spLocks noGrp="1"/>
          </p:cNvSpPr>
          <p:nvPr>
            <p:ph type="sldNum" sz="quarter" idx="12"/>
          </p:nvPr>
        </p:nvSpPr>
        <p:spPr/>
        <p:txBody>
          <a:bodyPr/>
          <a:lstStyle/>
          <a:p>
            <a:fld id="{75C696BF-5C64-465B-B348-634B4E33C496}" type="slidenum">
              <a:rPr lang="en-US" smtClean="0"/>
              <a:t>‹#›</a:t>
            </a:fld>
            <a:endParaRPr lang="en-US"/>
          </a:p>
        </p:txBody>
      </p:sp>
      <p:sp>
        <p:nvSpPr>
          <p:cNvPr id="12" name="Rectangle 11"/>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Tree>
    <p:extLst>
      <p:ext uri="{BB962C8B-B14F-4D97-AF65-F5344CB8AC3E}">
        <p14:creationId xmlns:p14="http://schemas.microsoft.com/office/powerpoint/2010/main" val="65612126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2_Dark Green / Header / Bold No Bullet">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751" y="1306515"/>
            <a:ext cx="11374907" cy="4522786"/>
          </a:xfrm>
          <a:prstGeom prst="rect">
            <a:avLst/>
          </a:prstGeom>
        </p:spPr>
        <p:txBody>
          <a:bodyPr/>
          <a:lstStyle>
            <a:lvl1pPr marL="0" indent="0">
              <a:spcBef>
                <a:spcPts val="945"/>
              </a:spcBef>
              <a:buNone/>
              <a:defRPr b="1">
                <a:solidFill>
                  <a:srgbClr val="000000"/>
                </a:solidFill>
              </a:defRPr>
            </a:lvl1pPr>
            <a:lvl2pPr marL="228600" indent="-228600">
              <a:defRPr sz="1500">
                <a:solidFill>
                  <a:srgbClr val="000000"/>
                </a:solidFill>
              </a:defRPr>
            </a:lvl2pPr>
            <a:lvl3pPr marL="515938" indent="-228600">
              <a:defRPr>
                <a:solidFill>
                  <a:srgbClr val="000000"/>
                </a:solidFill>
              </a:defRPr>
            </a:lvl3pPr>
            <a:lvl4pPr marL="804863" indent="-228600">
              <a:defRPr>
                <a:solidFill>
                  <a:srgbClr val="000000"/>
                </a:solidFill>
              </a:defRPr>
            </a:lvl4pPr>
            <a:lvl5pPr marL="1084263" indent="-228600">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flipH="1">
            <a:off x="-458065" y="1306514"/>
            <a:ext cx="317471" cy="0"/>
          </a:xfrm>
          <a:prstGeom prst="line">
            <a:avLst/>
          </a:prstGeom>
          <a:ln>
            <a:solidFill>
              <a:srgbClr val="3366FF"/>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userDrawn="1"/>
        </p:nvCxnSpPr>
        <p:spPr>
          <a:xfrm flipH="1">
            <a:off x="12345066" y="1306514"/>
            <a:ext cx="317471" cy="0"/>
          </a:xfrm>
          <a:prstGeom prst="line">
            <a:avLst/>
          </a:prstGeom>
          <a:ln>
            <a:solidFill>
              <a:srgbClr val="3366FF"/>
            </a:solidFill>
          </a:ln>
        </p:spPr>
        <p:style>
          <a:lnRef idx="1">
            <a:schemeClr val="dk1"/>
          </a:lnRef>
          <a:fillRef idx="0">
            <a:schemeClr val="dk1"/>
          </a:fillRef>
          <a:effectRef idx="0">
            <a:schemeClr val="dk1"/>
          </a:effectRef>
          <a:fontRef idx="minor">
            <a:schemeClr val="tx1"/>
          </a:fontRef>
        </p:style>
      </p:cxnSp>
      <p:sp>
        <p:nvSpPr>
          <p:cNvPr id="16" name="TextBox 15"/>
          <p:cNvSpPr txBox="1"/>
          <p:nvPr userDrawn="1"/>
        </p:nvSpPr>
        <p:spPr>
          <a:xfrm>
            <a:off x="-1125466" y="1205111"/>
            <a:ext cx="608442" cy="150493"/>
          </a:xfrm>
          <a:prstGeom prst="rect">
            <a:avLst/>
          </a:prstGeom>
          <a:noFill/>
        </p:spPr>
        <p:txBody>
          <a:bodyPr wrap="none" lIns="57598" tIns="28799" rIns="57598" bIns="28799" rtlCol="0">
            <a:spAutoFit/>
          </a:bodyPr>
          <a:lstStyle/>
          <a:p>
            <a:pPr algn="r"/>
            <a:r>
              <a:rPr lang="en-US" sz="600" dirty="0">
                <a:solidFill>
                  <a:srgbClr val="3366FF"/>
                </a:solidFill>
              </a:rPr>
              <a:t>BULLET GUIDE</a:t>
            </a:r>
          </a:p>
        </p:txBody>
      </p:sp>
      <p:sp>
        <p:nvSpPr>
          <p:cNvPr id="17" name="TextBox 16"/>
          <p:cNvSpPr txBox="1"/>
          <p:nvPr userDrawn="1"/>
        </p:nvSpPr>
        <p:spPr>
          <a:xfrm>
            <a:off x="12744384" y="1205111"/>
            <a:ext cx="608443" cy="150493"/>
          </a:xfrm>
          <a:prstGeom prst="rect">
            <a:avLst/>
          </a:prstGeom>
          <a:noFill/>
        </p:spPr>
        <p:txBody>
          <a:bodyPr wrap="none" lIns="57598" tIns="28799" rIns="57598" bIns="28799" rtlCol="0">
            <a:spAutoFit/>
          </a:bodyPr>
          <a:lstStyle/>
          <a:p>
            <a:pPr algn="l"/>
            <a:r>
              <a:rPr lang="en-US" sz="600" dirty="0">
                <a:solidFill>
                  <a:srgbClr val="3366FF"/>
                </a:solidFill>
              </a:rPr>
              <a:t>BULLET GUIDE</a:t>
            </a:r>
          </a:p>
        </p:txBody>
      </p:sp>
      <p:cxnSp>
        <p:nvCxnSpPr>
          <p:cNvPr id="23" name="Straight Connector 22"/>
          <p:cNvCxnSpPr/>
          <p:nvPr userDrawn="1"/>
        </p:nvCxnSpPr>
        <p:spPr>
          <a:xfrm flipH="1">
            <a:off x="-458065" y="313684"/>
            <a:ext cx="317471" cy="0"/>
          </a:xfrm>
          <a:prstGeom prst="line">
            <a:avLst/>
          </a:prstGeom>
          <a:ln>
            <a:solidFill>
              <a:srgbClr val="006852"/>
            </a:solidFill>
          </a:ln>
        </p:spPr>
        <p:style>
          <a:lnRef idx="1">
            <a:schemeClr val="dk1"/>
          </a:lnRef>
          <a:fillRef idx="0">
            <a:schemeClr val="dk1"/>
          </a:fillRef>
          <a:effectRef idx="0">
            <a:schemeClr val="dk1"/>
          </a:effectRef>
          <a:fontRef idx="minor">
            <a:schemeClr val="tx1"/>
          </a:fontRef>
        </p:style>
      </p:cxnSp>
      <p:sp>
        <p:nvSpPr>
          <p:cNvPr id="24" name="TextBox 23"/>
          <p:cNvSpPr txBox="1"/>
          <p:nvPr userDrawn="1"/>
        </p:nvSpPr>
        <p:spPr>
          <a:xfrm>
            <a:off x="-1143100" y="238439"/>
            <a:ext cx="626076" cy="150493"/>
          </a:xfrm>
          <a:prstGeom prst="rect">
            <a:avLst/>
          </a:prstGeom>
          <a:noFill/>
        </p:spPr>
        <p:txBody>
          <a:bodyPr wrap="none" lIns="57598" tIns="28799" rIns="57598" bIns="28799" rtlCol="0">
            <a:spAutoFit/>
          </a:bodyPr>
          <a:lstStyle/>
          <a:p>
            <a:pPr algn="r"/>
            <a:r>
              <a:rPr lang="en-US" sz="600" dirty="0">
                <a:solidFill>
                  <a:srgbClr val="006852"/>
                </a:solidFill>
              </a:rPr>
              <a:t>HEADER GUIDE</a:t>
            </a:r>
          </a:p>
        </p:txBody>
      </p:sp>
      <p:cxnSp>
        <p:nvCxnSpPr>
          <p:cNvPr id="25" name="Straight Connector 24"/>
          <p:cNvCxnSpPr/>
          <p:nvPr userDrawn="1"/>
        </p:nvCxnSpPr>
        <p:spPr>
          <a:xfrm flipH="1">
            <a:off x="12345066" y="313684"/>
            <a:ext cx="317471" cy="0"/>
          </a:xfrm>
          <a:prstGeom prst="line">
            <a:avLst/>
          </a:prstGeom>
          <a:ln>
            <a:solidFill>
              <a:srgbClr val="006852"/>
            </a:solidFill>
          </a:ln>
        </p:spPr>
        <p:style>
          <a:lnRef idx="1">
            <a:schemeClr val="dk1"/>
          </a:lnRef>
          <a:fillRef idx="0">
            <a:schemeClr val="dk1"/>
          </a:fillRef>
          <a:effectRef idx="0">
            <a:schemeClr val="dk1"/>
          </a:effectRef>
          <a:fontRef idx="minor">
            <a:schemeClr val="tx1"/>
          </a:fontRef>
        </p:style>
      </p:cxnSp>
      <p:sp>
        <p:nvSpPr>
          <p:cNvPr id="26" name="TextBox 25"/>
          <p:cNvSpPr txBox="1"/>
          <p:nvPr userDrawn="1"/>
        </p:nvSpPr>
        <p:spPr>
          <a:xfrm>
            <a:off x="12744383" y="238439"/>
            <a:ext cx="626076" cy="150493"/>
          </a:xfrm>
          <a:prstGeom prst="rect">
            <a:avLst/>
          </a:prstGeom>
          <a:noFill/>
        </p:spPr>
        <p:txBody>
          <a:bodyPr wrap="none" lIns="57598" tIns="28799" rIns="57598" bIns="28799" rtlCol="0">
            <a:spAutoFit/>
          </a:bodyPr>
          <a:lstStyle/>
          <a:p>
            <a:pPr algn="l"/>
            <a:r>
              <a:rPr lang="en-US" sz="600" dirty="0">
                <a:solidFill>
                  <a:srgbClr val="006852"/>
                </a:solidFill>
              </a:rPr>
              <a:t>HEADER GUIDE</a:t>
            </a:r>
          </a:p>
        </p:txBody>
      </p:sp>
      <p:sp>
        <p:nvSpPr>
          <p:cNvPr id="27" name="Title Placeholder 1"/>
          <p:cNvSpPr>
            <a:spLocks noGrp="1"/>
          </p:cNvSpPr>
          <p:nvPr>
            <p:ph type="title"/>
          </p:nvPr>
        </p:nvSpPr>
        <p:spPr>
          <a:xfrm>
            <a:off x="412753" y="308430"/>
            <a:ext cx="11374904" cy="692497"/>
          </a:xfrm>
          <a:prstGeom prst="rect">
            <a:avLst/>
          </a:prstGeom>
        </p:spPr>
        <p:txBody>
          <a:bodyPr vert="horz" wrap="square" lIns="0" tIns="0" rIns="0" bIns="0" rtlCol="0" anchor="t" anchorCtr="0">
            <a:spAutoFit/>
          </a:bodyPr>
          <a:lstStyle/>
          <a:p>
            <a:r>
              <a:rPr lang="en-US" dirty="0"/>
              <a:t>Click to edit Master title style</a:t>
            </a:r>
          </a:p>
        </p:txBody>
      </p:sp>
      <p:sp>
        <p:nvSpPr>
          <p:cNvPr id="12" name="Text Placeholder 3"/>
          <p:cNvSpPr>
            <a:spLocks noGrp="1"/>
          </p:cNvSpPr>
          <p:nvPr>
            <p:ph type="body" sz="quarter" idx="15" hasCustomPrompt="1"/>
          </p:nvPr>
        </p:nvSpPr>
        <p:spPr>
          <a:xfrm>
            <a:off x="408518" y="5833534"/>
            <a:ext cx="11368617" cy="388938"/>
          </a:xfrm>
          <a:noFill/>
          <a:ln>
            <a:noFill/>
          </a:ln>
          <a:effectLst/>
        </p:spPr>
        <p:txBody>
          <a:bodyPr lIns="0" tIns="45720" rIns="91440" bIns="45720" anchor="b" anchorCtr="0">
            <a:noAutofit/>
          </a:bodyPr>
          <a:lstStyle>
            <a:lvl1pPr marL="0" indent="0">
              <a:buNone/>
              <a:defRPr sz="800" baseline="0"/>
            </a:lvl1pPr>
            <a:lvl2pPr marL="287338" indent="0">
              <a:buNone/>
              <a:defRPr/>
            </a:lvl2pPr>
            <a:lvl3pPr marL="576263" indent="0">
              <a:buNone/>
              <a:defRPr/>
            </a:lvl3pPr>
            <a:lvl4pPr marL="855663" indent="0">
              <a:buNone/>
              <a:defRPr/>
            </a:lvl4pPr>
            <a:lvl5pPr marL="1152525" indent="0">
              <a:buNone/>
              <a:defRPr/>
            </a:lvl5pPr>
          </a:lstStyle>
          <a:p>
            <a:pPr lvl="0"/>
            <a:r>
              <a:rPr lang="en-US" dirty="0"/>
              <a:t>Click to add references</a:t>
            </a:r>
          </a:p>
        </p:txBody>
      </p:sp>
    </p:spTree>
    <p:extLst>
      <p:ext uri="{BB962C8B-B14F-4D97-AF65-F5344CB8AC3E}">
        <p14:creationId xmlns:p14="http://schemas.microsoft.com/office/powerpoint/2010/main" val="1535089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5448"/>
            <a:ext cx="3366867"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3871741" y="1484808"/>
            <a:ext cx="8329863"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a:t>Click icon to add picture</a:t>
            </a:r>
            <a:endParaRPr kumimoji="0" lang="en-US" dirty="0"/>
          </a:p>
        </p:txBody>
      </p:sp>
      <p:sp>
        <p:nvSpPr>
          <p:cNvPr id="4" name="Text Placeholder 3"/>
          <p:cNvSpPr>
            <a:spLocks noGrp="1"/>
          </p:cNvSpPr>
          <p:nvPr>
            <p:ph type="body" sz="half" idx="2"/>
          </p:nvPr>
        </p:nvSpPr>
        <p:spPr>
          <a:xfrm>
            <a:off x="219456" y="1728216"/>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219456" y="1170432"/>
            <a:ext cx="3364992" cy="201168"/>
          </a:xfrm>
        </p:spPr>
        <p:txBody>
          <a:bodyPr/>
          <a:lstStyle/>
          <a:p>
            <a:fld id="{958D50EC-F77E-45AE-ACF7-5D3EE11AF16A}" type="datetime1">
              <a:rPr lang="en-US" smtClean="0"/>
              <a:t>7/8/2017</a:t>
            </a:fld>
            <a:endParaRPr lang="en-US"/>
          </a:p>
        </p:txBody>
      </p:sp>
      <p:sp>
        <p:nvSpPr>
          <p:cNvPr id="11" name="Rectangle 10"/>
          <p:cNvSpPr/>
          <p:nvPr/>
        </p:nvSpPr>
        <p:spPr>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bwMode="invGray">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6" name="Footer Placeholder 5"/>
          <p:cNvSpPr>
            <a:spLocks noGrp="1"/>
          </p:cNvSpPr>
          <p:nvPr>
            <p:ph type="ftr" sz="quarter" idx="11"/>
          </p:nvPr>
        </p:nvSpPr>
        <p:spPr>
          <a:xfrm>
            <a:off x="4047744" y="1170432"/>
            <a:ext cx="6925056" cy="201168"/>
          </a:xfrm>
        </p:spPr>
        <p:txBody>
          <a:bodyPr/>
          <a:lstStyle>
            <a:lvl1pPr>
              <a:defRPr>
                <a:solidFill>
                  <a:schemeClr val="bg1">
                    <a:shade val="50000"/>
                  </a:schemeClr>
                </a:solidFill>
              </a:defRPr>
            </a:lvl1pPr>
          </a:lstStyle>
          <a:p>
            <a:r>
              <a:rPr lang="en-US"/>
              <a:t>Gwinnett Heart Specialists</a:t>
            </a:r>
          </a:p>
        </p:txBody>
      </p:sp>
      <p:sp>
        <p:nvSpPr>
          <p:cNvPr id="7" name="Slide Number Placeholder 6"/>
          <p:cNvSpPr>
            <a:spLocks noGrp="1"/>
          </p:cNvSpPr>
          <p:nvPr>
            <p:ph type="sldNum" sz="quarter" idx="12"/>
          </p:nvPr>
        </p:nvSpPr>
        <p:spPr>
          <a:xfrm>
            <a:off x="11119104" y="1170432"/>
            <a:ext cx="978485" cy="201168"/>
          </a:xfrm>
        </p:spPr>
        <p:txBody>
          <a:bodyPr/>
          <a:lstStyle/>
          <a:p>
            <a:fld id="{75C696BF-5C64-465B-B348-634B4E33C496}" type="slidenum">
              <a:rPr lang="en-US" smtClean="0"/>
              <a:t>‹#›</a:t>
            </a:fld>
            <a:endParaRPr lang="en-US"/>
          </a:p>
        </p:txBody>
      </p:sp>
    </p:spTree>
    <p:extLst>
      <p:ext uri="{BB962C8B-B14F-4D97-AF65-F5344CB8AC3E}">
        <p14:creationId xmlns:p14="http://schemas.microsoft.com/office/powerpoint/2010/main" val="165512964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6" Type="http://schemas.openxmlformats.org/officeDocument/2006/relationships/theme" Target="../theme/theme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6" Type="http://schemas.openxmlformats.org/officeDocument/2006/relationships/theme" Target="../theme/theme3.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6" Type="http://schemas.openxmlformats.org/officeDocument/2006/relationships/theme" Target="../theme/theme4.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2" Type="http://schemas.openxmlformats.org/officeDocument/2006/relationships/slideLayout" Target="../slideLayouts/slideLayout67.xml"/><Relationship Id="rId16" Type="http://schemas.openxmlformats.org/officeDocument/2006/relationships/theme" Target="../theme/theme5.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7" name="Rectangle 6"/>
          <p:cNvSpPr/>
          <p:nvPr/>
        </p:nvSpPr>
        <p:spPr bwMode="ltGray">
          <a:xfrm>
            <a:off x="1" y="1"/>
            <a:ext cx="12191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Placeholder 1"/>
          <p:cNvSpPr>
            <a:spLocks noGrp="1"/>
          </p:cNvSpPr>
          <p:nvPr>
            <p:ph type="title"/>
          </p:nvPr>
        </p:nvSpPr>
        <p:spPr>
          <a:xfrm>
            <a:off x="609600" y="152400"/>
            <a:ext cx="109728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609600" y="1775192"/>
            <a:ext cx="109728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609600" y="6476999"/>
            <a:ext cx="28448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07DD5D05-1FF3-4855-8F54-6F5F6BD1E9F2}" type="datetime1">
              <a:rPr lang="en-US" smtClean="0"/>
              <a:t>7/8/2017</a:t>
            </a:fld>
            <a:endParaRPr lang="en-US"/>
          </a:p>
        </p:txBody>
      </p:sp>
      <p:sp>
        <p:nvSpPr>
          <p:cNvPr id="5" name="Footer Placeholder 4"/>
          <p:cNvSpPr>
            <a:spLocks noGrp="1"/>
          </p:cNvSpPr>
          <p:nvPr>
            <p:ph type="ftr" sz="quarter" idx="3"/>
          </p:nvPr>
        </p:nvSpPr>
        <p:spPr>
          <a:xfrm>
            <a:off x="3520796" y="6476999"/>
            <a:ext cx="7343625"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r>
              <a:rPr lang="en-US"/>
              <a:t>Gwinnett Heart Specialists</a:t>
            </a:r>
          </a:p>
        </p:txBody>
      </p:sp>
      <p:sp>
        <p:nvSpPr>
          <p:cNvPr id="6" name="Slide Number Placeholder 5"/>
          <p:cNvSpPr>
            <a:spLocks noGrp="1"/>
          </p:cNvSpPr>
          <p:nvPr>
            <p:ph type="sldNum" sz="quarter" idx="4"/>
          </p:nvPr>
        </p:nvSpPr>
        <p:spPr>
          <a:xfrm>
            <a:off x="10939195" y="6476999"/>
            <a:ext cx="978485"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75C696BF-5C64-465B-B348-634B4E33C496}" type="slidenum">
              <a:rPr lang="en-US" smtClean="0"/>
              <a:t>‹#›</a:t>
            </a:fld>
            <a:endParaRPr lang="en-US"/>
          </a:p>
        </p:txBody>
      </p:sp>
    </p:spTree>
    <p:extLst>
      <p:ext uri="{BB962C8B-B14F-4D97-AF65-F5344CB8AC3E}">
        <p14:creationId xmlns:p14="http://schemas.microsoft.com/office/powerpoint/2010/main" val="16195920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736" r:id="rId16"/>
    <p:sldLayoutId id="2147483737" r:id="rId17"/>
    <p:sldLayoutId id="2147483738" r:id="rId18"/>
    <p:sldLayoutId id="2147483739" r:id="rId19"/>
    <p:sldLayoutId id="2147483756" r:id="rId20"/>
  </p:sldLayoutIdLst>
  <p:hf sldNum="0" hdr="0" ftr="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7" name="Rectangle 6"/>
          <p:cNvSpPr/>
          <p:nvPr/>
        </p:nvSpPr>
        <p:spPr bwMode="ltGray">
          <a:xfrm>
            <a:off x="1" y="1"/>
            <a:ext cx="12191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Placeholder 1"/>
          <p:cNvSpPr>
            <a:spLocks noGrp="1"/>
          </p:cNvSpPr>
          <p:nvPr>
            <p:ph type="title"/>
          </p:nvPr>
        </p:nvSpPr>
        <p:spPr>
          <a:xfrm>
            <a:off x="609600" y="152400"/>
            <a:ext cx="109728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609600" y="1775192"/>
            <a:ext cx="109728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609600" y="6476999"/>
            <a:ext cx="28448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9FBDDF2B-FF86-41CE-BD01-1479FFBFA570}" type="datetime1">
              <a:rPr lang="en-US" smtClean="0"/>
              <a:t>7/8/2017</a:t>
            </a:fld>
            <a:endParaRPr lang="en-US"/>
          </a:p>
        </p:txBody>
      </p:sp>
      <p:sp>
        <p:nvSpPr>
          <p:cNvPr id="5" name="Footer Placeholder 4"/>
          <p:cNvSpPr>
            <a:spLocks noGrp="1"/>
          </p:cNvSpPr>
          <p:nvPr>
            <p:ph type="ftr" sz="quarter" idx="3"/>
          </p:nvPr>
        </p:nvSpPr>
        <p:spPr>
          <a:xfrm>
            <a:off x="3520796" y="6476999"/>
            <a:ext cx="7343625"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r>
              <a:rPr lang="en-US"/>
              <a:t>Gwinnett Heart Specialists</a:t>
            </a:r>
          </a:p>
        </p:txBody>
      </p:sp>
      <p:sp>
        <p:nvSpPr>
          <p:cNvPr id="6" name="Slide Number Placeholder 5"/>
          <p:cNvSpPr>
            <a:spLocks noGrp="1"/>
          </p:cNvSpPr>
          <p:nvPr>
            <p:ph type="sldNum" sz="quarter" idx="4"/>
          </p:nvPr>
        </p:nvSpPr>
        <p:spPr>
          <a:xfrm>
            <a:off x="10939195" y="6476999"/>
            <a:ext cx="978485"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75C696BF-5C64-465B-B348-634B4E33C496}" type="slidenum">
              <a:rPr lang="en-US" smtClean="0"/>
              <a:t>‹#›</a:t>
            </a:fld>
            <a:endParaRPr lang="en-US"/>
          </a:p>
        </p:txBody>
      </p:sp>
    </p:spTree>
    <p:extLst>
      <p:ext uri="{BB962C8B-B14F-4D97-AF65-F5344CB8AC3E}">
        <p14:creationId xmlns:p14="http://schemas.microsoft.com/office/powerpoint/2010/main" val="412334845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hf sldNum="0" hdr="0" ftr="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7" name="Rectangle 6"/>
          <p:cNvSpPr/>
          <p:nvPr/>
        </p:nvSpPr>
        <p:spPr bwMode="ltGray">
          <a:xfrm>
            <a:off x="1" y="1"/>
            <a:ext cx="12191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Placeholder 1"/>
          <p:cNvSpPr>
            <a:spLocks noGrp="1"/>
          </p:cNvSpPr>
          <p:nvPr>
            <p:ph type="title"/>
          </p:nvPr>
        </p:nvSpPr>
        <p:spPr>
          <a:xfrm>
            <a:off x="609600" y="152400"/>
            <a:ext cx="109728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609600" y="1775192"/>
            <a:ext cx="109728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609600" y="6476999"/>
            <a:ext cx="28448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19860168-A975-4E01-96C3-B9480119C88A}" type="datetime1">
              <a:rPr lang="en-US" smtClean="0"/>
              <a:t>7/8/2017</a:t>
            </a:fld>
            <a:endParaRPr lang="en-US"/>
          </a:p>
        </p:txBody>
      </p:sp>
      <p:sp>
        <p:nvSpPr>
          <p:cNvPr id="5" name="Footer Placeholder 4"/>
          <p:cNvSpPr>
            <a:spLocks noGrp="1"/>
          </p:cNvSpPr>
          <p:nvPr>
            <p:ph type="ftr" sz="quarter" idx="3"/>
          </p:nvPr>
        </p:nvSpPr>
        <p:spPr>
          <a:xfrm>
            <a:off x="3520796" y="6476999"/>
            <a:ext cx="7343625"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r>
              <a:rPr lang="en-US"/>
              <a:t>Gwinnett Heart Specialists</a:t>
            </a:r>
          </a:p>
        </p:txBody>
      </p:sp>
      <p:sp>
        <p:nvSpPr>
          <p:cNvPr id="6" name="Slide Number Placeholder 5"/>
          <p:cNvSpPr>
            <a:spLocks noGrp="1"/>
          </p:cNvSpPr>
          <p:nvPr>
            <p:ph type="sldNum" sz="quarter" idx="4"/>
          </p:nvPr>
        </p:nvSpPr>
        <p:spPr>
          <a:xfrm>
            <a:off x="10939195" y="6476999"/>
            <a:ext cx="978485"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75C696BF-5C64-465B-B348-634B4E33C496}" type="slidenum">
              <a:rPr lang="en-US" smtClean="0"/>
              <a:t>‹#›</a:t>
            </a:fld>
            <a:endParaRPr lang="en-US"/>
          </a:p>
        </p:txBody>
      </p:sp>
    </p:spTree>
    <p:extLst>
      <p:ext uri="{BB962C8B-B14F-4D97-AF65-F5344CB8AC3E}">
        <p14:creationId xmlns:p14="http://schemas.microsoft.com/office/powerpoint/2010/main" val="321924907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Lst>
  <p:hf sldNum="0" hdr="0" ftr="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7" name="Rectangle 6"/>
          <p:cNvSpPr/>
          <p:nvPr/>
        </p:nvSpPr>
        <p:spPr bwMode="ltGray">
          <a:xfrm>
            <a:off x="1" y="1"/>
            <a:ext cx="12191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Placeholder 1"/>
          <p:cNvSpPr>
            <a:spLocks noGrp="1"/>
          </p:cNvSpPr>
          <p:nvPr>
            <p:ph type="title"/>
          </p:nvPr>
        </p:nvSpPr>
        <p:spPr>
          <a:xfrm>
            <a:off x="609600" y="152400"/>
            <a:ext cx="109728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609600" y="1775192"/>
            <a:ext cx="109728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609600" y="6476999"/>
            <a:ext cx="28448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EE2BAD5B-C313-445A-B8C1-720202C3CB5F}" type="datetime1">
              <a:rPr lang="en-US" smtClean="0"/>
              <a:t>7/8/2017</a:t>
            </a:fld>
            <a:endParaRPr lang="en-US"/>
          </a:p>
        </p:txBody>
      </p:sp>
      <p:sp>
        <p:nvSpPr>
          <p:cNvPr id="5" name="Footer Placeholder 4"/>
          <p:cNvSpPr>
            <a:spLocks noGrp="1"/>
          </p:cNvSpPr>
          <p:nvPr>
            <p:ph type="ftr" sz="quarter" idx="3"/>
          </p:nvPr>
        </p:nvSpPr>
        <p:spPr>
          <a:xfrm>
            <a:off x="3520796" y="6476999"/>
            <a:ext cx="7343625"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r>
              <a:rPr lang="en-US"/>
              <a:t>Gwinnett Heart Specialists</a:t>
            </a:r>
          </a:p>
        </p:txBody>
      </p:sp>
      <p:sp>
        <p:nvSpPr>
          <p:cNvPr id="6" name="Slide Number Placeholder 5"/>
          <p:cNvSpPr>
            <a:spLocks noGrp="1"/>
          </p:cNvSpPr>
          <p:nvPr>
            <p:ph type="sldNum" sz="quarter" idx="4"/>
          </p:nvPr>
        </p:nvSpPr>
        <p:spPr>
          <a:xfrm>
            <a:off x="10939195" y="6476999"/>
            <a:ext cx="978485"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75C696BF-5C64-465B-B348-634B4E33C496}" type="slidenum">
              <a:rPr lang="en-US" smtClean="0"/>
              <a:t>‹#›</a:t>
            </a:fld>
            <a:endParaRPr lang="en-US"/>
          </a:p>
        </p:txBody>
      </p:sp>
    </p:spTree>
    <p:extLst>
      <p:ext uri="{BB962C8B-B14F-4D97-AF65-F5344CB8AC3E}">
        <p14:creationId xmlns:p14="http://schemas.microsoft.com/office/powerpoint/2010/main" val="278633921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Lst>
  <p:hf sldNum="0" hdr="0" ftr="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7" name="Rectangle 6"/>
          <p:cNvSpPr/>
          <p:nvPr/>
        </p:nvSpPr>
        <p:spPr bwMode="ltGray">
          <a:xfrm>
            <a:off x="1" y="1"/>
            <a:ext cx="12191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2" name="Title Placeholder 1"/>
          <p:cNvSpPr>
            <a:spLocks noGrp="1"/>
          </p:cNvSpPr>
          <p:nvPr>
            <p:ph type="title"/>
          </p:nvPr>
        </p:nvSpPr>
        <p:spPr>
          <a:xfrm>
            <a:off x="609600" y="152400"/>
            <a:ext cx="109728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609600" y="1775192"/>
            <a:ext cx="109728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609600" y="6476999"/>
            <a:ext cx="28448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4AACAC74-76F3-4923-A380-0DF1EAE81AA8}" type="datetime1">
              <a:rPr lang="en-US" smtClean="0"/>
              <a:t>7/8/2017</a:t>
            </a:fld>
            <a:endParaRPr lang="en-US"/>
          </a:p>
        </p:txBody>
      </p:sp>
      <p:sp>
        <p:nvSpPr>
          <p:cNvPr id="5" name="Footer Placeholder 4"/>
          <p:cNvSpPr>
            <a:spLocks noGrp="1"/>
          </p:cNvSpPr>
          <p:nvPr>
            <p:ph type="ftr" sz="quarter" idx="3"/>
          </p:nvPr>
        </p:nvSpPr>
        <p:spPr>
          <a:xfrm>
            <a:off x="3520796" y="6476999"/>
            <a:ext cx="7343625"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r>
              <a:rPr lang="en-US"/>
              <a:t>Gwinnett Heart Specialists</a:t>
            </a:r>
          </a:p>
        </p:txBody>
      </p:sp>
      <p:sp>
        <p:nvSpPr>
          <p:cNvPr id="6" name="Slide Number Placeholder 5"/>
          <p:cNvSpPr>
            <a:spLocks noGrp="1"/>
          </p:cNvSpPr>
          <p:nvPr>
            <p:ph type="sldNum" sz="quarter" idx="4"/>
          </p:nvPr>
        </p:nvSpPr>
        <p:spPr>
          <a:xfrm>
            <a:off x="10939195" y="6476999"/>
            <a:ext cx="978485"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75C696BF-5C64-465B-B348-634B4E33C496}" type="slidenum">
              <a:rPr lang="en-US" smtClean="0"/>
              <a:t>‹#›</a:t>
            </a:fld>
            <a:endParaRPr lang="en-US"/>
          </a:p>
        </p:txBody>
      </p:sp>
    </p:spTree>
    <p:extLst>
      <p:ext uri="{BB962C8B-B14F-4D97-AF65-F5344CB8AC3E}">
        <p14:creationId xmlns:p14="http://schemas.microsoft.com/office/powerpoint/2010/main" val="621336775"/>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Lst>
  <p:hf sldNum="0" hdr="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3" Type="http://schemas.openxmlformats.org/officeDocument/2006/relationships/hyperlink" Target="http://www.acc.org/" TargetMode="External"/><Relationship Id="rId2" Type="http://schemas.openxmlformats.org/officeDocument/2006/relationships/hyperlink" Target="http://circ.ahajournals.org/lookup/doi/10.1161/CIR.0000000000000509" TargetMode="External"/><Relationship Id="rId1" Type="http://schemas.openxmlformats.org/officeDocument/2006/relationships/slideLayout" Target="../slideLayouts/slideLayout2.xml"/><Relationship Id="rId5" Type="http://schemas.openxmlformats.org/officeDocument/2006/relationships/hyperlink" Target="http://www.hfsa.org/" TargetMode="External"/><Relationship Id="rId4" Type="http://schemas.openxmlformats.org/officeDocument/2006/relationships/hyperlink" Target="http://professional.heart.or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8" Type="http://schemas.openxmlformats.org/officeDocument/2006/relationships/control" Target="../activeX/activeX2.xml"/><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image" Target="../media/image3.wmf"/><Relationship Id="rId2" Type="http://schemas.openxmlformats.org/officeDocument/2006/relationships/tags" Target="../tags/tag8.xml"/><Relationship Id="rId1" Type="http://schemas.openxmlformats.org/officeDocument/2006/relationships/vmlDrawing" Target="../drawings/vmlDrawing2.vml"/><Relationship Id="rId6" Type="http://schemas.openxmlformats.org/officeDocument/2006/relationships/tags" Target="../tags/tag12.xml"/><Relationship Id="rId11" Type="http://schemas.openxmlformats.org/officeDocument/2006/relationships/image" Target="../media/image20.emf"/><Relationship Id="rId5" Type="http://schemas.openxmlformats.org/officeDocument/2006/relationships/tags" Target="../tags/tag11.xml"/><Relationship Id="rId10" Type="http://schemas.openxmlformats.org/officeDocument/2006/relationships/oleObject" Target="../embeddings/oleObject2.bin"/><Relationship Id="rId4" Type="http://schemas.openxmlformats.org/officeDocument/2006/relationships/tags" Target="../tags/tag10.xml"/><Relationship Id="rId9"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8" Type="http://schemas.openxmlformats.org/officeDocument/2006/relationships/control" Target="../activeX/activeX3.xml"/><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image" Target="../media/image3.wmf"/><Relationship Id="rId2" Type="http://schemas.openxmlformats.org/officeDocument/2006/relationships/tags" Target="../tags/tag14.xml"/><Relationship Id="rId1" Type="http://schemas.openxmlformats.org/officeDocument/2006/relationships/vmlDrawing" Target="../drawings/vmlDrawing3.vml"/><Relationship Id="rId6" Type="http://schemas.openxmlformats.org/officeDocument/2006/relationships/tags" Target="../tags/tag18.xml"/><Relationship Id="rId11" Type="http://schemas.openxmlformats.org/officeDocument/2006/relationships/image" Target="../media/image21.emf"/><Relationship Id="rId5" Type="http://schemas.openxmlformats.org/officeDocument/2006/relationships/tags" Target="../tags/tag17.xml"/><Relationship Id="rId10" Type="http://schemas.openxmlformats.org/officeDocument/2006/relationships/oleObject" Target="../embeddings/oleObject3.bin"/><Relationship Id="rId4" Type="http://schemas.openxmlformats.org/officeDocument/2006/relationships/tags" Target="../tags/tag16.xml"/><Relationship Id="rId9"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8" Type="http://schemas.openxmlformats.org/officeDocument/2006/relationships/control" Target="../activeX/activeX1.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3.wmf"/><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tags" Target="../tags/tag6.xml"/><Relationship Id="rId11" Type="http://schemas.openxmlformats.org/officeDocument/2006/relationships/image" Target="../media/image2.emf"/><Relationship Id="rId5" Type="http://schemas.openxmlformats.org/officeDocument/2006/relationships/tags" Target="../tags/tag5.xml"/><Relationship Id="rId10" Type="http://schemas.openxmlformats.org/officeDocument/2006/relationships/oleObject" Target="../embeddings/oleObject1.bin"/><Relationship Id="rId4" Type="http://schemas.openxmlformats.org/officeDocument/2006/relationships/tags" Target="../tags/tag4.xml"/><Relationship Id="rId9"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48.xml"/><Relationship Id="rId6" Type="http://schemas.openxmlformats.org/officeDocument/2006/relationships/image" Target="../media/image15.png"/><Relationship Id="rId5" Type="http://schemas.microsoft.com/office/2007/relationships/hdphoto" Target="../media/hdphoto1.wdp"/><Relationship Id="rId4" Type="http://schemas.openxmlformats.org/officeDocument/2006/relationships/image" Target="../media/image14.png"/></Relationships>
</file>

<file path=ppt/slides/_rels/slide6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F0E17-898A-4DD3-87C9-E0E340163F9D}"/>
              </a:ext>
            </a:extLst>
          </p:cNvPr>
          <p:cNvSpPr>
            <a:spLocks noGrp="1"/>
          </p:cNvSpPr>
          <p:nvPr>
            <p:ph type="ctrTitle"/>
          </p:nvPr>
        </p:nvSpPr>
        <p:spPr/>
        <p:txBody>
          <a:bodyPr/>
          <a:lstStyle/>
          <a:p>
            <a:r>
              <a:rPr lang="en-US" dirty="0">
                <a:solidFill>
                  <a:srgbClr val="0070C0"/>
                </a:solidFill>
              </a:rPr>
              <a:t>Sreeni Gangasani MD, FACC.</a:t>
            </a:r>
          </a:p>
        </p:txBody>
      </p:sp>
      <p:sp>
        <p:nvSpPr>
          <p:cNvPr id="3" name="Subtitle 2">
            <a:extLst>
              <a:ext uri="{FF2B5EF4-FFF2-40B4-BE49-F238E27FC236}">
                <a16:creationId xmlns:a16="http://schemas.microsoft.com/office/drawing/2014/main" id="{54C05386-2DA6-477A-98F4-1D93C80CE3CA}"/>
              </a:ext>
            </a:extLst>
          </p:cNvPr>
          <p:cNvSpPr>
            <a:spLocks noGrp="1"/>
          </p:cNvSpPr>
          <p:nvPr>
            <p:ph type="subTitle" idx="1"/>
          </p:nvPr>
        </p:nvSpPr>
        <p:spPr>
          <a:xfrm>
            <a:off x="553673" y="1224793"/>
            <a:ext cx="11130327" cy="2103623"/>
          </a:xfrm>
        </p:spPr>
        <p:txBody>
          <a:bodyPr>
            <a:normAutofit/>
          </a:bodyPr>
          <a:lstStyle/>
          <a:p>
            <a:r>
              <a:rPr lang="en-US" sz="6600" dirty="0">
                <a:solidFill>
                  <a:srgbClr val="FFFF00"/>
                </a:solidFill>
              </a:rPr>
              <a:t>Heart failure 2017</a:t>
            </a:r>
            <a:br>
              <a:rPr lang="en-US" sz="6600" dirty="0">
                <a:solidFill>
                  <a:srgbClr val="FFFF00"/>
                </a:solidFill>
              </a:rPr>
            </a:br>
            <a:r>
              <a:rPr lang="en-US" sz="6600" dirty="0">
                <a:solidFill>
                  <a:srgbClr val="FFFF00"/>
                </a:solidFill>
              </a:rPr>
              <a:t>Focused update</a:t>
            </a:r>
          </a:p>
        </p:txBody>
      </p:sp>
      <p:sp>
        <p:nvSpPr>
          <p:cNvPr id="5" name="Date Placeholder 4"/>
          <p:cNvSpPr>
            <a:spLocks noGrp="1"/>
          </p:cNvSpPr>
          <p:nvPr>
            <p:ph type="dt" sz="half" idx="10"/>
          </p:nvPr>
        </p:nvSpPr>
        <p:spPr/>
        <p:txBody>
          <a:bodyPr/>
          <a:lstStyle/>
          <a:p>
            <a:fld id="{52404A2F-4256-4671-A1FC-62D5EAE68A00}" type="datetime1">
              <a:rPr lang="en-US" smtClean="0"/>
              <a:t>7/8/2017</a:t>
            </a:fld>
            <a:endParaRPr lang="en-US"/>
          </a:p>
        </p:txBody>
      </p:sp>
    </p:spTree>
    <p:extLst>
      <p:ext uri="{BB962C8B-B14F-4D97-AF65-F5344CB8AC3E}">
        <p14:creationId xmlns:p14="http://schemas.microsoft.com/office/powerpoint/2010/main" val="791808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Title 6"/>
          <p:cNvSpPr>
            <a:spLocks noGrp="1"/>
          </p:cNvSpPr>
          <p:nvPr>
            <p:ph type="title" idx="4294967295"/>
          </p:nvPr>
        </p:nvSpPr>
        <p:spPr>
          <a:xfrm>
            <a:off x="0" y="1194318"/>
            <a:ext cx="12192000" cy="2371142"/>
          </a:xfrm>
        </p:spPr>
        <p:txBody>
          <a:bodyPr>
            <a:noAutofit/>
          </a:bodyPr>
          <a:lstStyle/>
          <a:p>
            <a:pPr algn="ctr"/>
            <a:r>
              <a:rPr lang="fr-FR" sz="4400" b="1" cap="small" dirty="0"/>
              <a:t>2017 </a:t>
            </a:r>
            <a:r>
              <a:rPr lang="en-US" sz="4400" b="1" dirty="0"/>
              <a:t>ACC/AHA/HFSA Focused Update of the 2013 ACCF/AHA Guideline for the Management of Heart Failure  </a:t>
            </a:r>
            <a:endParaRPr lang="en-US" sz="4400" dirty="0"/>
          </a:p>
        </p:txBody>
      </p:sp>
      <p:sp>
        <p:nvSpPr>
          <p:cNvPr id="14339" name="Text Box 3"/>
          <p:cNvSpPr txBox="1">
            <a:spLocks noChangeArrowheads="1"/>
          </p:cNvSpPr>
          <p:nvPr/>
        </p:nvSpPr>
        <p:spPr bwMode="auto">
          <a:xfrm>
            <a:off x="2932339" y="4660641"/>
            <a:ext cx="6457950" cy="1131079"/>
          </a:xfrm>
          <a:prstGeom prst="rect">
            <a:avLst/>
          </a:prstGeom>
          <a:noFill/>
          <a:ln w="9525">
            <a:noFill/>
            <a:miter lim="800000"/>
            <a:headEnd/>
            <a:tailEnd/>
          </a:ln>
        </p:spPr>
        <p:txBody>
          <a:bodyPr wrap="square">
            <a:spAutoFit/>
          </a:bodyPr>
          <a:lstStyle/>
          <a:p>
            <a:pPr algn="ctr"/>
            <a:r>
              <a:rPr lang="en-US" sz="1350" dirty="0">
                <a:solidFill>
                  <a:prstClr val="black"/>
                </a:solidFill>
                <a:latin typeface="Corbel"/>
              </a:rPr>
              <a:t> </a:t>
            </a:r>
            <a:r>
              <a:rPr lang="en-US" b="1" dirty="0">
                <a:solidFill>
                  <a:prstClr val="black"/>
                </a:solidFill>
                <a:latin typeface="Corbel"/>
              </a:rPr>
              <a:t>Developed in Collaboration With the American Academy of Family Physicians, American College of Chest Physicians, and International Society for Heart and Lung Transplantation</a:t>
            </a:r>
            <a:endParaRPr lang="en-US" dirty="0">
              <a:solidFill>
                <a:srgbClr val="60B5CC"/>
              </a:solidFill>
              <a:latin typeface="Calibri" pitchFamily="34" charset="0"/>
            </a:endParaRPr>
          </a:p>
          <a:p>
            <a:endParaRPr lang="en-US" sz="1350" dirty="0">
              <a:solidFill>
                <a:srgbClr val="60B5CC"/>
              </a:solidFill>
              <a:latin typeface="Calibri" pitchFamily="34" charset="0"/>
            </a:endParaRPr>
          </a:p>
        </p:txBody>
      </p:sp>
      <p:sp>
        <p:nvSpPr>
          <p:cNvPr id="2" name="Date Placeholder 1"/>
          <p:cNvSpPr>
            <a:spLocks noGrp="1"/>
          </p:cNvSpPr>
          <p:nvPr>
            <p:ph type="dt" sz="half" idx="10"/>
          </p:nvPr>
        </p:nvSpPr>
        <p:spPr/>
        <p:txBody>
          <a:bodyPr/>
          <a:lstStyle/>
          <a:p>
            <a:fld id="{32B4FF40-8ACA-4BB7-847C-3347C4CE1F57}" type="datetime1">
              <a:rPr lang="en-US" smtClean="0"/>
              <a:t>7/8/2017</a:t>
            </a:fld>
            <a:endParaRPr lang="en-US"/>
          </a:p>
        </p:txBody>
      </p:sp>
    </p:spTree>
    <p:extLst>
      <p:ext uri="{BB962C8B-B14F-4D97-AF65-F5344CB8AC3E}">
        <p14:creationId xmlns:p14="http://schemas.microsoft.com/office/powerpoint/2010/main" val="4062640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rgbClr val="FF0000"/>
                </a:solidFill>
                <a:latin typeface="Garamond" pitchFamily="18" charset="0"/>
              </a:rPr>
              <a:t>Citation</a:t>
            </a:r>
            <a:endParaRPr lang="en-US"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pPr eaLnBrk="0" hangingPunct="0">
              <a:spcBef>
                <a:spcPct val="50000"/>
              </a:spcBef>
            </a:pPr>
            <a:r>
              <a:rPr lang="en-US" sz="3600" dirty="0">
                <a:solidFill>
                  <a:prstClr val="black"/>
                </a:solidFill>
              </a:rPr>
              <a:t>ACC/AHA/HFSA Focused Update of the 2013 ACCF/AHA Guideline for the Management of Heart Failure (</a:t>
            </a:r>
            <a:r>
              <a:rPr lang="en-US" sz="3600" i="1" dirty="0">
                <a:solidFill>
                  <a:prstClr val="black"/>
                </a:solidFill>
              </a:rPr>
              <a:t>Journal of the American College of Cardiology).</a:t>
            </a:r>
            <a:r>
              <a:rPr lang="en-US" sz="3600" dirty="0">
                <a:solidFill>
                  <a:prstClr val="black"/>
                </a:solidFill>
              </a:rPr>
              <a:t> </a:t>
            </a:r>
            <a:r>
              <a:rPr lang="en-US" sz="3600" dirty="0">
                <a:solidFill>
                  <a:srgbClr val="680000"/>
                </a:solidFill>
              </a:rPr>
              <a:t>Published on April 28, 2017, available at:</a:t>
            </a:r>
            <a:r>
              <a:rPr lang="en-US" sz="3600" dirty="0">
                <a:solidFill>
                  <a:prstClr val="black"/>
                </a:solidFill>
              </a:rPr>
              <a:t> </a:t>
            </a:r>
            <a:r>
              <a:rPr lang="en-US" sz="2400" u="sng" dirty="0" err="1">
                <a:solidFill>
                  <a:prstClr val="black"/>
                </a:solidFill>
                <a:hlinkClick r:id="rId2"/>
              </a:rPr>
              <a:t>Yancy</a:t>
            </a:r>
            <a:r>
              <a:rPr lang="en-US" sz="2400" u="sng" dirty="0">
                <a:solidFill>
                  <a:prstClr val="black"/>
                </a:solidFill>
                <a:hlinkClick r:id="rId2"/>
              </a:rPr>
              <a:t>, et. al. ACC/AHA/HFSA 2017 Heart Failure Focused Update </a:t>
            </a:r>
            <a:endParaRPr lang="en-US" sz="3600" dirty="0">
              <a:solidFill>
                <a:prstClr val="black"/>
              </a:solidFill>
            </a:endParaRPr>
          </a:p>
          <a:p>
            <a:pPr eaLnBrk="0" hangingPunct="0">
              <a:spcBef>
                <a:spcPct val="50000"/>
              </a:spcBef>
            </a:pPr>
            <a:r>
              <a:rPr lang="en-US" dirty="0">
                <a:solidFill>
                  <a:prstClr val="black"/>
                </a:solidFill>
              </a:rPr>
              <a:t>The full-text guidelines are also available on the following Web sites:</a:t>
            </a:r>
          </a:p>
          <a:p>
            <a:pPr marL="257175" indent="-257175" eaLnBrk="0" hangingPunct="0">
              <a:buFont typeface="Arial" panose="020B0604020202020204" pitchFamily="34" charset="0"/>
              <a:buChar char="•"/>
            </a:pPr>
            <a:r>
              <a:rPr lang="en-US" dirty="0">
                <a:solidFill>
                  <a:prstClr val="black"/>
                </a:solidFill>
              </a:rPr>
              <a:t>American College of Cardiology (</a:t>
            </a:r>
            <a:r>
              <a:rPr lang="en-US" u="sng" dirty="0">
                <a:solidFill>
                  <a:prstClr val="black"/>
                </a:solidFill>
                <a:hlinkClick r:id="rId3"/>
              </a:rPr>
              <a:t>www.acc.org</a:t>
            </a:r>
            <a:r>
              <a:rPr lang="en-US" u="sng" dirty="0">
                <a:solidFill>
                  <a:prstClr val="black"/>
                </a:solidFill>
              </a:rPr>
              <a:t>)</a:t>
            </a:r>
          </a:p>
          <a:p>
            <a:pPr marL="257175" indent="-257175" eaLnBrk="0" hangingPunct="0">
              <a:buFont typeface="Arial" panose="020B0604020202020204" pitchFamily="34" charset="0"/>
              <a:buChar char="•"/>
            </a:pPr>
            <a:r>
              <a:rPr lang="en-US" dirty="0">
                <a:solidFill>
                  <a:prstClr val="black"/>
                </a:solidFill>
              </a:rPr>
              <a:t>American Heart Association (</a:t>
            </a:r>
            <a:r>
              <a:rPr lang="en-US" u="sng" dirty="0">
                <a:solidFill>
                  <a:prstClr val="black"/>
                </a:solidFill>
                <a:hlinkClick r:id="rId4"/>
              </a:rPr>
              <a:t>professional.heart.org</a:t>
            </a:r>
            <a:r>
              <a:rPr lang="en-US" u="sng" dirty="0">
                <a:solidFill>
                  <a:prstClr val="black"/>
                </a:solidFill>
              </a:rPr>
              <a:t>)</a:t>
            </a:r>
            <a:endParaRPr lang="en-US" dirty="0">
              <a:solidFill>
                <a:prstClr val="black"/>
              </a:solidFill>
            </a:endParaRPr>
          </a:p>
          <a:p>
            <a:pPr marL="257175" indent="-257175" eaLnBrk="0" hangingPunct="0">
              <a:buFont typeface="Arial" panose="020B0604020202020204" pitchFamily="34" charset="0"/>
              <a:buChar char="•"/>
            </a:pPr>
            <a:r>
              <a:rPr lang="en-US" dirty="0">
                <a:solidFill>
                  <a:prstClr val="black"/>
                </a:solidFill>
              </a:rPr>
              <a:t>Heart Failure Society of America(</a:t>
            </a:r>
            <a:r>
              <a:rPr lang="en-US" u="sng" dirty="0">
                <a:solidFill>
                  <a:prstClr val="black"/>
                </a:solidFill>
                <a:hlinkClick r:id="rId5"/>
              </a:rPr>
              <a:t>www.hfsa.org</a:t>
            </a:r>
            <a:r>
              <a:rPr lang="en-US" u="sng" dirty="0">
                <a:solidFill>
                  <a:prstClr val="black"/>
                </a:solidFill>
              </a:rPr>
              <a:t>)</a:t>
            </a:r>
            <a:endParaRPr lang="en-US" dirty="0">
              <a:solidFill>
                <a:prstClr val="black"/>
              </a:solidFill>
            </a:endParaRPr>
          </a:p>
          <a:p>
            <a:endParaRPr lang="en-US" dirty="0"/>
          </a:p>
        </p:txBody>
      </p:sp>
      <p:sp>
        <p:nvSpPr>
          <p:cNvPr id="6" name="Date Placeholder 5"/>
          <p:cNvSpPr>
            <a:spLocks noGrp="1"/>
          </p:cNvSpPr>
          <p:nvPr>
            <p:ph type="dt" sz="half" idx="10"/>
          </p:nvPr>
        </p:nvSpPr>
        <p:spPr/>
        <p:txBody>
          <a:bodyPr/>
          <a:lstStyle/>
          <a:p>
            <a:fld id="{13B07419-5D1B-4FE1-A720-AF530FB8F668}" type="datetime1">
              <a:rPr lang="en-US" smtClean="0"/>
              <a:t>7/8/2017</a:t>
            </a:fld>
            <a:endParaRPr lang="en-US"/>
          </a:p>
        </p:txBody>
      </p:sp>
    </p:spTree>
    <p:extLst>
      <p:ext uri="{BB962C8B-B14F-4D97-AF65-F5344CB8AC3E}">
        <p14:creationId xmlns:p14="http://schemas.microsoft.com/office/powerpoint/2010/main" val="2974135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1600200" y="228600"/>
            <a:ext cx="7053542" cy="1050398"/>
          </a:xfrm>
        </p:spPr>
        <p:txBody>
          <a:bodyPr/>
          <a:lstStyle/>
          <a:p>
            <a:pPr eaLnBrk="1" hangingPunct="1"/>
            <a:r>
              <a:rPr lang="en-US" sz="3000" dirty="0">
                <a:solidFill>
                  <a:schemeClr val="accent2"/>
                </a:solidFill>
                <a:latin typeface="Garamond" pitchFamily="18" charset="0"/>
              </a:rPr>
              <a:t>Introduction</a:t>
            </a:r>
          </a:p>
        </p:txBody>
      </p:sp>
      <p:sp>
        <p:nvSpPr>
          <p:cNvPr id="19458" name="Rectangle 3"/>
          <p:cNvSpPr>
            <a:spLocks noGrp="1" noChangeArrowheads="1"/>
          </p:cNvSpPr>
          <p:nvPr>
            <p:ph idx="1"/>
          </p:nvPr>
        </p:nvSpPr>
        <p:spPr>
          <a:xfrm>
            <a:off x="1757988" y="1669774"/>
            <a:ext cx="8071812" cy="4807226"/>
          </a:xfrm>
        </p:spPr>
        <p:txBody>
          <a:bodyPr>
            <a:normAutofit fontScale="70000" lnSpcReduction="20000"/>
          </a:bodyPr>
          <a:lstStyle/>
          <a:p>
            <a:pPr eaLnBrk="1" hangingPunct="1"/>
            <a:r>
              <a:rPr lang="en-US" b="1" dirty="0"/>
              <a:t>The purpose is to update the 2013 HF guideline in areas where in which new evidence has emerged since its publication. 	</a:t>
            </a:r>
          </a:p>
          <a:p>
            <a:pPr marL="0" indent="0">
              <a:buNone/>
            </a:pPr>
            <a:endParaRPr lang="en-US" b="1" dirty="0"/>
          </a:p>
          <a:p>
            <a:pPr eaLnBrk="1" hangingPunct="1"/>
            <a:r>
              <a:rPr lang="en-US" b="1" dirty="0"/>
              <a:t>The scope of the focused update includes revision to the sections on</a:t>
            </a:r>
          </a:p>
          <a:p>
            <a:pPr eaLnBrk="1" hangingPunct="1"/>
            <a:endParaRPr lang="en-US" sz="3300" b="1" dirty="0">
              <a:solidFill>
                <a:srgbClr val="002060"/>
              </a:solidFill>
            </a:endParaRPr>
          </a:p>
          <a:p>
            <a:pPr eaLnBrk="1" hangingPunct="1"/>
            <a:r>
              <a:rPr lang="en-US" sz="3300" b="1" dirty="0">
                <a:solidFill>
                  <a:srgbClr val="002060"/>
                </a:solidFill>
              </a:rPr>
              <a:t>New therapies indicated for stage C HF with reduced ejection fraction </a:t>
            </a:r>
          </a:p>
          <a:p>
            <a:pPr marL="342900" lvl="1" indent="0">
              <a:buNone/>
            </a:pPr>
            <a:endParaRPr lang="en-US" sz="3300" b="1" dirty="0">
              <a:solidFill>
                <a:srgbClr val="002060"/>
              </a:solidFill>
            </a:endParaRPr>
          </a:p>
          <a:p>
            <a:pPr lvl="1" eaLnBrk="1" hangingPunct="1"/>
            <a:r>
              <a:rPr lang="en-US" sz="3300" b="1" dirty="0">
                <a:solidFill>
                  <a:srgbClr val="002060"/>
                </a:solidFill>
              </a:rPr>
              <a:t>Updates on HF with preserved ejection fraction (HF</a:t>
            </a:r>
            <a:r>
              <a:rPr lang="en-US" sz="3300" b="1" i="1" dirty="0">
                <a:solidFill>
                  <a:srgbClr val="002060"/>
                </a:solidFill>
              </a:rPr>
              <a:t>p</a:t>
            </a:r>
            <a:r>
              <a:rPr lang="en-US" sz="3300" b="1" dirty="0">
                <a:solidFill>
                  <a:srgbClr val="002060"/>
                </a:solidFill>
              </a:rPr>
              <a:t>EF) </a:t>
            </a:r>
          </a:p>
          <a:p>
            <a:pPr lvl="1" eaLnBrk="1" hangingPunct="1"/>
            <a:endParaRPr lang="en-US" sz="3300" b="1" dirty="0">
              <a:solidFill>
                <a:srgbClr val="002060"/>
              </a:solidFill>
            </a:endParaRPr>
          </a:p>
          <a:p>
            <a:pPr lvl="1" eaLnBrk="1" hangingPunct="1"/>
            <a:r>
              <a:rPr lang="en-US" sz="3300" b="1" dirty="0">
                <a:solidFill>
                  <a:srgbClr val="002060"/>
                </a:solidFill>
              </a:rPr>
              <a:t>New data on important comorbidities, including sleep apnea, anemia, and hypertension </a:t>
            </a:r>
          </a:p>
          <a:p>
            <a:pPr lvl="1" eaLnBrk="1" hangingPunct="1"/>
            <a:endParaRPr lang="en-US" sz="3300" b="1" dirty="0">
              <a:solidFill>
                <a:srgbClr val="002060"/>
              </a:solidFill>
            </a:endParaRPr>
          </a:p>
          <a:p>
            <a:pPr lvl="1" eaLnBrk="1" hangingPunct="1"/>
            <a:r>
              <a:rPr lang="en-US" sz="3300" b="1" dirty="0">
                <a:solidFill>
                  <a:srgbClr val="002060"/>
                </a:solidFill>
              </a:rPr>
              <a:t>And new insights regarding the prevention of HF </a:t>
            </a:r>
          </a:p>
          <a:p>
            <a:pPr lvl="1" eaLnBrk="1" hangingPunct="1"/>
            <a:endParaRPr lang="en-US" dirty="0"/>
          </a:p>
        </p:txBody>
      </p:sp>
      <p:sp>
        <p:nvSpPr>
          <p:cNvPr id="2" name="Date Placeholder 1"/>
          <p:cNvSpPr>
            <a:spLocks noGrp="1"/>
          </p:cNvSpPr>
          <p:nvPr>
            <p:ph type="dt" sz="half" idx="10"/>
          </p:nvPr>
        </p:nvSpPr>
        <p:spPr/>
        <p:txBody>
          <a:bodyPr/>
          <a:lstStyle/>
          <a:p>
            <a:fld id="{54665231-D4F8-4907-BD15-10D8A25EE721}" type="datetime1">
              <a:rPr lang="en-US" smtClean="0"/>
              <a:t>7/8/2017</a:t>
            </a:fld>
            <a:endParaRPr lang="en-US"/>
          </a:p>
        </p:txBody>
      </p:sp>
    </p:spTree>
    <p:extLst>
      <p:ext uri="{BB962C8B-B14F-4D97-AF65-F5344CB8AC3E}">
        <p14:creationId xmlns:p14="http://schemas.microsoft.com/office/powerpoint/2010/main" val="1538101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2057400" y="98426"/>
            <a:ext cx="7924800" cy="715963"/>
          </a:xfrm>
        </p:spPr>
        <p:txBody>
          <a:bodyPr/>
          <a:lstStyle/>
          <a:p>
            <a:r>
              <a:rPr lang="en-US" altLang="en-US" sz="3000">
                <a:solidFill>
                  <a:schemeClr val="accent2"/>
                </a:solidFill>
                <a:latin typeface="Garamond" pitchFamily="18" charset="0"/>
                <a:ea typeface="ＭＳ Ｐゴシック" pitchFamily="34" charset="-128"/>
              </a:rPr>
              <a:t>Pharmacologic Treatment for Stage C HF</a:t>
            </a:r>
            <a:r>
              <a:rPr lang="en-US" altLang="en-US" sz="3000" i="1">
                <a:solidFill>
                  <a:schemeClr val="accent2"/>
                </a:solidFill>
                <a:latin typeface="Garamond" pitchFamily="18" charset="0"/>
                <a:ea typeface="ＭＳ Ｐゴシック" pitchFamily="34" charset="-128"/>
              </a:rPr>
              <a:t>r</a:t>
            </a:r>
            <a:r>
              <a:rPr lang="en-US" altLang="en-US" sz="3000">
                <a:solidFill>
                  <a:schemeClr val="accent2"/>
                </a:solidFill>
                <a:latin typeface="Garamond" pitchFamily="18" charset="0"/>
                <a:ea typeface="ＭＳ Ｐゴシック" pitchFamily="34" charset="-128"/>
              </a:rPr>
              <a:t>EF</a:t>
            </a:r>
            <a:endParaRPr lang="en-US" altLang="en-US" sz="3000">
              <a:ea typeface="ＭＳ Ｐゴシック" pitchFamily="34" charset="-128"/>
            </a:endParaRPr>
          </a:p>
        </p:txBody>
      </p:sp>
      <p:sp>
        <p:nvSpPr>
          <p:cNvPr id="3" name="Date Placeholder 2"/>
          <p:cNvSpPr>
            <a:spLocks noGrp="1"/>
          </p:cNvSpPr>
          <p:nvPr>
            <p:ph type="dt" sz="half" idx="10"/>
          </p:nvPr>
        </p:nvSpPr>
        <p:spPr/>
        <p:txBody>
          <a:bodyPr/>
          <a:lstStyle/>
          <a:p>
            <a:fld id="{51C1703F-6E05-4284-ABE0-6CC09EE96A4F}" type="datetime1">
              <a:rPr lang="en-US" smtClean="0">
                <a:solidFill>
                  <a:prstClr val="black">
                    <a:tint val="95000"/>
                  </a:prstClr>
                </a:solidFill>
                <a:latin typeface="Corbel"/>
              </a:rPr>
              <a:t>7/8/2017</a:t>
            </a:fld>
            <a:endParaRPr lang="en-US">
              <a:solidFill>
                <a:prstClr val="black">
                  <a:tint val="95000"/>
                </a:prstClr>
              </a:solidFill>
              <a:latin typeface="Corbel"/>
            </a:endParaRPr>
          </a:p>
        </p:txBody>
      </p:sp>
      <p:sp>
        <p:nvSpPr>
          <p:cNvPr id="53251" name="Rectangle 2"/>
          <p:cNvSpPr>
            <a:spLocks noChangeArrowheads="1"/>
          </p:cNvSpPr>
          <p:nvPr/>
        </p:nvSpPr>
        <p:spPr bwMode="auto">
          <a:xfrm>
            <a:off x="1524001" y="43934"/>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en-US" altLang="en-US">
              <a:solidFill>
                <a:prstClr val="black"/>
              </a:solidFill>
            </a:endParaRPr>
          </a:p>
        </p:txBody>
      </p:sp>
      <p:pic>
        <p:nvPicPr>
          <p:cNvPr id="53252" name="Picture 5" descr="Figure 1_02082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8738" y="685801"/>
            <a:ext cx="7239000" cy="555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8128315"/>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Question</a:t>
            </a:r>
          </a:p>
        </p:txBody>
      </p:sp>
      <p:sp>
        <p:nvSpPr>
          <p:cNvPr id="4" name="Content Placeholder 3"/>
          <p:cNvSpPr>
            <a:spLocks noGrp="1"/>
          </p:cNvSpPr>
          <p:nvPr>
            <p:ph idx="1"/>
          </p:nvPr>
        </p:nvSpPr>
        <p:spPr/>
        <p:txBody>
          <a:bodyPr/>
          <a:lstStyle/>
          <a:p>
            <a:r>
              <a:rPr lang="en-US" dirty="0"/>
              <a:t>Cumulative risk reduction if all the evidence based  therapies are used</a:t>
            </a:r>
          </a:p>
          <a:p>
            <a:endParaRPr lang="en-US" dirty="0"/>
          </a:p>
          <a:p>
            <a:r>
              <a:rPr lang="en-US" dirty="0"/>
              <a:t>A) 20%</a:t>
            </a:r>
          </a:p>
          <a:p>
            <a:r>
              <a:rPr lang="en-US" dirty="0"/>
              <a:t>B) 40%</a:t>
            </a:r>
          </a:p>
          <a:p>
            <a:r>
              <a:rPr lang="en-US" dirty="0"/>
              <a:t>C) 60%</a:t>
            </a:r>
          </a:p>
          <a:p>
            <a:r>
              <a:rPr lang="en-US" dirty="0"/>
              <a:t>D) 80%</a:t>
            </a:r>
          </a:p>
        </p:txBody>
      </p:sp>
      <p:sp>
        <p:nvSpPr>
          <p:cNvPr id="6" name="Date Placeholder 5"/>
          <p:cNvSpPr>
            <a:spLocks noGrp="1"/>
          </p:cNvSpPr>
          <p:nvPr>
            <p:ph type="dt" sz="half" idx="10"/>
          </p:nvPr>
        </p:nvSpPr>
        <p:spPr/>
        <p:txBody>
          <a:bodyPr/>
          <a:lstStyle/>
          <a:p>
            <a:fld id="{FFCF0E7A-3FBD-4B42-9718-3B3F62E273FD}" type="datetime1">
              <a:rPr lang="en-US" smtClean="0">
                <a:solidFill>
                  <a:prstClr val="black">
                    <a:tint val="95000"/>
                  </a:prstClr>
                </a:solidFill>
                <a:latin typeface="Corbel"/>
              </a:rPr>
              <a:t>7/8/2017</a:t>
            </a:fld>
            <a:endParaRPr lang="en-US">
              <a:solidFill>
                <a:prstClr val="black">
                  <a:tint val="95000"/>
                </a:prstClr>
              </a:solidFill>
              <a:latin typeface="Corbel"/>
            </a:endParaRPr>
          </a:p>
        </p:txBody>
      </p:sp>
    </p:spTree>
    <p:extLst>
      <p:ext uri="{BB962C8B-B14F-4D97-AF65-F5344CB8AC3E}">
        <p14:creationId xmlns:p14="http://schemas.microsoft.com/office/powerpoint/2010/main" val="234360184"/>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xtA">
            <a:extLst>
              <a:ext uri="{FF2B5EF4-FFF2-40B4-BE49-F238E27FC236}">
                <a16:creationId xmlns:a16="http://schemas.microsoft.com/office/drawing/2014/main" id="{AF0A3F98-DAD3-41F1-BC6F-989A4E9FBEE9}"/>
              </a:ext>
            </a:extLst>
          </p:cNvPr>
          <p:cNvSpPr>
            <a:spLocks noGrp="1"/>
          </p:cNvSpPr>
          <p:nvPr>
            <p:ph type="title" idx="10"/>
            <p:custDataLst>
              <p:tags r:id="rId3"/>
            </p:custDataLst>
          </p:nvPr>
        </p:nvSpPr>
        <p:spPr/>
        <p:txBody>
          <a:bodyPr/>
          <a:lstStyle/>
          <a:p>
            <a:r>
              <a:rPr lang="en-US" dirty="0"/>
              <a:t>Cumulative Risk Reduction if All the Evidence Based Therapies are Used</a:t>
            </a:r>
          </a:p>
        </p:txBody>
      </p:sp>
      <p:sp>
        <p:nvSpPr>
          <p:cNvPr id="3" name="ContextB">
            <a:extLst>
              <a:ext uri="{FF2B5EF4-FFF2-40B4-BE49-F238E27FC236}">
                <a16:creationId xmlns:a16="http://schemas.microsoft.com/office/drawing/2014/main" id="{398D1E4D-66B0-4135-B760-FAAC0B13C54F}"/>
              </a:ext>
            </a:extLst>
          </p:cNvPr>
          <p:cNvSpPr>
            <a:spLocks noGrp="1"/>
          </p:cNvSpPr>
          <p:nvPr>
            <p:ph type="body" idx="11"/>
            <p:custDataLst>
              <p:tags r:id="rId4"/>
            </p:custDataLst>
          </p:nvPr>
        </p:nvSpPr>
        <p:spPr>
          <a:xfrm>
            <a:off x="457200" y="2170404"/>
            <a:ext cx="5080000" cy="4445000"/>
          </a:xfrm>
        </p:spPr>
        <p:txBody>
          <a:bodyPr/>
          <a:lstStyle/>
          <a:p>
            <a:r>
              <a:rPr lang="en-US" sz="4000" dirty="0"/>
              <a:t>20%</a:t>
            </a:r>
          </a:p>
          <a:p>
            <a:r>
              <a:rPr lang="en-US" sz="4000" dirty="0"/>
              <a:t>40%</a:t>
            </a:r>
          </a:p>
          <a:p>
            <a:r>
              <a:rPr lang="en-US" sz="4000" dirty="0"/>
              <a:t>60%</a:t>
            </a:r>
          </a:p>
          <a:p>
            <a:r>
              <a:rPr lang="en-US" sz="4000" dirty="0"/>
              <a:t>80%</a:t>
            </a:r>
          </a:p>
        </p:txBody>
      </p:sp>
      <p:sp>
        <p:nvSpPr>
          <p:cNvPr id="4" name="PollCounter1" hidden="1">
            <a:extLst>
              <a:ext uri="{FF2B5EF4-FFF2-40B4-BE49-F238E27FC236}">
                <a16:creationId xmlns:a16="http://schemas.microsoft.com/office/drawing/2014/main" id="{B2B1C692-CC10-4004-A22F-9DF2744858CF}"/>
              </a:ext>
            </a:extLst>
          </p:cNvPr>
          <p:cNvSpPr txBox="1"/>
          <p:nvPr>
            <p:custDataLst>
              <p:tags r:id="rId5"/>
            </p:custDataLst>
          </p:nvPr>
        </p:nvSpPr>
        <p:spPr>
          <a:xfrm>
            <a:off x="457200" y="6286500"/>
            <a:ext cx="1270000" cy="400110"/>
          </a:xfrm>
          <a:prstGeom prst="rect">
            <a:avLst/>
          </a:prstGeom>
          <a:noFill/>
          <a:ln w="12700" cmpd="sng">
            <a:solidFill>
              <a:schemeClr val="tx1"/>
            </a:solidFill>
          </a:ln>
        </p:spPr>
        <p:txBody>
          <a:bodyPr vert="horz" rtlCol="0">
            <a:spAutoFit/>
          </a:bodyPr>
          <a:lstStyle/>
          <a:p>
            <a:pPr algn="ctr"/>
            <a:r>
              <a:rPr lang="en-US" sz="2000"/>
              <a:t>0 / 150</a:t>
            </a:r>
          </a:p>
        </p:txBody>
      </p:sp>
      <p:sp>
        <p:nvSpPr>
          <p:cNvPr id="5" name="CrossTabLblShape" hidden="1">
            <a:extLst>
              <a:ext uri="{FF2B5EF4-FFF2-40B4-BE49-F238E27FC236}">
                <a16:creationId xmlns:a16="http://schemas.microsoft.com/office/drawing/2014/main" id="{185DCBC4-8E68-40CD-9EF2-0DEE6A439FEE}"/>
              </a:ext>
            </a:extLst>
          </p:cNvPr>
          <p:cNvSpPr txBox="1"/>
          <p:nvPr/>
        </p:nvSpPr>
        <p:spPr>
          <a:xfrm>
            <a:off x="1854200" y="6286500"/>
            <a:ext cx="1765227" cy="400110"/>
          </a:xfrm>
          <a:prstGeom prst="rect">
            <a:avLst/>
          </a:prstGeom>
          <a:noFill/>
        </p:spPr>
        <p:txBody>
          <a:bodyPr vert="horz" wrap="none" rtlCol="0">
            <a:spAutoFit/>
          </a:bodyPr>
          <a:lstStyle/>
          <a:p>
            <a:r>
              <a:rPr lang="en-US" sz="2000"/>
              <a:t>Cross-tab label</a:t>
            </a:r>
          </a:p>
        </p:txBody>
      </p:sp>
      <p:graphicFrame>
        <p:nvGraphicFramePr>
          <p:cNvPr id="6" name="OTChartCtrl1">
            <a:extLst>
              <a:ext uri="{FF2B5EF4-FFF2-40B4-BE49-F238E27FC236}">
                <a16:creationId xmlns:a16="http://schemas.microsoft.com/office/drawing/2014/main" id="{C99BC49A-E9C7-4977-A523-0F47612D653E}"/>
              </a:ext>
            </a:extLst>
          </p:cNvPr>
          <p:cNvGraphicFramePr>
            <a:graphicFrameLocks noChangeAspect="1"/>
          </p:cNvGraphicFramePr>
          <p:nvPr>
            <p:custDataLst>
              <p:tags r:id="rId6"/>
            </p:custDataLst>
            <p:extLst>
              <p:ext uri="{D42A27DB-BD31-4B8C-83A1-F6EECF244321}">
                <p14:modId xmlns:p14="http://schemas.microsoft.com/office/powerpoint/2010/main" val="94290556"/>
              </p:ext>
            </p:extLst>
          </p:nvPr>
        </p:nvGraphicFramePr>
        <p:xfrm>
          <a:off x="6690827" y="2054809"/>
          <a:ext cx="6604000" cy="4318000"/>
        </p:xfrm>
        <a:graphic>
          <a:graphicData uri="http://schemas.openxmlformats.org/presentationml/2006/ole">
            <mc:AlternateContent xmlns:mc="http://schemas.openxmlformats.org/markup-compatibility/2006">
              <mc:Choice xmlns:v="urn:schemas-microsoft-com:vml" Requires="v">
                <p:oleObj spid="_x0000_s2064" name="Chart" r:id="rId10" imgW="8250865" imgH="5393479" progId="MSGraph.Chart.8">
                  <p:embed followColorScheme="full"/>
                </p:oleObj>
              </mc:Choice>
              <mc:Fallback>
                <p:oleObj name="Chart" r:id="rId10" imgW="8250865" imgH="5393479" progId="MSGraph.Chart.8">
                  <p:embed followColorScheme="full"/>
                  <p:pic>
                    <p:nvPicPr>
                      <p:cNvPr id="0" name=""/>
                      <p:cNvPicPr/>
                      <p:nvPr/>
                    </p:nvPicPr>
                    <p:blipFill>
                      <a:blip r:embed="rId11"/>
                      <a:stretch>
                        <a:fillRect/>
                      </a:stretch>
                    </p:blipFill>
                    <p:spPr>
                      <a:xfrm>
                        <a:off x="6690827" y="2054809"/>
                        <a:ext cx="6604000" cy="4318000"/>
                      </a:xfrm>
                      <a:prstGeom prst="rect">
                        <a:avLst/>
                      </a:prstGeom>
                    </p:spPr>
                  </p:pic>
                </p:oleObj>
              </mc:Fallback>
            </mc:AlternateContent>
          </a:graphicData>
        </a:graphic>
      </p:graphicFrame>
      <p:sp>
        <p:nvSpPr>
          <p:cNvPr id="8" name="EndVoteShape">
            <a:extLst>
              <a:ext uri="{FF2B5EF4-FFF2-40B4-BE49-F238E27FC236}">
                <a16:creationId xmlns:a16="http://schemas.microsoft.com/office/drawing/2014/main" id="{928A47AC-2B8F-413F-864D-5C798BF785B1}"/>
              </a:ext>
            </a:extLst>
          </p:cNvPr>
          <p:cNvSpPr txBox="1"/>
          <p:nvPr/>
        </p:nvSpPr>
        <p:spPr>
          <a:xfrm>
            <a:off x="-1270000" y="0"/>
            <a:ext cx="1143000" cy="369332"/>
          </a:xfrm>
          <a:prstGeom prst="rect">
            <a:avLst/>
          </a:prstGeom>
          <a:noFill/>
        </p:spPr>
        <p:txBody>
          <a:bodyPr vert="horz" rtlCol="0">
            <a:spAutoFit/>
          </a:bodyPr>
          <a:lstStyle/>
          <a:p>
            <a:r>
              <a:rPr lang="en-US"/>
              <a:t> </a:t>
            </a:r>
          </a:p>
        </p:txBody>
      </p:sp>
      <p:sp>
        <p:nvSpPr>
          <p:cNvPr id="9" name="Timer1" hidden="1">
            <a:extLst>
              <a:ext uri="{FF2B5EF4-FFF2-40B4-BE49-F238E27FC236}">
                <a16:creationId xmlns:a16="http://schemas.microsoft.com/office/drawing/2014/main" id="{5A368151-B10F-4931-996C-759680E5F73B}"/>
              </a:ext>
            </a:extLst>
          </p:cNvPr>
          <p:cNvSpPr txBox="1"/>
          <p:nvPr>
            <p:custDataLst>
              <p:tags r:id="rId7"/>
            </p:custDataLst>
          </p:nvPr>
        </p:nvSpPr>
        <p:spPr>
          <a:xfrm>
            <a:off x="11023600" y="6067679"/>
            <a:ext cx="952500" cy="635000"/>
          </a:xfrm>
          <a:prstGeom prst="rect">
            <a:avLst/>
          </a:prstGeom>
          <a:noFill/>
          <a:ln w="76200" cmpd="tri">
            <a:solidFill>
              <a:schemeClr val="tx1"/>
            </a:solidFill>
          </a:ln>
        </p:spPr>
        <p:txBody>
          <a:bodyPr vert="horz" wrap="none" rtlCol="0">
            <a:noAutofit/>
          </a:bodyPr>
          <a:lstStyle/>
          <a:p>
            <a:pPr algn="ctr"/>
            <a:r>
              <a:rPr lang="en-US" sz="3600"/>
              <a:t>0</a:t>
            </a:r>
          </a:p>
        </p:txBody>
      </p:sp>
    </p:spTree>
    <p:custDataLst>
      <p:tags r:id="rId2"/>
    </p:custDataLst>
    <p:controls>
      <mc:AlternateContent xmlns:mc="http://schemas.openxmlformats.org/markup-compatibility/2006">
        <mc:Choice xmlns:v="urn:schemas-microsoft-com:vml" Requires="v">
          <p:control spid="2065" name="OPActiveX" r:id="rId8" imgW="380880" imgH="380880"/>
        </mc:Choice>
        <mc:Fallback>
          <p:control name="OPActiveX" r:id="rId8" imgW="380880" imgH="380880">
            <p:pic>
              <p:nvPicPr>
                <p:cNvPr id="7" name="OPActiveX" hidden="1">
                  <a:extLst>
                    <a:ext uri="{FF2B5EF4-FFF2-40B4-BE49-F238E27FC236}">
                      <a16:creationId xmlns:a16="http://schemas.microsoft.com/office/drawing/2014/main" id="{8F93B81D-6711-43F0-96F1-28AC5E0D70AE}"/>
                    </a:ext>
                  </a:extLst>
                </p:cNvPr>
                <p:cNvPicPr>
                  <a:picLocks/>
                </p:cNvPicPr>
                <p:nvPr/>
              </p:nvPicPr>
              <p:blipFill>
                <a:blip r:embed="rId12"/>
                <a:stretch>
                  <a:fillRect/>
                </a:stretch>
              </p:blipFill>
              <p:spPr>
                <a:xfrm>
                  <a:off x="-2540000" y="2540000"/>
                  <a:ext cx="381000" cy="381000"/>
                </a:xfrm>
                <a:prstGeom prst="rect">
                  <a:avLst/>
                </a:prstGeom>
              </p:spPr>
            </p:pic>
          </p:control>
        </mc:Fallback>
      </mc:AlternateContent>
    </p:controls>
    <p:extLst>
      <p:ext uri="{BB962C8B-B14F-4D97-AF65-F5344CB8AC3E}">
        <p14:creationId xmlns:p14="http://schemas.microsoft.com/office/powerpoint/2010/main" val="1354692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 grpId="0"/>
      <p:bldP spid="8" grpId="0"/>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a:spLocks noChangeArrowheads="1"/>
          </p:cNvSpPr>
          <p:nvPr/>
        </p:nvSpPr>
        <p:spPr bwMode="auto">
          <a:xfrm>
            <a:off x="1524000" y="0"/>
            <a:ext cx="9144000" cy="1333500"/>
          </a:xfrm>
          <a:prstGeom prst="rect">
            <a:avLst/>
          </a:prstGeom>
          <a:solidFill>
            <a:srgbClr val="254061"/>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prstClr val="white"/>
              </a:solidFill>
              <a:latin typeface="Corbel"/>
            </a:endParaRPr>
          </a:p>
        </p:txBody>
      </p:sp>
      <p:sp>
        <p:nvSpPr>
          <p:cNvPr id="4098" name="TextBox 24"/>
          <p:cNvSpPr txBox="1">
            <a:spLocks noChangeArrowheads="1"/>
          </p:cNvSpPr>
          <p:nvPr/>
        </p:nvSpPr>
        <p:spPr bwMode="auto">
          <a:xfrm>
            <a:off x="7134226" y="1677989"/>
            <a:ext cx="10064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ctr">
              <a:lnSpc>
                <a:spcPts val="1800"/>
              </a:lnSpc>
            </a:pPr>
            <a:r>
              <a:rPr lang="en-US" altLang="en-US" b="1">
                <a:solidFill>
                  <a:srgbClr val="000000"/>
                </a:solidFill>
                <a:latin typeface="Arial" pitchFamily="34" charset="0"/>
                <a:cs typeface="Arial" pitchFamily="34" charset="0"/>
              </a:rPr>
              <a:t>Beta</a:t>
            </a:r>
          </a:p>
          <a:p>
            <a:pPr algn="ctr">
              <a:lnSpc>
                <a:spcPts val="1800"/>
              </a:lnSpc>
            </a:pPr>
            <a:r>
              <a:rPr lang="en-US" altLang="en-US" b="1">
                <a:solidFill>
                  <a:srgbClr val="000000"/>
                </a:solidFill>
                <a:latin typeface="Arial" pitchFamily="34" charset="0"/>
                <a:cs typeface="Arial" pitchFamily="34" charset="0"/>
              </a:rPr>
              <a:t>blocker</a:t>
            </a:r>
          </a:p>
        </p:txBody>
      </p:sp>
      <p:sp>
        <p:nvSpPr>
          <p:cNvPr id="4099" name="TextBox 26"/>
          <p:cNvSpPr txBox="1">
            <a:spLocks noChangeArrowheads="1"/>
          </p:cNvSpPr>
          <p:nvPr/>
        </p:nvSpPr>
        <p:spPr bwMode="auto">
          <a:xfrm>
            <a:off x="8242300" y="1446213"/>
            <a:ext cx="2109788"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ctr">
              <a:lnSpc>
                <a:spcPts val="1800"/>
              </a:lnSpc>
            </a:pPr>
            <a:r>
              <a:rPr lang="en-US" altLang="en-US" b="1">
                <a:solidFill>
                  <a:srgbClr val="000000"/>
                </a:solidFill>
                <a:latin typeface="Arial" pitchFamily="34" charset="0"/>
                <a:cs typeface="Arial" pitchFamily="34" charset="0"/>
              </a:rPr>
              <a:t>Mineralocorticoid</a:t>
            </a:r>
          </a:p>
          <a:p>
            <a:pPr algn="ctr">
              <a:lnSpc>
                <a:spcPts val="1800"/>
              </a:lnSpc>
            </a:pPr>
            <a:r>
              <a:rPr lang="en-US" altLang="en-US" b="1">
                <a:solidFill>
                  <a:srgbClr val="000000"/>
                </a:solidFill>
                <a:latin typeface="Arial" pitchFamily="34" charset="0"/>
                <a:cs typeface="Arial" pitchFamily="34" charset="0"/>
              </a:rPr>
              <a:t>receptor</a:t>
            </a:r>
          </a:p>
          <a:p>
            <a:pPr algn="ctr">
              <a:lnSpc>
                <a:spcPts val="1800"/>
              </a:lnSpc>
            </a:pPr>
            <a:r>
              <a:rPr lang="en-US" altLang="en-US" b="1">
                <a:solidFill>
                  <a:srgbClr val="000000"/>
                </a:solidFill>
                <a:latin typeface="Arial" pitchFamily="34" charset="0"/>
                <a:cs typeface="Arial" pitchFamily="34" charset="0"/>
              </a:rPr>
              <a:t>antagonist</a:t>
            </a:r>
          </a:p>
        </p:txBody>
      </p:sp>
      <p:sp>
        <p:nvSpPr>
          <p:cNvPr id="4100" name="TextBox 35"/>
          <p:cNvSpPr txBox="1">
            <a:spLocks noChangeArrowheads="1"/>
          </p:cNvSpPr>
          <p:nvPr/>
        </p:nvSpPr>
        <p:spPr bwMode="auto">
          <a:xfrm>
            <a:off x="1905000" y="179389"/>
            <a:ext cx="83820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ctr">
              <a:lnSpc>
                <a:spcPts val="3600"/>
              </a:lnSpc>
            </a:pPr>
            <a:r>
              <a:rPr lang="en-US" altLang="en-US" sz="3600">
                <a:solidFill>
                  <a:prstClr val="white"/>
                </a:solidFill>
                <a:latin typeface="Times" charset="0"/>
              </a:rPr>
              <a:t>Drugs That Reduce Mortality in Heart Failure With Reduced Ejection Fraction</a:t>
            </a:r>
          </a:p>
        </p:txBody>
      </p:sp>
      <p:cxnSp>
        <p:nvCxnSpPr>
          <p:cNvPr id="20" name="Straight Connector 19"/>
          <p:cNvCxnSpPr>
            <a:cxnSpLocks noChangeShapeType="1"/>
          </p:cNvCxnSpPr>
          <p:nvPr/>
        </p:nvCxnSpPr>
        <p:spPr bwMode="auto">
          <a:xfrm>
            <a:off x="3378201" y="2268539"/>
            <a:ext cx="6602413" cy="1587"/>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9" name="Straight Connector 48"/>
          <p:cNvCxnSpPr>
            <a:cxnSpLocks noChangeShapeType="1"/>
          </p:cNvCxnSpPr>
          <p:nvPr/>
        </p:nvCxnSpPr>
        <p:spPr bwMode="auto">
          <a:xfrm rot="5400000">
            <a:off x="1504951" y="4164014"/>
            <a:ext cx="3751263" cy="1587"/>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4" name="Straight Connector 53"/>
          <p:cNvCxnSpPr>
            <a:cxnSpLocks noChangeShapeType="1"/>
          </p:cNvCxnSpPr>
          <p:nvPr/>
        </p:nvCxnSpPr>
        <p:spPr bwMode="auto">
          <a:xfrm>
            <a:off x="3249614" y="3227389"/>
            <a:ext cx="280987" cy="1587"/>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5" name="Straight Connector 64"/>
          <p:cNvCxnSpPr>
            <a:cxnSpLocks noChangeShapeType="1"/>
          </p:cNvCxnSpPr>
          <p:nvPr/>
        </p:nvCxnSpPr>
        <p:spPr bwMode="auto">
          <a:xfrm>
            <a:off x="3240089" y="4165600"/>
            <a:ext cx="280987" cy="1588"/>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6" name="Straight Connector 65"/>
          <p:cNvCxnSpPr>
            <a:cxnSpLocks noChangeShapeType="1"/>
          </p:cNvCxnSpPr>
          <p:nvPr/>
        </p:nvCxnSpPr>
        <p:spPr bwMode="auto">
          <a:xfrm>
            <a:off x="3230564" y="5103814"/>
            <a:ext cx="280987" cy="1587"/>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7" name="Straight Connector 66"/>
          <p:cNvCxnSpPr>
            <a:cxnSpLocks noChangeShapeType="1"/>
          </p:cNvCxnSpPr>
          <p:nvPr/>
        </p:nvCxnSpPr>
        <p:spPr bwMode="auto">
          <a:xfrm>
            <a:off x="3221039" y="6042025"/>
            <a:ext cx="280987" cy="1588"/>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107" name="TextBox 72"/>
          <p:cNvSpPr txBox="1">
            <a:spLocks noChangeArrowheads="1"/>
          </p:cNvSpPr>
          <p:nvPr/>
        </p:nvSpPr>
        <p:spPr bwMode="auto">
          <a:xfrm>
            <a:off x="5445126" y="1677989"/>
            <a:ext cx="11080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ctr">
              <a:lnSpc>
                <a:spcPts val="1800"/>
              </a:lnSpc>
            </a:pPr>
            <a:r>
              <a:rPr lang="en-US" altLang="en-US" b="1">
                <a:solidFill>
                  <a:srgbClr val="000000"/>
                </a:solidFill>
                <a:latin typeface="Arial" pitchFamily="34" charset="0"/>
                <a:cs typeface="Arial" pitchFamily="34" charset="0"/>
              </a:rPr>
              <a:t>ACE</a:t>
            </a:r>
          </a:p>
          <a:p>
            <a:pPr algn="ctr">
              <a:lnSpc>
                <a:spcPts val="1800"/>
              </a:lnSpc>
            </a:pPr>
            <a:r>
              <a:rPr lang="en-US" altLang="en-US" b="1">
                <a:solidFill>
                  <a:srgbClr val="000000"/>
                </a:solidFill>
                <a:latin typeface="Arial" pitchFamily="34" charset="0"/>
                <a:cs typeface="Arial" pitchFamily="34" charset="0"/>
              </a:rPr>
              <a:t>inhibitor</a:t>
            </a:r>
          </a:p>
        </p:txBody>
      </p:sp>
      <p:sp>
        <p:nvSpPr>
          <p:cNvPr id="4108" name="TextBox 73"/>
          <p:cNvSpPr txBox="1">
            <a:spLocks noChangeArrowheads="1"/>
          </p:cNvSpPr>
          <p:nvPr/>
        </p:nvSpPr>
        <p:spPr bwMode="auto">
          <a:xfrm>
            <a:off x="3494089" y="1446213"/>
            <a:ext cx="1519237"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ctr">
              <a:lnSpc>
                <a:spcPts val="1800"/>
              </a:lnSpc>
            </a:pPr>
            <a:r>
              <a:rPr lang="en-US" altLang="en-US" b="1">
                <a:solidFill>
                  <a:srgbClr val="000000"/>
                </a:solidFill>
                <a:latin typeface="Arial" pitchFamily="34" charset="0"/>
                <a:cs typeface="Arial" pitchFamily="34" charset="0"/>
              </a:rPr>
              <a:t>Angiotensin</a:t>
            </a:r>
          </a:p>
          <a:p>
            <a:pPr algn="ctr">
              <a:lnSpc>
                <a:spcPts val="1800"/>
              </a:lnSpc>
            </a:pPr>
            <a:r>
              <a:rPr lang="en-US" altLang="en-US" b="1">
                <a:solidFill>
                  <a:srgbClr val="000000"/>
                </a:solidFill>
                <a:latin typeface="Arial" pitchFamily="34" charset="0"/>
                <a:cs typeface="Arial" pitchFamily="34" charset="0"/>
              </a:rPr>
              <a:t>receptor</a:t>
            </a:r>
          </a:p>
          <a:p>
            <a:pPr algn="ctr">
              <a:lnSpc>
                <a:spcPts val="1800"/>
              </a:lnSpc>
            </a:pPr>
            <a:r>
              <a:rPr lang="en-US" altLang="en-US" b="1">
                <a:solidFill>
                  <a:srgbClr val="000000"/>
                </a:solidFill>
                <a:latin typeface="Arial" pitchFamily="34" charset="0"/>
                <a:cs typeface="Arial" pitchFamily="34" charset="0"/>
              </a:rPr>
              <a:t>blocker</a:t>
            </a:r>
          </a:p>
        </p:txBody>
      </p:sp>
      <p:sp>
        <p:nvSpPr>
          <p:cNvPr id="80" name="Right Brace 79"/>
          <p:cNvSpPr>
            <a:spLocks/>
          </p:cNvSpPr>
          <p:nvPr/>
        </p:nvSpPr>
        <p:spPr bwMode="auto">
          <a:xfrm rot="5400000">
            <a:off x="5006976" y="3335338"/>
            <a:ext cx="307975" cy="1587500"/>
          </a:xfrm>
          <a:prstGeom prst="rightBrace">
            <a:avLst>
              <a:gd name="adj1" fmla="val 8329"/>
              <a:gd name="adj2" fmla="val 50000"/>
            </a:avLst>
          </a:prstGeom>
          <a:noFill/>
          <a:ln w="381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rgbClr val="000000"/>
              </a:solidFill>
              <a:latin typeface="Corbel"/>
            </a:endParaRPr>
          </a:p>
        </p:txBody>
      </p:sp>
      <p:sp>
        <p:nvSpPr>
          <p:cNvPr id="4110" name="TextBox 27"/>
          <p:cNvSpPr txBox="1">
            <a:spLocks noChangeArrowheads="1"/>
          </p:cNvSpPr>
          <p:nvPr/>
        </p:nvSpPr>
        <p:spPr bwMode="auto">
          <a:xfrm>
            <a:off x="3654426" y="4481513"/>
            <a:ext cx="3013075"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ctr">
              <a:lnSpc>
                <a:spcPts val="2200"/>
              </a:lnSpc>
            </a:pPr>
            <a:r>
              <a:rPr lang="en-US" altLang="en-US" sz="2000">
                <a:solidFill>
                  <a:srgbClr val="000000"/>
                </a:solidFill>
                <a:latin typeface="Arial" pitchFamily="34" charset="0"/>
                <a:cs typeface="Arial" pitchFamily="34" charset="0"/>
              </a:rPr>
              <a:t>Drugs that inhibit the renin-angiotensin system have modest effects on survival</a:t>
            </a:r>
          </a:p>
        </p:txBody>
      </p:sp>
      <p:sp>
        <p:nvSpPr>
          <p:cNvPr id="4111" name="TextBox 28"/>
          <p:cNvSpPr txBox="1">
            <a:spLocks noChangeArrowheads="1"/>
          </p:cNvSpPr>
          <p:nvPr/>
        </p:nvSpPr>
        <p:spPr bwMode="auto">
          <a:xfrm>
            <a:off x="4525964" y="6108700"/>
            <a:ext cx="60277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r"/>
            <a:r>
              <a:rPr lang="en-US" altLang="en-US" sz="1600">
                <a:solidFill>
                  <a:srgbClr val="000000"/>
                </a:solidFill>
                <a:latin typeface="Arial" pitchFamily="34" charset="0"/>
                <a:cs typeface="Arial" pitchFamily="34" charset="0"/>
              </a:rPr>
              <a:t>Based on results of SOLVD-Treatment, CHARM-Alternative,</a:t>
            </a:r>
          </a:p>
          <a:p>
            <a:pPr algn="r"/>
            <a:r>
              <a:rPr lang="en-US" altLang="en-US" sz="1600">
                <a:solidFill>
                  <a:srgbClr val="000000"/>
                </a:solidFill>
                <a:latin typeface="Arial" pitchFamily="34" charset="0"/>
                <a:cs typeface="Arial" pitchFamily="34" charset="0"/>
              </a:rPr>
              <a:t>COPERNICUS, MERIT-HF, CIBIS II, RALES and EMPHASIS-HF</a:t>
            </a:r>
          </a:p>
        </p:txBody>
      </p:sp>
      <p:sp>
        <p:nvSpPr>
          <p:cNvPr id="4112" name="TextBox 31"/>
          <p:cNvSpPr txBox="1">
            <a:spLocks noChangeArrowheads="1"/>
          </p:cNvSpPr>
          <p:nvPr/>
        </p:nvSpPr>
        <p:spPr bwMode="auto">
          <a:xfrm>
            <a:off x="2593975" y="3030538"/>
            <a:ext cx="698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r>
              <a:rPr lang="en-US" altLang="en-US" sz="2000" b="1">
                <a:solidFill>
                  <a:srgbClr val="000000"/>
                </a:solidFill>
                <a:latin typeface="Arial" pitchFamily="34" charset="0"/>
                <a:cs typeface="Arial" pitchFamily="34" charset="0"/>
              </a:rPr>
              <a:t>10%</a:t>
            </a:r>
          </a:p>
        </p:txBody>
      </p:sp>
      <p:cxnSp>
        <p:nvCxnSpPr>
          <p:cNvPr id="33" name="Straight Arrow Connector 32"/>
          <p:cNvCxnSpPr>
            <a:cxnSpLocks noChangeShapeType="1"/>
          </p:cNvCxnSpPr>
          <p:nvPr/>
        </p:nvCxnSpPr>
        <p:spPr bwMode="auto">
          <a:xfrm rot="5400000">
            <a:off x="2281238" y="6081713"/>
            <a:ext cx="493713" cy="1588"/>
          </a:xfrm>
          <a:prstGeom prst="straightConnector1">
            <a:avLst/>
          </a:prstGeom>
          <a:noFill/>
          <a:ln w="3810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114" name="TextBox 33"/>
          <p:cNvSpPr txBox="1">
            <a:spLocks noChangeArrowheads="1"/>
          </p:cNvSpPr>
          <p:nvPr/>
        </p:nvSpPr>
        <p:spPr bwMode="auto">
          <a:xfrm>
            <a:off x="2593975" y="3963988"/>
            <a:ext cx="698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r>
              <a:rPr lang="en-US" altLang="en-US" sz="2000" b="1">
                <a:solidFill>
                  <a:srgbClr val="000000"/>
                </a:solidFill>
                <a:latin typeface="Arial" pitchFamily="34" charset="0"/>
                <a:cs typeface="Arial" pitchFamily="34" charset="0"/>
              </a:rPr>
              <a:t>20%</a:t>
            </a:r>
          </a:p>
        </p:txBody>
      </p:sp>
      <p:sp>
        <p:nvSpPr>
          <p:cNvPr id="4115" name="TextBox 34"/>
          <p:cNvSpPr txBox="1">
            <a:spLocks noChangeArrowheads="1"/>
          </p:cNvSpPr>
          <p:nvPr/>
        </p:nvSpPr>
        <p:spPr bwMode="auto">
          <a:xfrm>
            <a:off x="2593975" y="4900613"/>
            <a:ext cx="698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r>
              <a:rPr lang="en-US" altLang="en-US" sz="2000" b="1">
                <a:solidFill>
                  <a:srgbClr val="000000"/>
                </a:solidFill>
                <a:latin typeface="Arial" pitchFamily="34" charset="0"/>
                <a:cs typeface="Arial" pitchFamily="34" charset="0"/>
              </a:rPr>
              <a:t>30%</a:t>
            </a:r>
          </a:p>
        </p:txBody>
      </p:sp>
      <p:sp>
        <p:nvSpPr>
          <p:cNvPr id="4116" name="TextBox 37"/>
          <p:cNvSpPr txBox="1">
            <a:spLocks noChangeArrowheads="1"/>
          </p:cNvSpPr>
          <p:nvPr/>
        </p:nvSpPr>
        <p:spPr bwMode="auto">
          <a:xfrm>
            <a:off x="2593975" y="5835650"/>
            <a:ext cx="698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r>
              <a:rPr lang="en-US" altLang="en-US" sz="2000" b="1">
                <a:solidFill>
                  <a:srgbClr val="000000"/>
                </a:solidFill>
                <a:latin typeface="Arial" pitchFamily="34" charset="0"/>
                <a:cs typeface="Arial" pitchFamily="34" charset="0"/>
              </a:rPr>
              <a:t>40%</a:t>
            </a:r>
          </a:p>
        </p:txBody>
      </p:sp>
      <p:sp>
        <p:nvSpPr>
          <p:cNvPr id="4117" name="TextBox 38"/>
          <p:cNvSpPr txBox="1">
            <a:spLocks noChangeArrowheads="1"/>
          </p:cNvSpPr>
          <p:nvPr/>
        </p:nvSpPr>
        <p:spPr bwMode="auto">
          <a:xfrm>
            <a:off x="2765426" y="2095500"/>
            <a:ext cx="555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r>
              <a:rPr lang="en-US" altLang="en-US" sz="2000" b="1">
                <a:solidFill>
                  <a:srgbClr val="000000"/>
                </a:solidFill>
                <a:latin typeface="Arial" pitchFamily="34" charset="0"/>
                <a:cs typeface="Arial" pitchFamily="34" charset="0"/>
              </a:rPr>
              <a:t>0%</a:t>
            </a:r>
          </a:p>
        </p:txBody>
      </p:sp>
      <p:cxnSp>
        <p:nvCxnSpPr>
          <p:cNvPr id="40" name="Straight Arrow Connector 39"/>
          <p:cNvCxnSpPr>
            <a:cxnSpLocks noChangeShapeType="1"/>
          </p:cNvCxnSpPr>
          <p:nvPr/>
        </p:nvCxnSpPr>
        <p:spPr bwMode="auto">
          <a:xfrm rot="5400000">
            <a:off x="2282032" y="5145882"/>
            <a:ext cx="492125" cy="1588"/>
          </a:xfrm>
          <a:prstGeom prst="straightConnector1">
            <a:avLst/>
          </a:prstGeom>
          <a:noFill/>
          <a:ln w="3810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1" name="Straight Arrow Connector 40"/>
          <p:cNvCxnSpPr>
            <a:cxnSpLocks noChangeShapeType="1"/>
          </p:cNvCxnSpPr>
          <p:nvPr/>
        </p:nvCxnSpPr>
        <p:spPr bwMode="auto">
          <a:xfrm rot="5400000">
            <a:off x="2281238" y="4210050"/>
            <a:ext cx="493712" cy="1588"/>
          </a:xfrm>
          <a:prstGeom prst="straightConnector1">
            <a:avLst/>
          </a:prstGeom>
          <a:noFill/>
          <a:ln w="3810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2" name="Straight Arrow Connector 41"/>
          <p:cNvCxnSpPr>
            <a:cxnSpLocks noChangeShapeType="1"/>
          </p:cNvCxnSpPr>
          <p:nvPr/>
        </p:nvCxnSpPr>
        <p:spPr bwMode="auto">
          <a:xfrm rot="5400000">
            <a:off x="2282032" y="3274219"/>
            <a:ext cx="492125" cy="1588"/>
          </a:xfrm>
          <a:prstGeom prst="straightConnector1">
            <a:avLst/>
          </a:prstGeom>
          <a:noFill/>
          <a:ln w="3810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121" name="TextBox 42"/>
          <p:cNvSpPr txBox="1">
            <a:spLocks noChangeArrowheads="1"/>
          </p:cNvSpPr>
          <p:nvPr/>
        </p:nvSpPr>
        <p:spPr bwMode="auto">
          <a:xfrm rot="-5400000">
            <a:off x="206376" y="3978619"/>
            <a:ext cx="374967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ctr">
              <a:lnSpc>
                <a:spcPts val="1800"/>
              </a:lnSpc>
            </a:pPr>
            <a:r>
              <a:rPr lang="en-US" altLang="en-US" sz="2000" b="1">
                <a:solidFill>
                  <a:srgbClr val="000000"/>
                </a:solidFill>
                <a:latin typeface="Arial" pitchFamily="34" charset="0"/>
                <a:cs typeface="Arial" pitchFamily="34" charset="0"/>
              </a:rPr>
              <a:t>% Decrease in Mortality</a:t>
            </a:r>
          </a:p>
        </p:txBody>
      </p:sp>
      <p:sp>
        <p:nvSpPr>
          <p:cNvPr id="44" name="Rectangle 43"/>
          <p:cNvSpPr>
            <a:spLocks noChangeArrowheads="1"/>
          </p:cNvSpPr>
          <p:nvPr/>
        </p:nvSpPr>
        <p:spPr bwMode="auto">
          <a:xfrm>
            <a:off x="7283450" y="2268539"/>
            <a:ext cx="706438" cy="3348037"/>
          </a:xfrm>
          <a:prstGeom prst="rect">
            <a:avLst/>
          </a:prstGeom>
          <a:solidFill>
            <a:srgbClr val="558ED5"/>
          </a:solidFill>
          <a:ln w="9525">
            <a:solidFill>
              <a:srgbClr val="000000"/>
            </a:solidFill>
            <a:miter lim="800000"/>
            <a:headEnd/>
            <a:tailEnd/>
          </a:ln>
          <a:effectLst>
            <a:outerShdw blurRad="40000" dist="86487" dir="2879993" rotWithShape="0">
              <a:srgbClr val="808080">
                <a:alpha val="34999"/>
              </a:srgbClr>
            </a:outerShdw>
          </a:effectLst>
        </p:spPr>
        <p:txBody>
          <a:bodyPr anchor="ctr"/>
          <a:lstStyle/>
          <a:p>
            <a:pPr algn="ctr">
              <a:defRPr/>
            </a:pPr>
            <a:endParaRPr lang="en-US">
              <a:solidFill>
                <a:prstClr val="black"/>
              </a:solidFill>
              <a:latin typeface="Corbel"/>
            </a:endParaRPr>
          </a:p>
        </p:txBody>
      </p:sp>
      <p:sp>
        <p:nvSpPr>
          <p:cNvPr id="45" name="Rectangle 44"/>
          <p:cNvSpPr>
            <a:spLocks noChangeArrowheads="1"/>
          </p:cNvSpPr>
          <p:nvPr/>
        </p:nvSpPr>
        <p:spPr bwMode="auto">
          <a:xfrm>
            <a:off x="8924925" y="2268539"/>
            <a:ext cx="706438" cy="2568575"/>
          </a:xfrm>
          <a:prstGeom prst="rect">
            <a:avLst/>
          </a:prstGeom>
          <a:solidFill>
            <a:srgbClr val="B3A2C7"/>
          </a:solidFill>
          <a:ln w="9525">
            <a:solidFill>
              <a:srgbClr val="000000"/>
            </a:solidFill>
            <a:miter lim="800000"/>
            <a:headEnd/>
            <a:tailEnd/>
          </a:ln>
          <a:effectLst>
            <a:outerShdw blurRad="40000" dist="86487" dir="2879993" rotWithShape="0">
              <a:srgbClr val="808080">
                <a:alpha val="34999"/>
              </a:srgbClr>
            </a:outerShdw>
          </a:effectLst>
        </p:spPr>
        <p:txBody>
          <a:bodyPr anchor="ctr"/>
          <a:lstStyle/>
          <a:p>
            <a:pPr algn="ctr">
              <a:defRPr/>
            </a:pPr>
            <a:endParaRPr lang="en-US">
              <a:solidFill>
                <a:prstClr val="black"/>
              </a:solidFill>
              <a:latin typeface="Corbel"/>
            </a:endParaRPr>
          </a:p>
        </p:txBody>
      </p:sp>
      <p:sp>
        <p:nvSpPr>
          <p:cNvPr id="46" name="Rectangle 45"/>
          <p:cNvSpPr>
            <a:spLocks noChangeArrowheads="1"/>
          </p:cNvSpPr>
          <p:nvPr/>
        </p:nvSpPr>
        <p:spPr bwMode="auto">
          <a:xfrm>
            <a:off x="3978276" y="2268539"/>
            <a:ext cx="708025" cy="954087"/>
          </a:xfrm>
          <a:prstGeom prst="rect">
            <a:avLst/>
          </a:prstGeom>
          <a:solidFill>
            <a:srgbClr val="E6B9B8"/>
          </a:solidFill>
          <a:ln w="9525">
            <a:solidFill>
              <a:srgbClr val="000000"/>
            </a:solidFill>
            <a:miter lim="800000"/>
            <a:headEnd/>
            <a:tailEnd/>
          </a:ln>
          <a:effectLst>
            <a:outerShdw blurRad="40000" dist="86487" dir="2879993" rotWithShape="0">
              <a:srgbClr val="808080">
                <a:alpha val="34999"/>
              </a:srgbClr>
            </a:outerShdw>
          </a:effectLst>
        </p:spPr>
        <p:txBody>
          <a:bodyPr anchor="ctr"/>
          <a:lstStyle/>
          <a:p>
            <a:pPr algn="ctr">
              <a:defRPr/>
            </a:pPr>
            <a:endParaRPr lang="en-US">
              <a:solidFill>
                <a:prstClr val="black"/>
              </a:solidFill>
              <a:latin typeface="Corbel"/>
            </a:endParaRPr>
          </a:p>
        </p:txBody>
      </p:sp>
      <p:sp>
        <p:nvSpPr>
          <p:cNvPr id="47" name="Rectangle 46"/>
          <p:cNvSpPr>
            <a:spLocks noChangeArrowheads="1"/>
          </p:cNvSpPr>
          <p:nvPr/>
        </p:nvSpPr>
        <p:spPr bwMode="auto">
          <a:xfrm>
            <a:off x="5632450" y="2268538"/>
            <a:ext cx="706438" cy="1477962"/>
          </a:xfrm>
          <a:prstGeom prst="rect">
            <a:avLst/>
          </a:prstGeom>
          <a:solidFill>
            <a:srgbClr val="FCD5B5"/>
          </a:solidFill>
          <a:ln w="9525">
            <a:solidFill>
              <a:srgbClr val="000000"/>
            </a:solidFill>
            <a:miter lim="800000"/>
            <a:headEnd/>
            <a:tailEnd/>
          </a:ln>
          <a:effectLst>
            <a:outerShdw blurRad="40000" dist="86487" dir="2879993" rotWithShape="0">
              <a:srgbClr val="808080">
                <a:alpha val="34999"/>
              </a:srgbClr>
            </a:outerShdw>
          </a:effectLst>
        </p:spPr>
        <p:txBody>
          <a:bodyPr anchor="ctr"/>
          <a:lstStyle/>
          <a:p>
            <a:pPr algn="ctr">
              <a:defRPr/>
            </a:pPr>
            <a:endParaRPr lang="en-US">
              <a:solidFill>
                <a:prstClr val="black"/>
              </a:solidFill>
              <a:latin typeface="Corbel"/>
            </a:endParaRPr>
          </a:p>
        </p:txBody>
      </p:sp>
      <p:sp>
        <p:nvSpPr>
          <p:cNvPr id="3" name="Date Placeholder 2"/>
          <p:cNvSpPr>
            <a:spLocks noGrp="1"/>
          </p:cNvSpPr>
          <p:nvPr>
            <p:ph type="dt" sz="half" idx="10"/>
          </p:nvPr>
        </p:nvSpPr>
        <p:spPr/>
        <p:txBody>
          <a:bodyPr/>
          <a:lstStyle/>
          <a:p>
            <a:fld id="{37FB906F-D856-4204-B72B-4266174B01AF}" type="datetime1">
              <a:rPr lang="en-US" smtClean="0">
                <a:solidFill>
                  <a:prstClr val="black">
                    <a:tint val="95000"/>
                  </a:prstClr>
                </a:solidFill>
                <a:latin typeface="Corbel"/>
              </a:rPr>
              <a:t>7/8/2017</a:t>
            </a:fld>
            <a:endParaRPr lang="en-US">
              <a:solidFill>
                <a:prstClr val="black">
                  <a:tint val="95000"/>
                </a:prstClr>
              </a:solidFill>
              <a:latin typeface="Corbel"/>
            </a:endParaRPr>
          </a:p>
        </p:txBody>
      </p:sp>
    </p:spTree>
    <p:extLst>
      <p:ext uri="{BB962C8B-B14F-4D97-AF65-F5344CB8AC3E}">
        <p14:creationId xmlns:p14="http://schemas.microsoft.com/office/powerpoint/2010/main" val="1171037840"/>
      </p:ext>
    </p:extLst>
  </p:cSld>
  <p:clrMapOvr>
    <a:masterClrMapping/>
  </p:clrMapOvr>
  <p:transition spd="slow">
    <p:pull/>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Mortality reduction with CHF Rx</a:t>
            </a:r>
          </a:p>
        </p:txBody>
      </p:sp>
      <p:sp>
        <p:nvSpPr>
          <p:cNvPr id="5" name="Date Placeholder 4"/>
          <p:cNvSpPr>
            <a:spLocks noGrp="1"/>
          </p:cNvSpPr>
          <p:nvPr>
            <p:ph type="dt" sz="half" idx="10"/>
          </p:nvPr>
        </p:nvSpPr>
        <p:spPr/>
        <p:txBody>
          <a:bodyPr/>
          <a:lstStyle/>
          <a:p>
            <a:fld id="{CA9AF299-BEAC-4F19-8F61-BF5AD1B4AA39}" type="datetime1">
              <a:rPr lang="en-US" smtClean="0">
                <a:solidFill>
                  <a:prstClr val="black">
                    <a:tint val="95000"/>
                  </a:prstClr>
                </a:solidFill>
                <a:latin typeface="Corbel"/>
              </a:rPr>
              <a:t>7/8/2017</a:t>
            </a:fld>
            <a:endParaRPr lang="en-US">
              <a:solidFill>
                <a:prstClr val="black">
                  <a:tint val="95000"/>
                </a:prstClr>
              </a:solidFill>
              <a:latin typeface="Corbel"/>
            </a:endParaRPr>
          </a:p>
        </p:txBody>
      </p:sp>
      <p:sp>
        <p:nvSpPr>
          <p:cNvPr id="3" name="Rectangle 2"/>
          <p:cNvSpPr/>
          <p:nvPr/>
        </p:nvSpPr>
        <p:spPr>
          <a:xfrm>
            <a:off x="1556197" y="1600201"/>
            <a:ext cx="8807003" cy="4708981"/>
          </a:xfrm>
          <a:prstGeom prst="rect">
            <a:avLst/>
          </a:prstGeom>
        </p:spPr>
        <p:txBody>
          <a:bodyPr wrap="square">
            <a:spAutoFit/>
          </a:bodyPr>
          <a:lstStyle/>
          <a:p>
            <a:r>
              <a:rPr lang="en-US" sz="2800" b="1" dirty="0">
                <a:solidFill>
                  <a:prstClr val="black"/>
                </a:solidFill>
                <a:latin typeface="Corbel"/>
              </a:rPr>
              <a:t>Cumulative risk reduction if all evidence-based therapies are used: </a:t>
            </a:r>
            <a:r>
              <a:rPr lang="en-US" sz="2400" b="1" dirty="0">
                <a:solidFill>
                  <a:prstClr val="black"/>
                </a:solidFill>
                <a:latin typeface="Corbel"/>
              </a:rPr>
              <a:t>	</a:t>
            </a:r>
            <a:r>
              <a:rPr lang="en-US" sz="4800" b="1" dirty="0">
                <a:solidFill>
                  <a:srgbClr val="FF0000"/>
                </a:solidFill>
                <a:latin typeface="Corbel"/>
              </a:rPr>
              <a:t>80%</a:t>
            </a:r>
            <a:endParaRPr lang="en-US" sz="2400" dirty="0">
              <a:solidFill>
                <a:srgbClr val="FF0000"/>
              </a:solidFill>
              <a:latin typeface="Corbel"/>
            </a:endParaRPr>
          </a:p>
          <a:p>
            <a:r>
              <a:rPr lang="en-US" sz="3200" b="1" dirty="0">
                <a:solidFill>
                  <a:prstClr val="black"/>
                </a:solidFill>
                <a:latin typeface="Corbel"/>
              </a:rPr>
              <a:t>Absolute risk reduction: </a:t>
            </a:r>
            <a:r>
              <a:rPr lang="en-US" sz="2800" b="1" dirty="0">
                <a:solidFill>
                  <a:prstClr val="black"/>
                </a:solidFill>
                <a:latin typeface="Corbel"/>
              </a:rPr>
              <a:t>	</a:t>
            </a:r>
            <a:r>
              <a:rPr lang="en-US" b="1" dirty="0">
                <a:solidFill>
                  <a:prstClr val="black"/>
                </a:solidFill>
                <a:latin typeface="Corbel"/>
              </a:rPr>
              <a:t>	</a:t>
            </a:r>
            <a:r>
              <a:rPr lang="en-US" sz="2800" b="1" dirty="0">
                <a:solidFill>
                  <a:srgbClr val="FF0000"/>
                </a:solidFill>
                <a:latin typeface="Corbel"/>
              </a:rPr>
              <a:t>28.1%</a:t>
            </a:r>
          </a:p>
          <a:p>
            <a:r>
              <a:rPr lang="en-US" b="1" dirty="0">
                <a:solidFill>
                  <a:prstClr val="black"/>
                </a:solidFill>
                <a:latin typeface="Corbel"/>
              </a:rPr>
              <a:t>                                      		</a:t>
            </a:r>
            <a:r>
              <a:rPr lang="en-US" sz="2000" b="1" dirty="0">
                <a:solidFill>
                  <a:prstClr val="black"/>
                </a:solidFill>
                <a:latin typeface="Corbel"/>
              </a:rPr>
              <a:t>    </a:t>
            </a:r>
            <a:r>
              <a:rPr lang="en-US" sz="2400" b="1" dirty="0">
                <a:solidFill>
                  <a:prstClr val="black"/>
                </a:solidFill>
                <a:latin typeface="Corbel"/>
              </a:rPr>
              <a:t>Relative-risk reduction      2 </a:t>
            </a:r>
            <a:r>
              <a:rPr lang="en-US" sz="2400" b="1" dirty="0" err="1">
                <a:solidFill>
                  <a:prstClr val="black"/>
                </a:solidFill>
                <a:latin typeface="Corbel"/>
              </a:rPr>
              <a:t>yr</a:t>
            </a:r>
            <a:r>
              <a:rPr lang="en-US" sz="2400" b="1" dirty="0">
                <a:solidFill>
                  <a:prstClr val="black"/>
                </a:solidFill>
                <a:latin typeface="Corbel"/>
              </a:rPr>
              <a:t> Mortality</a:t>
            </a:r>
            <a:endParaRPr lang="en-US" sz="2400" dirty="0">
              <a:solidFill>
                <a:prstClr val="black"/>
              </a:solidFill>
              <a:latin typeface="Corbel"/>
            </a:endParaRPr>
          </a:p>
          <a:p>
            <a:r>
              <a:rPr lang="en-US" sz="2800" b="1" dirty="0">
                <a:solidFill>
                  <a:prstClr val="black"/>
                </a:solidFill>
                <a:latin typeface="Corbel"/>
              </a:rPr>
              <a:t>None    						</a:t>
            </a:r>
            <a:r>
              <a:rPr lang="en-US" sz="2800" b="1" dirty="0">
                <a:solidFill>
                  <a:srgbClr val="FF0000"/>
                </a:solidFill>
                <a:latin typeface="Corbel"/>
              </a:rPr>
              <a:t>35%</a:t>
            </a:r>
            <a:endParaRPr lang="en-US" sz="2800" dirty="0">
              <a:solidFill>
                <a:srgbClr val="FF0000"/>
              </a:solidFill>
              <a:latin typeface="Corbel"/>
            </a:endParaRPr>
          </a:p>
          <a:p>
            <a:r>
              <a:rPr lang="en-US" sz="2800" b="1" dirty="0">
                <a:solidFill>
                  <a:prstClr val="black"/>
                </a:solidFill>
                <a:latin typeface="Corbel"/>
              </a:rPr>
              <a:t>ACEI or ARB			23%		</a:t>
            </a:r>
            <a:r>
              <a:rPr lang="en-US" sz="2800" b="1" dirty="0">
                <a:solidFill>
                  <a:srgbClr val="FF0000"/>
                </a:solidFill>
                <a:latin typeface="Corbel"/>
              </a:rPr>
              <a:t>27%</a:t>
            </a:r>
            <a:endParaRPr lang="en-US" sz="2800" dirty="0">
              <a:solidFill>
                <a:srgbClr val="FF0000"/>
              </a:solidFill>
              <a:latin typeface="Corbel"/>
            </a:endParaRPr>
          </a:p>
          <a:p>
            <a:r>
              <a:rPr lang="en-US" sz="2800" b="1" dirty="0">
                <a:solidFill>
                  <a:prstClr val="black"/>
                </a:solidFill>
                <a:latin typeface="Corbel"/>
              </a:rPr>
              <a:t>Beta Blocker			35%		</a:t>
            </a:r>
            <a:r>
              <a:rPr lang="en-US" sz="2800" b="1" dirty="0">
                <a:solidFill>
                  <a:srgbClr val="FF0000"/>
                </a:solidFill>
                <a:latin typeface="Corbel"/>
              </a:rPr>
              <a:t>18%</a:t>
            </a:r>
            <a:endParaRPr lang="en-US" sz="2800" dirty="0">
              <a:solidFill>
                <a:srgbClr val="FF0000"/>
              </a:solidFill>
              <a:latin typeface="Corbel"/>
            </a:endParaRPr>
          </a:p>
          <a:p>
            <a:r>
              <a:rPr lang="en-US" sz="2800" b="1" dirty="0">
                <a:solidFill>
                  <a:prstClr val="black"/>
                </a:solidFill>
                <a:latin typeface="Corbel"/>
              </a:rPr>
              <a:t>Aldosterone   Ant		             30%		</a:t>
            </a:r>
            <a:r>
              <a:rPr lang="en-US" sz="2800" b="1" dirty="0">
                <a:solidFill>
                  <a:srgbClr val="FF0000"/>
                </a:solidFill>
                <a:latin typeface="Corbel"/>
              </a:rPr>
              <a:t>13%</a:t>
            </a:r>
            <a:endParaRPr lang="en-US" sz="2800" dirty="0">
              <a:solidFill>
                <a:srgbClr val="FF0000"/>
              </a:solidFill>
              <a:latin typeface="Corbel"/>
            </a:endParaRPr>
          </a:p>
          <a:p>
            <a:r>
              <a:rPr lang="en-US" sz="2800" b="1" dirty="0">
                <a:solidFill>
                  <a:prstClr val="black"/>
                </a:solidFill>
                <a:latin typeface="Corbel"/>
              </a:rPr>
              <a:t>CRT-D (EF&lt;35, QRS&gt;120)	36%		</a:t>
            </a:r>
            <a:r>
              <a:rPr lang="en-US" sz="2800" b="1" dirty="0">
                <a:solidFill>
                  <a:srgbClr val="FF0000"/>
                </a:solidFill>
                <a:latin typeface="Corbel"/>
              </a:rPr>
              <a:t>8.3%</a:t>
            </a:r>
            <a:endParaRPr lang="en-US" sz="2800" dirty="0">
              <a:solidFill>
                <a:srgbClr val="FF0000"/>
              </a:solidFill>
              <a:latin typeface="Corbel"/>
            </a:endParaRPr>
          </a:p>
          <a:p>
            <a:r>
              <a:rPr lang="en-US" sz="2800" b="1" dirty="0">
                <a:solidFill>
                  <a:prstClr val="black"/>
                </a:solidFill>
                <a:latin typeface="Corbel"/>
              </a:rPr>
              <a:t>ARNI				            16%	    	</a:t>
            </a:r>
            <a:r>
              <a:rPr lang="en-US" sz="2800" b="1" dirty="0">
                <a:solidFill>
                  <a:srgbClr val="FF0000"/>
                </a:solidFill>
                <a:latin typeface="Corbel"/>
              </a:rPr>
              <a:t>6.9%</a:t>
            </a:r>
            <a:endParaRPr lang="en-US" sz="2800" dirty="0">
              <a:solidFill>
                <a:srgbClr val="FF0000"/>
              </a:solidFill>
              <a:latin typeface="Corbel"/>
            </a:endParaRPr>
          </a:p>
        </p:txBody>
      </p:sp>
    </p:spTree>
    <p:extLst>
      <p:ext uri="{BB962C8B-B14F-4D97-AF65-F5344CB8AC3E}">
        <p14:creationId xmlns:p14="http://schemas.microsoft.com/office/powerpoint/2010/main" val="51980703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a:t>
            </a:r>
          </a:p>
        </p:txBody>
      </p:sp>
      <p:sp>
        <p:nvSpPr>
          <p:cNvPr id="3" name="Content Placeholder 2"/>
          <p:cNvSpPr>
            <a:spLocks noGrp="1"/>
          </p:cNvSpPr>
          <p:nvPr>
            <p:ph idx="1"/>
          </p:nvPr>
        </p:nvSpPr>
        <p:spPr>
          <a:xfrm>
            <a:off x="609600" y="1775192"/>
            <a:ext cx="10972800" cy="4976127"/>
          </a:xfrm>
        </p:spPr>
        <p:txBody>
          <a:bodyPr>
            <a:normAutofit/>
          </a:bodyPr>
          <a:lstStyle/>
          <a:p>
            <a:r>
              <a:rPr lang="en-US" sz="2800" dirty="0"/>
              <a:t>65 </a:t>
            </a:r>
            <a:r>
              <a:rPr lang="en-US" sz="2800" dirty="0" err="1"/>
              <a:t>yr</a:t>
            </a:r>
            <a:r>
              <a:rPr lang="en-US" sz="2800" dirty="0"/>
              <a:t> old Caucasian male with ischemic CM with EF of 25% comes in to office for follow up after recent HF admit. C/o mild exertional dyspnea but able to do his regular activities with slight limitation. No change in weight recently</a:t>
            </a:r>
          </a:p>
          <a:p>
            <a:r>
              <a:rPr lang="en-US" sz="2800" dirty="0"/>
              <a:t>Meds: Lisinopril 40 mg </a:t>
            </a:r>
            <a:r>
              <a:rPr lang="en-US" sz="2800" dirty="0" err="1"/>
              <a:t>po</a:t>
            </a:r>
            <a:r>
              <a:rPr lang="en-US" sz="2800" dirty="0"/>
              <a:t> </a:t>
            </a:r>
            <a:r>
              <a:rPr lang="en-US" sz="2800" dirty="0" err="1"/>
              <a:t>qd</a:t>
            </a:r>
            <a:r>
              <a:rPr lang="en-US" sz="2800" dirty="0"/>
              <a:t>, Coreg 25 mg </a:t>
            </a:r>
            <a:r>
              <a:rPr lang="en-US" sz="2800" dirty="0" err="1"/>
              <a:t>po</a:t>
            </a:r>
            <a:r>
              <a:rPr lang="en-US" sz="2800" dirty="0"/>
              <a:t> bid, Aldactone 25 mg </a:t>
            </a:r>
            <a:r>
              <a:rPr lang="en-US" sz="2800" dirty="0" err="1"/>
              <a:t>po</a:t>
            </a:r>
            <a:r>
              <a:rPr lang="en-US" sz="2800" dirty="0"/>
              <a:t> q d, Lasix  40 mg </a:t>
            </a:r>
            <a:r>
              <a:rPr lang="en-US" sz="2800" dirty="0" err="1"/>
              <a:t>po</a:t>
            </a:r>
            <a:r>
              <a:rPr lang="en-US" sz="2800" dirty="0"/>
              <a:t> </a:t>
            </a:r>
            <a:r>
              <a:rPr lang="en-US" sz="2800" dirty="0" err="1"/>
              <a:t>qd</a:t>
            </a:r>
            <a:r>
              <a:rPr lang="en-US" sz="2800" dirty="0"/>
              <a:t> , Digoxin 0.125 mg </a:t>
            </a:r>
            <a:r>
              <a:rPr lang="en-US" sz="2800" dirty="0" err="1"/>
              <a:t>po</a:t>
            </a:r>
            <a:r>
              <a:rPr lang="en-US" sz="2800" dirty="0"/>
              <a:t> </a:t>
            </a:r>
            <a:r>
              <a:rPr lang="en-US" sz="2800" dirty="0" err="1"/>
              <a:t>qd</a:t>
            </a:r>
            <a:r>
              <a:rPr lang="en-US" sz="2800" dirty="0"/>
              <a:t>, Asa 81 mg </a:t>
            </a:r>
            <a:r>
              <a:rPr lang="en-US" sz="2800" dirty="0" err="1"/>
              <a:t>po</a:t>
            </a:r>
            <a:r>
              <a:rPr lang="en-US" sz="2800" dirty="0"/>
              <a:t> </a:t>
            </a:r>
            <a:r>
              <a:rPr lang="en-US" sz="2800" dirty="0" err="1"/>
              <a:t>qd</a:t>
            </a:r>
            <a:endParaRPr lang="en-US" sz="2800" dirty="0"/>
          </a:p>
          <a:p>
            <a:r>
              <a:rPr lang="en-US" sz="2800" dirty="0"/>
              <a:t>BP 128/80, HR 64 bpm, sat 96% on RA, No JVD, Lungs: clear</a:t>
            </a:r>
          </a:p>
          <a:p>
            <a:r>
              <a:rPr lang="en-US" sz="2800" dirty="0"/>
              <a:t>Heart: RRR, normal s1 and s2, II/VI SM, No edema</a:t>
            </a:r>
          </a:p>
          <a:p>
            <a:r>
              <a:rPr lang="en-US" sz="2800" dirty="0"/>
              <a:t>Labs: Na 135, K 4.0,  Cr 1.2, </a:t>
            </a:r>
            <a:r>
              <a:rPr lang="en-US" sz="2800" dirty="0" err="1"/>
              <a:t>Hb</a:t>
            </a:r>
            <a:r>
              <a:rPr lang="en-US" sz="2800" dirty="0"/>
              <a:t> 12.5, BNP 260</a:t>
            </a:r>
          </a:p>
        </p:txBody>
      </p:sp>
      <p:sp>
        <p:nvSpPr>
          <p:cNvPr id="4" name="Date Placeholder 3"/>
          <p:cNvSpPr>
            <a:spLocks noGrp="1"/>
          </p:cNvSpPr>
          <p:nvPr>
            <p:ph type="dt" sz="half" idx="10"/>
          </p:nvPr>
        </p:nvSpPr>
        <p:spPr/>
        <p:txBody>
          <a:bodyPr/>
          <a:lstStyle/>
          <a:p>
            <a:fld id="{415CA81F-C4B3-42DB-BCF9-9AC851504A9D}" type="datetime1">
              <a:rPr lang="en-US" smtClean="0"/>
              <a:t>7/8/2017</a:t>
            </a:fld>
            <a:endParaRPr lang="en-US"/>
          </a:p>
        </p:txBody>
      </p:sp>
    </p:spTree>
    <p:extLst>
      <p:ext uri="{BB962C8B-B14F-4D97-AF65-F5344CB8AC3E}">
        <p14:creationId xmlns:p14="http://schemas.microsoft.com/office/powerpoint/2010/main" val="39087362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xtA">
            <a:extLst>
              <a:ext uri="{FF2B5EF4-FFF2-40B4-BE49-F238E27FC236}">
                <a16:creationId xmlns:a16="http://schemas.microsoft.com/office/drawing/2014/main" id="{DE710F96-36DC-4254-B58C-730AC15E8E95}"/>
              </a:ext>
            </a:extLst>
          </p:cNvPr>
          <p:cNvSpPr>
            <a:spLocks noGrp="1"/>
          </p:cNvSpPr>
          <p:nvPr>
            <p:ph type="title" idx="10"/>
            <p:custDataLst>
              <p:tags r:id="rId3"/>
            </p:custDataLst>
          </p:nvPr>
        </p:nvSpPr>
        <p:spPr/>
        <p:txBody>
          <a:bodyPr/>
          <a:lstStyle/>
          <a:p>
            <a:r>
              <a:rPr lang="en-US" dirty="0"/>
              <a:t>Your recommendation is:</a:t>
            </a:r>
          </a:p>
        </p:txBody>
      </p:sp>
      <p:sp>
        <p:nvSpPr>
          <p:cNvPr id="3" name="ContextB">
            <a:extLst>
              <a:ext uri="{FF2B5EF4-FFF2-40B4-BE49-F238E27FC236}">
                <a16:creationId xmlns:a16="http://schemas.microsoft.com/office/drawing/2014/main" id="{1ADE080F-ACB3-4BD7-A1EB-B003568B2894}"/>
              </a:ext>
            </a:extLst>
          </p:cNvPr>
          <p:cNvSpPr>
            <a:spLocks noGrp="1"/>
          </p:cNvSpPr>
          <p:nvPr>
            <p:ph type="body" idx="11"/>
            <p:custDataLst>
              <p:tags r:id="rId4"/>
            </p:custDataLst>
          </p:nvPr>
        </p:nvSpPr>
        <p:spPr>
          <a:xfrm>
            <a:off x="391886" y="2241610"/>
            <a:ext cx="5080000" cy="4445000"/>
          </a:xfrm>
        </p:spPr>
        <p:txBody>
          <a:bodyPr/>
          <a:lstStyle/>
          <a:p>
            <a:r>
              <a:rPr lang="en-US" dirty="0"/>
              <a:t>No change in therapy</a:t>
            </a:r>
          </a:p>
          <a:p>
            <a:r>
              <a:rPr lang="en-US" dirty="0"/>
              <a:t>Increase Lasix to 60 mg </a:t>
            </a:r>
            <a:r>
              <a:rPr lang="en-US" dirty="0" err="1"/>
              <a:t>po</a:t>
            </a:r>
            <a:r>
              <a:rPr lang="en-US" dirty="0"/>
              <a:t> </a:t>
            </a:r>
            <a:r>
              <a:rPr lang="en-US" dirty="0" err="1"/>
              <a:t>qd</a:t>
            </a:r>
            <a:endParaRPr lang="en-US" dirty="0"/>
          </a:p>
          <a:p>
            <a:r>
              <a:rPr lang="en-US" dirty="0"/>
              <a:t>Change Lisinopril to Sacubitril/Valsartan (</a:t>
            </a:r>
            <a:r>
              <a:rPr lang="en-US" dirty="0" err="1"/>
              <a:t>Entresto</a:t>
            </a:r>
            <a:r>
              <a:rPr lang="en-US" dirty="0"/>
              <a:t>)</a:t>
            </a:r>
          </a:p>
          <a:p>
            <a:r>
              <a:rPr lang="en-US" dirty="0"/>
              <a:t>Add Ivabradine (</a:t>
            </a:r>
            <a:r>
              <a:rPr lang="en-US" dirty="0" err="1"/>
              <a:t>Corlanor</a:t>
            </a:r>
            <a:r>
              <a:rPr lang="en-US" dirty="0"/>
              <a:t>) </a:t>
            </a:r>
          </a:p>
        </p:txBody>
      </p:sp>
      <p:sp>
        <p:nvSpPr>
          <p:cNvPr id="4" name="PollCounter1" hidden="1">
            <a:extLst>
              <a:ext uri="{FF2B5EF4-FFF2-40B4-BE49-F238E27FC236}">
                <a16:creationId xmlns:a16="http://schemas.microsoft.com/office/drawing/2014/main" id="{3B601405-CF43-42D3-A4C0-17D5EAB87EA7}"/>
              </a:ext>
            </a:extLst>
          </p:cNvPr>
          <p:cNvSpPr txBox="1"/>
          <p:nvPr>
            <p:custDataLst>
              <p:tags r:id="rId5"/>
            </p:custDataLst>
          </p:nvPr>
        </p:nvSpPr>
        <p:spPr>
          <a:xfrm>
            <a:off x="457200" y="6286500"/>
            <a:ext cx="1270000" cy="400110"/>
          </a:xfrm>
          <a:prstGeom prst="rect">
            <a:avLst/>
          </a:prstGeom>
          <a:noFill/>
          <a:ln w="12700" cmpd="sng">
            <a:solidFill>
              <a:schemeClr val="tx1"/>
            </a:solidFill>
          </a:ln>
        </p:spPr>
        <p:txBody>
          <a:bodyPr vert="horz" rtlCol="0">
            <a:spAutoFit/>
          </a:bodyPr>
          <a:lstStyle/>
          <a:p>
            <a:pPr algn="ctr"/>
            <a:r>
              <a:rPr lang="en-US" sz="2000"/>
              <a:t>92 / 150</a:t>
            </a:r>
          </a:p>
        </p:txBody>
      </p:sp>
      <p:sp>
        <p:nvSpPr>
          <p:cNvPr id="5" name="CrossTabLblShape" hidden="1">
            <a:extLst>
              <a:ext uri="{FF2B5EF4-FFF2-40B4-BE49-F238E27FC236}">
                <a16:creationId xmlns:a16="http://schemas.microsoft.com/office/drawing/2014/main" id="{ED0E9570-5FC4-4755-8C5A-FE208D172C91}"/>
              </a:ext>
            </a:extLst>
          </p:cNvPr>
          <p:cNvSpPr txBox="1"/>
          <p:nvPr/>
        </p:nvSpPr>
        <p:spPr>
          <a:xfrm>
            <a:off x="1854200" y="6286500"/>
            <a:ext cx="1765227" cy="400110"/>
          </a:xfrm>
          <a:prstGeom prst="rect">
            <a:avLst/>
          </a:prstGeom>
          <a:noFill/>
        </p:spPr>
        <p:txBody>
          <a:bodyPr vert="horz" wrap="none" rtlCol="0">
            <a:spAutoFit/>
          </a:bodyPr>
          <a:lstStyle/>
          <a:p>
            <a:r>
              <a:rPr lang="en-US" sz="2000"/>
              <a:t>Cross-tab label</a:t>
            </a:r>
          </a:p>
        </p:txBody>
      </p:sp>
      <p:graphicFrame>
        <p:nvGraphicFramePr>
          <p:cNvPr id="6" name="OTChartCtrl1">
            <a:extLst>
              <a:ext uri="{FF2B5EF4-FFF2-40B4-BE49-F238E27FC236}">
                <a16:creationId xmlns:a16="http://schemas.microsoft.com/office/drawing/2014/main" id="{74397142-E249-45FE-A98A-440DCD2F557F}"/>
              </a:ext>
            </a:extLst>
          </p:cNvPr>
          <p:cNvGraphicFramePr>
            <a:graphicFrameLocks noChangeAspect="1"/>
          </p:cNvGraphicFramePr>
          <p:nvPr>
            <p:custDataLst>
              <p:tags r:id="rId6"/>
            </p:custDataLst>
            <p:extLst>
              <p:ext uri="{D42A27DB-BD31-4B8C-83A1-F6EECF244321}">
                <p14:modId xmlns:p14="http://schemas.microsoft.com/office/powerpoint/2010/main" val="600499723"/>
              </p:ext>
            </p:extLst>
          </p:nvPr>
        </p:nvGraphicFramePr>
        <p:xfrm>
          <a:off x="5588000" y="2368610"/>
          <a:ext cx="6604000" cy="4318000"/>
        </p:xfrm>
        <a:graphic>
          <a:graphicData uri="http://schemas.openxmlformats.org/presentationml/2006/ole">
            <mc:AlternateContent xmlns:mc="http://schemas.openxmlformats.org/markup-compatibility/2006">
              <mc:Choice xmlns:v="urn:schemas-microsoft-com:vml" Requires="v">
                <p:oleObj spid="_x0000_s3090" name="Chart" r:id="rId10" imgW="8250865" imgH="5393479" progId="MSGraph.Chart.8">
                  <p:embed followColorScheme="full"/>
                </p:oleObj>
              </mc:Choice>
              <mc:Fallback>
                <p:oleObj name="Chart" r:id="rId10" imgW="8250865" imgH="5393479" progId="MSGraph.Chart.8">
                  <p:embed followColorScheme="full"/>
                  <p:pic>
                    <p:nvPicPr>
                      <p:cNvPr id="0" name=""/>
                      <p:cNvPicPr/>
                      <p:nvPr/>
                    </p:nvPicPr>
                    <p:blipFill>
                      <a:blip r:embed="rId11"/>
                      <a:stretch>
                        <a:fillRect/>
                      </a:stretch>
                    </p:blipFill>
                    <p:spPr>
                      <a:xfrm>
                        <a:off x="5588000" y="2368610"/>
                        <a:ext cx="6604000" cy="4318000"/>
                      </a:xfrm>
                      <a:prstGeom prst="rect">
                        <a:avLst/>
                      </a:prstGeom>
                    </p:spPr>
                  </p:pic>
                </p:oleObj>
              </mc:Fallback>
            </mc:AlternateContent>
          </a:graphicData>
        </a:graphic>
      </p:graphicFrame>
      <p:sp>
        <p:nvSpPr>
          <p:cNvPr id="8" name="EndVoteShape">
            <a:extLst>
              <a:ext uri="{FF2B5EF4-FFF2-40B4-BE49-F238E27FC236}">
                <a16:creationId xmlns:a16="http://schemas.microsoft.com/office/drawing/2014/main" id="{7E0688B8-F5BC-4A79-995E-338A40BB25A1}"/>
              </a:ext>
            </a:extLst>
          </p:cNvPr>
          <p:cNvSpPr txBox="1"/>
          <p:nvPr/>
        </p:nvSpPr>
        <p:spPr>
          <a:xfrm>
            <a:off x="-1270000" y="0"/>
            <a:ext cx="1143000" cy="369332"/>
          </a:xfrm>
          <a:prstGeom prst="rect">
            <a:avLst/>
          </a:prstGeom>
          <a:noFill/>
        </p:spPr>
        <p:txBody>
          <a:bodyPr vert="horz" rtlCol="0">
            <a:spAutoFit/>
          </a:bodyPr>
          <a:lstStyle/>
          <a:p>
            <a:r>
              <a:rPr lang="en-US"/>
              <a:t> </a:t>
            </a:r>
          </a:p>
        </p:txBody>
      </p:sp>
      <p:sp>
        <p:nvSpPr>
          <p:cNvPr id="9" name="Timer1">
            <a:extLst>
              <a:ext uri="{FF2B5EF4-FFF2-40B4-BE49-F238E27FC236}">
                <a16:creationId xmlns:a16="http://schemas.microsoft.com/office/drawing/2014/main" id="{39C08E0A-4265-4379-95C5-33011FEAC615}"/>
              </a:ext>
            </a:extLst>
          </p:cNvPr>
          <p:cNvSpPr txBox="1"/>
          <p:nvPr>
            <p:custDataLst>
              <p:tags r:id="rId7"/>
            </p:custDataLst>
          </p:nvPr>
        </p:nvSpPr>
        <p:spPr>
          <a:xfrm>
            <a:off x="10960100" y="6067679"/>
            <a:ext cx="952500" cy="635000"/>
          </a:xfrm>
          <a:prstGeom prst="rect">
            <a:avLst/>
          </a:prstGeom>
          <a:noFill/>
          <a:ln w="76200" cmpd="tri">
            <a:solidFill>
              <a:schemeClr val="tx1"/>
            </a:solidFill>
          </a:ln>
        </p:spPr>
        <p:txBody>
          <a:bodyPr vert="horz" wrap="none" rtlCol="0">
            <a:noAutofit/>
          </a:bodyPr>
          <a:lstStyle/>
          <a:p>
            <a:pPr algn="ctr"/>
            <a:r>
              <a:rPr lang="en-US" sz="3600"/>
              <a:t>0</a:t>
            </a:r>
          </a:p>
        </p:txBody>
      </p:sp>
    </p:spTree>
    <p:custDataLst>
      <p:tags r:id="rId2"/>
    </p:custDataLst>
    <p:controls>
      <mc:AlternateContent xmlns:mc="http://schemas.openxmlformats.org/markup-compatibility/2006">
        <mc:Choice xmlns:v="urn:schemas-microsoft-com:vml" Requires="v">
          <p:control spid="3091" name="OPActiveX" r:id="rId8" imgW="380880" imgH="380880"/>
        </mc:Choice>
        <mc:Fallback>
          <p:control name="OPActiveX" r:id="rId8" imgW="380880" imgH="380880">
            <p:pic>
              <p:nvPicPr>
                <p:cNvPr id="7" name="OPActiveX" hidden="1">
                  <a:extLst>
                    <a:ext uri="{FF2B5EF4-FFF2-40B4-BE49-F238E27FC236}">
                      <a16:creationId xmlns:a16="http://schemas.microsoft.com/office/drawing/2014/main" id="{4237BFD4-7FA2-425C-B82E-19FD6E142953}"/>
                    </a:ext>
                  </a:extLst>
                </p:cNvPr>
                <p:cNvPicPr>
                  <a:picLocks/>
                </p:cNvPicPr>
                <p:nvPr/>
              </p:nvPicPr>
              <p:blipFill>
                <a:blip r:embed="rId12"/>
                <a:stretch>
                  <a:fillRect/>
                </a:stretch>
              </p:blipFill>
              <p:spPr>
                <a:xfrm>
                  <a:off x="-2540000" y="2540000"/>
                  <a:ext cx="381000" cy="381000"/>
                </a:xfrm>
                <a:prstGeom prst="rect">
                  <a:avLst/>
                </a:prstGeom>
              </p:spPr>
            </p:pic>
          </p:control>
        </mc:Fallback>
      </mc:AlternateContent>
    </p:controls>
    <p:extLst>
      <p:ext uri="{BB962C8B-B14F-4D97-AF65-F5344CB8AC3E}">
        <p14:creationId xmlns:p14="http://schemas.microsoft.com/office/powerpoint/2010/main" val="3098195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 grpId="0"/>
      <p:bldP spid="8" grpId="0"/>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r>
              <a:rPr lang="en-US" b="1"/>
              <a:t>What is Congestive Heart Failure or CHF?</a:t>
            </a:r>
            <a:endParaRPr lang="en-US"/>
          </a:p>
        </p:txBody>
      </p:sp>
      <p:sp>
        <p:nvSpPr>
          <p:cNvPr id="7171" name="Content Placeholder 2"/>
          <p:cNvSpPr>
            <a:spLocks noGrp="1"/>
          </p:cNvSpPr>
          <p:nvPr>
            <p:ph idx="1"/>
          </p:nvPr>
        </p:nvSpPr>
        <p:spPr/>
        <p:txBody>
          <a:bodyPr/>
          <a:lstStyle/>
          <a:p>
            <a:r>
              <a:rPr lang="en-US" dirty="0"/>
              <a:t>A complex clinical syndrome in which the heart is incapable of maintaining a cardiac output adequate to accommodate metabolic requirements and the venous return.</a:t>
            </a:r>
          </a:p>
          <a:p>
            <a:endParaRPr lang="en-US" dirty="0"/>
          </a:p>
        </p:txBody>
      </p:sp>
      <p:sp>
        <p:nvSpPr>
          <p:cNvPr id="3" name="Date Placeholder 2"/>
          <p:cNvSpPr>
            <a:spLocks noGrp="1"/>
          </p:cNvSpPr>
          <p:nvPr>
            <p:ph type="dt" sz="half" idx="10"/>
          </p:nvPr>
        </p:nvSpPr>
        <p:spPr/>
        <p:txBody>
          <a:bodyPr/>
          <a:lstStyle/>
          <a:p>
            <a:fld id="{023BD8BA-8FE7-42D7-8AA1-9C2598BA9BA5}" type="datetime1">
              <a:rPr lang="en-US" smtClean="0"/>
              <a:t>7/8/2017</a:t>
            </a:fld>
            <a:endParaRPr lang="en-US"/>
          </a:p>
        </p:txBody>
      </p:sp>
    </p:spTree>
    <p:extLst>
      <p:ext uri="{BB962C8B-B14F-4D97-AF65-F5344CB8AC3E}">
        <p14:creationId xmlns:p14="http://schemas.microsoft.com/office/powerpoint/2010/main" val="574051577"/>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ChangeArrowheads="1"/>
          </p:cNvSpPr>
          <p:nvPr/>
        </p:nvSpPr>
        <p:spPr bwMode="auto">
          <a:xfrm>
            <a:off x="1520825" y="0"/>
            <a:ext cx="9144000" cy="908050"/>
          </a:xfrm>
          <a:prstGeom prst="rect">
            <a:avLst/>
          </a:prstGeom>
          <a:solidFill>
            <a:srgbClr val="254061"/>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en-US" dirty="0">
              <a:solidFill>
                <a:prstClr val="white"/>
              </a:solidFill>
              <a:latin typeface="Corbel"/>
            </a:endParaRPr>
          </a:p>
        </p:txBody>
      </p:sp>
      <p:sp>
        <p:nvSpPr>
          <p:cNvPr id="32770" name="TextBox 3"/>
          <p:cNvSpPr txBox="1">
            <a:spLocks noChangeArrowheads="1"/>
          </p:cNvSpPr>
          <p:nvPr/>
        </p:nvSpPr>
        <p:spPr bwMode="auto">
          <a:xfrm>
            <a:off x="1777206" y="1441450"/>
            <a:ext cx="9074920"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r>
              <a:rPr lang="en-US" altLang="en-US" sz="2600" b="1" dirty="0">
                <a:solidFill>
                  <a:srgbClr val="305372"/>
                </a:solidFill>
                <a:latin typeface="Arial" pitchFamily="34" charset="0"/>
                <a:cs typeface="Arial" pitchFamily="34" charset="0"/>
              </a:rPr>
              <a:t>In heart failure with reduced ejection fraction, when </a:t>
            </a:r>
          </a:p>
          <a:p>
            <a:r>
              <a:rPr lang="en-US" altLang="en-US" sz="2600" b="1" dirty="0">
                <a:solidFill>
                  <a:srgbClr val="305372"/>
                </a:solidFill>
                <a:latin typeface="Arial" pitchFamily="34" charset="0"/>
                <a:cs typeface="Arial" pitchFamily="34" charset="0"/>
              </a:rPr>
              <a:t>compared with recommended doses of </a:t>
            </a:r>
            <a:r>
              <a:rPr lang="en-US" altLang="en-US" sz="2600" b="1" dirty="0" err="1">
                <a:solidFill>
                  <a:srgbClr val="305372"/>
                </a:solidFill>
                <a:latin typeface="Arial" pitchFamily="34" charset="0"/>
                <a:cs typeface="Arial" pitchFamily="34" charset="0"/>
              </a:rPr>
              <a:t>enalapril</a:t>
            </a:r>
            <a:r>
              <a:rPr lang="en-US" altLang="en-US" sz="2600" b="1" dirty="0">
                <a:solidFill>
                  <a:srgbClr val="305372"/>
                </a:solidFill>
                <a:latin typeface="Arial" pitchFamily="34" charset="0"/>
                <a:cs typeface="Arial" pitchFamily="34" charset="0"/>
              </a:rPr>
              <a:t>:</a:t>
            </a:r>
          </a:p>
          <a:p>
            <a:pPr>
              <a:spcBef>
                <a:spcPts val="1200"/>
              </a:spcBef>
            </a:pPr>
            <a:r>
              <a:rPr lang="en-US" altLang="en-US" sz="2600" b="1" dirty="0">
                <a:solidFill>
                  <a:srgbClr val="305372"/>
                </a:solidFill>
                <a:latin typeface="Arial" pitchFamily="34" charset="0"/>
                <a:cs typeface="Arial" pitchFamily="34" charset="0"/>
              </a:rPr>
              <a:t>LCZ696 was </a:t>
            </a:r>
            <a:r>
              <a:rPr lang="en-US" altLang="en-US" sz="2600" b="1" i="1" dirty="0">
                <a:solidFill>
                  <a:srgbClr val="305372"/>
                </a:solidFill>
                <a:latin typeface="Arial" pitchFamily="34" charset="0"/>
                <a:cs typeface="Arial" pitchFamily="34" charset="0"/>
              </a:rPr>
              <a:t>more effective </a:t>
            </a:r>
            <a:r>
              <a:rPr lang="en-US" altLang="en-US" sz="2600" b="1" dirty="0">
                <a:solidFill>
                  <a:srgbClr val="305372"/>
                </a:solidFill>
                <a:latin typeface="Arial" pitchFamily="34" charset="0"/>
                <a:cs typeface="Arial" pitchFamily="34" charset="0"/>
              </a:rPr>
              <a:t>than </a:t>
            </a:r>
            <a:r>
              <a:rPr lang="en-US" altLang="en-US" sz="2600" b="1" dirty="0" err="1">
                <a:solidFill>
                  <a:srgbClr val="305372"/>
                </a:solidFill>
                <a:latin typeface="Arial" pitchFamily="34" charset="0"/>
                <a:cs typeface="Arial" pitchFamily="34" charset="0"/>
              </a:rPr>
              <a:t>enalapril</a:t>
            </a:r>
            <a:r>
              <a:rPr lang="en-US" altLang="en-US" sz="2600" b="1" dirty="0">
                <a:solidFill>
                  <a:srgbClr val="305372"/>
                </a:solidFill>
                <a:latin typeface="Arial" pitchFamily="34" charset="0"/>
                <a:cs typeface="Arial" pitchFamily="34" charset="0"/>
              </a:rPr>
              <a:t> in . . .</a:t>
            </a:r>
          </a:p>
          <a:p>
            <a:pPr>
              <a:spcBef>
                <a:spcPts val="300"/>
              </a:spcBef>
            </a:pPr>
            <a:r>
              <a:rPr lang="en-US" altLang="en-US" sz="2300" dirty="0">
                <a:solidFill>
                  <a:srgbClr val="000000"/>
                </a:solidFill>
                <a:latin typeface="Arial" pitchFamily="34" charset="0"/>
                <a:cs typeface="Arial" pitchFamily="34" charset="0"/>
              </a:rPr>
              <a:t>•	Reducing the risk of CV death and HF hospitalization</a:t>
            </a:r>
          </a:p>
          <a:p>
            <a:pPr>
              <a:spcBef>
                <a:spcPts val="300"/>
              </a:spcBef>
            </a:pPr>
            <a:r>
              <a:rPr lang="en-US" altLang="en-US" sz="2300" dirty="0">
                <a:solidFill>
                  <a:srgbClr val="000000"/>
                </a:solidFill>
                <a:latin typeface="Arial" pitchFamily="34" charset="0"/>
                <a:cs typeface="Arial" pitchFamily="34" charset="0"/>
              </a:rPr>
              <a:t>•	Reducing the risk of CV death by </a:t>
            </a:r>
            <a:r>
              <a:rPr lang="en-US" altLang="en-US" sz="2300" i="1" dirty="0">
                <a:solidFill>
                  <a:srgbClr val="000000"/>
                </a:solidFill>
                <a:latin typeface="Arial" pitchFamily="34" charset="0"/>
                <a:cs typeface="Arial" pitchFamily="34" charset="0"/>
              </a:rPr>
              <a:t>incremental </a:t>
            </a:r>
            <a:r>
              <a:rPr lang="en-US" altLang="en-US" sz="2300" dirty="0">
                <a:solidFill>
                  <a:srgbClr val="000000"/>
                </a:solidFill>
                <a:latin typeface="Arial" pitchFamily="34" charset="0"/>
                <a:cs typeface="Arial" pitchFamily="34" charset="0"/>
              </a:rPr>
              <a:t>20%</a:t>
            </a:r>
          </a:p>
          <a:p>
            <a:pPr>
              <a:spcBef>
                <a:spcPts val="300"/>
              </a:spcBef>
            </a:pPr>
            <a:r>
              <a:rPr lang="en-US" altLang="en-US" sz="2300" dirty="0">
                <a:solidFill>
                  <a:srgbClr val="000000"/>
                </a:solidFill>
                <a:latin typeface="Arial" pitchFamily="34" charset="0"/>
                <a:cs typeface="Arial" pitchFamily="34" charset="0"/>
              </a:rPr>
              <a:t>•	Reducing the risk of HF hospitalization by </a:t>
            </a:r>
            <a:r>
              <a:rPr lang="en-US" altLang="en-US" sz="2300" i="1" dirty="0">
                <a:solidFill>
                  <a:srgbClr val="000000"/>
                </a:solidFill>
                <a:latin typeface="Arial" pitchFamily="34" charset="0"/>
                <a:cs typeface="Arial" pitchFamily="34" charset="0"/>
              </a:rPr>
              <a:t>incremental </a:t>
            </a:r>
            <a:r>
              <a:rPr lang="en-US" altLang="en-US" sz="2300" dirty="0">
                <a:solidFill>
                  <a:srgbClr val="000000"/>
                </a:solidFill>
                <a:latin typeface="Arial" pitchFamily="34" charset="0"/>
                <a:cs typeface="Arial" pitchFamily="34" charset="0"/>
              </a:rPr>
              <a:t>21%</a:t>
            </a:r>
          </a:p>
          <a:p>
            <a:pPr>
              <a:spcBef>
                <a:spcPts val="300"/>
              </a:spcBef>
            </a:pPr>
            <a:r>
              <a:rPr lang="en-US" altLang="en-US" sz="2300" dirty="0">
                <a:solidFill>
                  <a:srgbClr val="000000"/>
                </a:solidFill>
                <a:latin typeface="Arial" pitchFamily="34" charset="0"/>
                <a:cs typeface="Arial" pitchFamily="34" charset="0"/>
              </a:rPr>
              <a:t>•	Reducing all-cause mortality by </a:t>
            </a:r>
            <a:r>
              <a:rPr lang="en-US" altLang="en-US" sz="2300" i="1" dirty="0">
                <a:solidFill>
                  <a:srgbClr val="000000"/>
                </a:solidFill>
                <a:latin typeface="Arial" pitchFamily="34" charset="0"/>
                <a:cs typeface="Arial" pitchFamily="34" charset="0"/>
              </a:rPr>
              <a:t>incremental </a:t>
            </a:r>
            <a:r>
              <a:rPr lang="en-US" altLang="en-US" sz="2300" dirty="0">
                <a:solidFill>
                  <a:srgbClr val="000000"/>
                </a:solidFill>
                <a:latin typeface="Arial" pitchFamily="34" charset="0"/>
                <a:cs typeface="Arial" pitchFamily="34" charset="0"/>
              </a:rPr>
              <a:t>16%</a:t>
            </a:r>
          </a:p>
          <a:p>
            <a:pPr>
              <a:spcBef>
                <a:spcPts val="300"/>
              </a:spcBef>
            </a:pPr>
            <a:r>
              <a:rPr lang="en-US" altLang="en-US" sz="2300" dirty="0">
                <a:solidFill>
                  <a:srgbClr val="000000"/>
                </a:solidFill>
                <a:latin typeface="Arial" pitchFamily="34" charset="0"/>
                <a:cs typeface="Arial" pitchFamily="34" charset="0"/>
              </a:rPr>
              <a:t>•	</a:t>
            </a:r>
            <a:r>
              <a:rPr lang="en-US" altLang="en-US" sz="2300" i="1" dirty="0">
                <a:solidFill>
                  <a:srgbClr val="000000"/>
                </a:solidFill>
                <a:latin typeface="Arial" pitchFamily="34" charset="0"/>
                <a:cs typeface="Arial" pitchFamily="34" charset="0"/>
              </a:rPr>
              <a:t>Incrementally </a:t>
            </a:r>
            <a:r>
              <a:rPr lang="en-US" altLang="en-US" sz="2300" dirty="0">
                <a:solidFill>
                  <a:srgbClr val="000000"/>
                </a:solidFill>
                <a:latin typeface="Arial" pitchFamily="34" charset="0"/>
                <a:cs typeface="Arial" pitchFamily="34" charset="0"/>
              </a:rPr>
              <a:t>improving symptoms and physical limitations</a:t>
            </a:r>
            <a:endParaRPr lang="en-US" altLang="en-US" sz="2400" dirty="0">
              <a:solidFill>
                <a:srgbClr val="000000"/>
              </a:solidFill>
              <a:latin typeface="Arial" pitchFamily="34" charset="0"/>
              <a:cs typeface="Arial" pitchFamily="34" charset="0"/>
            </a:endParaRPr>
          </a:p>
          <a:p>
            <a:pPr>
              <a:spcBef>
                <a:spcPts val="300"/>
              </a:spcBef>
            </a:pPr>
            <a:r>
              <a:rPr lang="en-US" altLang="en-US" sz="2600" b="1" dirty="0">
                <a:solidFill>
                  <a:srgbClr val="305372"/>
                </a:solidFill>
                <a:latin typeface="Arial" pitchFamily="34" charset="0"/>
                <a:cs typeface="Arial" pitchFamily="34" charset="0"/>
              </a:rPr>
              <a:t>LCZ696 was </a:t>
            </a:r>
            <a:r>
              <a:rPr lang="en-US" altLang="en-US" sz="2600" b="1" i="1" dirty="0">
                <a:solidFill>
                  <a:srgbClr val="305372"/>
                </a:solidFill>
                <a:latin typeface="Arial" pitchFamily="34" charset="0"/>
                <a:cs typeface="Arial" pitchFamily="34" charset="0"/>
              </a:rPr>
              <a:t>better tolerated </a:t>
            </a:r>
            <a:r>
              <a:rPr lang="en-US" altLang="en-US" sz="2600" b="1" dirty="0">
                <a:solidFill>
                  <a:srgbClr val="305372"/>
                </a:solidFill>
                <a:latin typeface="Arial" pitchFamily="34" charset="0"/>
                <a:cs typeface="Arial" pitchFamily="34" charset="0"/>
              </a:rPr>
              <a:t>than </a:t>
            </a:r>
            <a:r>
              <a:rPr lang="en-US" altLang="en-US" sz="2600" b="1" dirty="0" err="1">
                <a:solidFill>
                  <a:srgbClr val="305372"/>
                </a:solidFill>
                <a:latin typeface="Arial" pitchFamily="34" charset="0"/>
                <a:cs typeface="Arial" pitchFamily="34" charset="0"/>
              </a:rPr>
              <a:t>enalapril</a:t>
            </a:r>
            <a:r>
              <a:rPr lang="en-US" altLang="en-US" sz="2600" b="1" dirty="0">
                <a:solidFill>
                  <a:srgbClr val="305372"/>
                </a:solidFill>
                <a:latin typeface="Arial" pitchFamily="34" charset="0"/>
                <a:cs typeface="Arial" pitchFamily="34" charset="0"/>
              </a:rPr>
              <a:t> . . .</a:t>
            </a:r>
          </a:p>
          <a:p>
            <a:pPr>
              <a:spcBef>
                <a:spcPts val="300"/>
              </a:spcBef>
            </a:pPr>
            <a:r>
              <a:rPr lang="en-US" altLang="en-US" sz="2300" dirty="0">
                <a:solidFill>
                  <a:srgbClr val="000000"/>
                </a:solidFill>
                <a:latin typeface="Arial" pitchFamily="34" charset="0"/>
                <a:cs typeface="Arial" pitchFamily="34" charset="0"/>
              </a:rPr>
              <a:t>•	Less likely to cause cough, hyperkalemia or renal impairment</a:t>
            </a:r>
          </a:p>
          <a:p>
            <a:pPr>
              <a:spcBef>
                <a:spcPts val="300"/>
              </a:spcBef>
            </a:pPr>
            <a:r>
              <a:rPr lang="en-US" altLang="en-US" sz="2300" dirty="0">
                <a:solidFill>
                  <a:srgbClr val="000000"/>
                </a:solidFill>
                <a:latin typeface="Arial" pitchFamily="34" charset="0"/>
                <a:cs typeface="Arial" pitchFamily="34" charset="0"/>
              </a:rPr>
              <a:t>•	Less likely to be discontinued due to an adverse event</a:t>
            </a:r>
          </a:p>
          <a:p>
            <a:pPr>
              <a:spcBef>
                <a:spcPts val="300"/>
              </a:spcBef>
            </a:pPr>
            <a:r>
              <a:rPr lang="en-US" altLang="en-US" sz="2300" dirty="0">
                <a:solidFill>
                  <a:srgbClr val="000000"/>
                </a:solidFill>
                <a:latin typeface="Arial" pitchFamily="34" charset="0"/>
                <a:cs typeface="Arial" pitchFamily="34" charset="0"/>
              </a:rPr>
              <a:t>•	More hypotension, but no increase in discontinuations</a:t>
            </a:r>
          </a:p>
          <a:p>
            <a:pPr>
              <a:spcBef>
                <a:spcPts val="300"/>
              </a:spcBef>
            </a:pPr>
            <a:r>
              <a:rPr lang="en-US" altLang="en-US" sz="2300" dirty="0">
                <a:solidFill>
                  <a:srgbClr val="000000"/>
                </a:solidFill>
                <a:latin typeface="Arial" pitchFamily="34" charset="0"/>
                <a:cs typeface="Arial" pitchFamily="34" charset="0"/>
              </a:rPr>
              <a:t>•	Not more likely to cause serious angioedema</a:t>
            </a:r>
          </a:p>
        </p:txBody>
      </p:sp>
      <p:sp>
        <p:nvSpPr>
          <p:cNvPr id="32771" name="TextBox 4"/>
          <p:cNvSpPr txBox="1">
            <a:spLocks noChangeArrowheads="1"/>
          </p:cNvSpPr>
          <p:nvPr/>
        </p:nvSpPr>
        <p:spPr bwMode="auto">
          <a:xfrm>
            <a:off x="1963739" y="179389"/>
            <a:ext cx="8256587"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ctr">
              <a:lnSpc>
                <a:spcPts val="3400"/>
              </a:lnSpc>
            </a:pPr>
            <a:r>
              <a:rPr lang="en-US" altLang="en-US" sz="3600">
                <a:solidFill>
                  <a:srgbClr val="FFFFFF"/>
                </a:solidFill>
                <a:latin typeface="Times" charset="0"/>
              </a:rPr>
              <a:t>PARADIGM-HF: Summary of Findings</a:t>
            </a:r>
          </a:p>
        </p:txBody>
      </p:sp>
      <p:sp>
        <p:nvSpPr>
          <p:cNvPr id="3" name="Date Placeholder 2"/>
          <p:cNvSpPr>
            <a:spLocks noGrp="1"/>
          </p:cNvSpPr>
          <p:nvPr>
            <p:ph type="dt" sz="half" idx="10"/>
          </p:nvPr>
        </p:nvSpPr>
        <p:spPr/>
        <p:txBody>
          <a:bodyPr/>
          <a:lstStyle/>
          <a:p>
            <a:fld id="{D9083910-FB5B-4DE3-96DB-971C1A5F1C56}" type="datetime1">
              <a:rPr lang="en-US">
                <a:solidFill>
                  <a:prstClr val="black">
                    <a:tint val="95000"/>
                  </a:prstClr>
                </a:solidFill>
                <a:latin typeface="Corbel"/>
              </a:rPr>
              <a:pPr/>
              <a:t>7/8/2017</a:t>
            </a:fld>
            <a:endParaRPr lang="en-US">
              <a:solidFill>
                <a:prstClr val="black">
                  <a:tint val="95000"/>
                </a:prstClr>
              </a:solidFill>
              <a:latin typeface="Corbel"/>
            </a:endParaRPr>
          </a:p>
        </p:txBody>
      </p:sp>
      <p:sp>
        <p:nvSpPr>
          <p:cNvPr id="2" name="Footer Placeholder 1"/>
          <p:cNvSpPr>
            <a:spLocks noGrp="1"/>
          </p:cNvSpPr>
          <p:nvPr>
            <p:ph type="ftr" sz="quarter" idx="11"/>
          </p:nvPr>
        </p:nvSpPr>
        <p:spPr/>
        <p:txBody>
          <a:bodyPr/>
          <a:lstStyle/>
          <a:p>
            <a:r>
              <a:rPr lang="en-US">
                <a:solidFill>
                  <a:prstClr val="black">
                    <a:tint val="95000"/>
                  </a:prstClr>
                </a:solidFill>
                <a:latin typeface="Corbel"/>
              </a:rPr>
              <a:t>Gwinnett Heart Specialists</a:t>
            </a:r>
          </a:p>
        </p:txBody>
      </p:sp>
    </p:spTree>
    <p:extLst>
      <p:ext uri="{BB962C8B-B14F-4D97-AF65-F5344CB8AC3E}">
        <p14:creationId xmlns:p14="http://schemas.microsoft.com/office/powerpoint/2010/main" val="355509403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828800" y="345770"/>
            <a:ext cx="6858000" cy="757130"/>
          </a:xfrm>
          <a:prstGeom prst="rect">
            <a:avLst/>
          </a:prstGeom>
          <a:solidFill>
            <a:schemeClr val="hlink"/>
          </a:solidFill>
          <a:ln w="9525">
            <a:noFill/>
            <a:miter lim="800000"/>
            <a:headEnd/>
            <a:tailEnd/>
          </a:ln>
        </p:spPr>
        <p:txBody>
          <a:bodyPr>
            <a:spAutoFit/>
          </a:bodyPr>
          <a:lstStyle/>
          <a:p>
            <a:pPr algn="ctr" defTabSz="342900">
              <a:lnSpc>
                <a:spcPct val="80000"/>
              </a:lnSpc>
            </a:pPr>
            <a:r>
              <a:rPr lang="en-US" sz="2700" b="1" dirty="0">
                <a:solidFill>
                  <a:prstClr val="black"/>
                </a:solidFill>
                <a:latin typeface="Garamond" pitchFamily="18" charset="0"/>
              </a:rPr>
              <a:t>Pharmacological Treatment for Stage C HF With Reduced EF</a:t>
            </a:r>
          </a:p>
        </p:txBody>
      </p:sp>
      <p:sp>
        <p:nvSpPr>
          <p:cNvPr id="5" name="Title 1"/>
          <p:cNvSpPr>
            <a:spLocks noGrp="1"/>
          </p:cNvSpPr>
          <p:nvPr>
            <p:ph type="title"/>
          </p:nvPr>
        </p:nvSpPr>
        <p:spPr>
          <a:xfrm>
            <a:off x="2656951" y="1814541"/>
            <a:ext cx="6858000" cy="757210"/>
          </a:xfrm>
          <a:solidFill>
            <a:schemeClr val="bg1"/>
          </a:solidFill>
        </p:spPr>
        <p:txBody>
          <a:bodyPr/>
          <a:lstStyle/>
          <a:p>
            <a:r>
              <a:rPr lang="en-US" sz="2100" dirty="0">
                <a:solidFill>
                  <a:srgbClr val="002060"/>
                </a:solidFill>
                <a:latin typeface="Garamond" panose="02020404030301010803" pitchFamily="18" charset="0"/>
                <a:ea typeface="Arial Unicode MS" panose="020B0604020202020204" pitchFamily="34" charset="-128"/>
                <a:cs typeface="Arial Unicode MS" panose="020B0604020202020204" pitchFamily="34" charset="-128"/>
              </a:rPr>
              <a:t>Renin-Angiotensin System Inhibition With ACE-Inhibitor or ARB or ARNI</a:t>
            </a:r>
          </a:p>
        </p:txBody>
      </p:sp>
      <p:graphicFrame>
        <p:nvGraphicFramePr>
          <p:cNvPr id="2" name="Table 1"/>
          <p:cNvGraphicFramePr>
            <a:graphicFrameLocks noGrp="1"/>
          </p:cNvGraphicFramePr>
          <p:nvPr/>
        </p:nvGraphicFramePr>
        <p:xfrm>
          <a:off x="3035021" y="3066111"/>
          <a:ext cx="6642379" cy="3106089"/>
        </p:xfrm>
        <a:graphic>
          <a:graphicData uri="http://schemas.openxmlformats.org/drawingml/2006/table">
            <a:tbl>
              <a:tblPr firstRow="1" firstCol="1" bandRow="1" bandCol="1"/>
              <a:tblGrid>
                <a:gridCol w="644033">
                  <a:extLst>
                    <a:ext uri="{9D8B030D-6E8A-4147-A177-3AD203B41FA5}">
                      <a16:colId xmlns:a16="http://schemas.microsoft.com/office/drawing/2014/main" val="2938084475"/>
                    </a:ext>
                  </a:extLst>
                </a:gridCol>
                <a:gridCol w="883966">
                  <a:extLst>
                    <a:ext uri="{9D8B030D-6E8A-4147-A177-3AD203B41FA5}">
                      <a16:colId xmlns:a16="http://schemas.microsoft.com/office/drawing/2014/main" val="800449348"/>
                    </a:ext>
                  </a:extLst>
                </a:gridCol>
                <a:gridCol w="3599009">
                  <a:extLst>
                    <a:ext uri="{9D8B030D-6E8A-4147-A177-3AD203B41FA5}">
                      <a16:colId xmlns:a16="http://schemas.microsoft.com/office/drawing/2014/main" val="3546740104"/>
                    </a:ext>
                  </a:extLst>
                </a:gridCol>
                <a:gridCol w="1515371">
                  <a:extLst>
                    <a:ext uri="{9D8B030D-6E8A-4147-A177-3AD203B41FA5}">
                      <a16:colId xmlns:a16="http://schemas.microsoft.com/office/drawing/2014/main" val="2271610361"/>
                    </a:ext>
                  </a:extLst>
                </a:gridCol>
              </a:tblGrid>
              <a:tr h="941239">
                <a:tc rowSpan="3">
                  <a:txBody>
                    <a:bodyPr/>
                    <a:lstStyle/>
                    <a:p>
                      <a:pPr marL="0" marR="0" algn="ctr">
                        <a:lnSpc>
                          <a:spcPct val="100000"/>
                        </a:lnSpc>
                        <a:spcBef>
                          <a:spcPts val="0"/>
                        </a:spcBef>
                        <a:spcAft>
                          <a:spcPts val="0"/>
                        </a:spcAft>
                      </a:pPr>
                      <a:r>
                        <a:rPr lang="en-US" sz="1400" b="1" i="0" dirty="0">
                          <a:effectLst/>
                          <a:latin typeface="+mn-lt"/>
                          <a:ea typeface="Times New Roman" panose="02020603050405020304" pitchFamily="18" charset="0"/>
                        </a:rPr>
                        <a:t>I</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00000"/>
                        </a:lnSpc>
                        <a:spcBef>
                          <a:spcPts val="0"/>
                        </a:spcBef>
                        <a:spcAft>
                          <a:spcPts val="0"/>
                        </a:spcAft>
                      </a:pPr>
                      <a:r>
                        <a:rPr lang="en-US" sz="1400" b="1" i="0" dirty="0">
                          <a:effectLst/>
                          <a:latin typeface="+mn-lt"/>
                          <a:ea typeface="Times New Roman" panose="02020603050405020304" pitchFamily="18" charset="0"/>
                        </a:rPr>
                        <a:t>ACE-I: A</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rowSpan="3">
                  <a:txBody>
                    <a:bodyPr/>
                    <a:lstStyle/>
                    <a:p>
                      <a:pPr marL="0" marR="0">
                        <a:lnSpc>
                          <a:spcPct val="100000"/>
                        </a:lnSpc>
                        <a:spcBef>
                          <a:spcPts val="0"/>
                        </a:spcBef>
                        <a:spcAft>
                          <a:spcPts val="0"/>
                        </a:spcAft>
                      </a:pPr>
                      <a:endParaRPr lang="en-US" sz="1400" b="0" i="0" dirty="0">
                        <a:effectLst/>
                        <a:latin typeface="+mn-lt"/>
                        <a:ea typeface="Times New Roman" panose="02020603050405020304" pitchFamily="18" charset="0"/>
                      </a:endParaRPr>
                    </a:p>
                    <a:p>
                      <a:pPr marL="0" marR="0">
                        <a:lnSpc>
                          <a:spcPct val="100000"/>
                        </a:lnSpc>
                        <a:spcBef>
                          <a:spcPts val="0"/>
                        </a:spcBef>
                        <a:spcAft>
                          <a:spcPts val="0"/>
                        </a:spcAft>
                      </a:pPr>
                      <a:endParaRPr lang="en-US" sz="1400" b="0" i="0" dirty="0">
                        <a:effectLst/>
                        <a:latin typeface="+mn-lt"/>
                        <a:ea typeface="Times New Roman" panose="02020603050405020304" pitchFamily="18" charset="0"/>
                      </a:endParaRPr>
                    </a:p>
                    <a:p>
                      <a:pPr marL="0" marR="0">
                        <a:lnSpc>
                          <a:spcPct val="100000"/>
                        </a:lnSpc>
                        <a:spcBef>
                          <a:spcPts val="0"/>
                        </a:spcBef>
                        <a:spcAft>
                          <a:spcPts val="0"/>
                        </a:spcAft>
                      </a:pPr>
                      <a:endParaRPr lang="en-US" sz="1400" b="0" i="0" dirty="0">
                        <a:effectLst/>
                        <a:latin typeface="+mn-lt"/>
                        <a:ea typeface="Times New Roman" panose="02020603050405020304" pitchFamily="18" charset="0"/>
                      </a:endParaRPr>
                    </a:p>
                    <a:p>
                      <a:pPr marL="0" marR="0">
                        <a:lnSpc>
                          <a:spcPct val="100000"/>
                        </a:lnSpc>
                        <a:spcBef>
                          <a:spcPts val="0"/>
                        </a:spcBef>
                        <a:spcAft>
                          <a:spcPts val="0"/>
                        </a:spcAft>
                      </a:pPr>
                      <a:r>
                        <a:rPr lang="en-US" sz="1400" b="0" i="0" dirty="0">
                          <a:effectLst/>
                          <a:latin typeface="+mn-lt"/>
                          <a:ea typeface="Times New Roman" panose="02020603050405020304" pitchFamily="18" charset="0"/>
                        </a:rPr>
                        <a:t>The clinical strategy of inhibition of the renin-angiotensin system with ACE inhibitors (Level of Evidence: A), </a:t>
                      </a:r>
                      <a:r>
                        <a:rPr lang="en-US" sz="1400" b="0" i="0" u="sng" dirty="0">
                          <a:effectLst/>
                          <a:latin typeface="+mn-lt"/>
                          <a:ea typeface="Times New Roman" panose="02020603050405020304" pitchFamily="18" charset="0"/>
                        </a:rPr>
                        <a:t>OR</a:t>
                      </a:r>
                      <a:r>
                        <a:rPr lang="en-US" sz="1400" b="0" i="0" dirty="0">
                          <a:effectLst/>
                          <a:latin typeface="+mn-lt"/>
                          <a:ea typeface="Times New Roman" panose="02020603050405020304" pitchFamily="18" charset="0"/>
                        </a:rPr>
                        <a:t> ARBs (Level of Evidence: A), </a:t>
                      </a:r>
                      <a:r>
                        <a:rPr lang="en-US" sz="1400" b="0" i="0" u="sng" dirty="0">
                          <a:effectLst/>
                          <a:latin typeface="+mn-lt"/>
                          <a:ea typeface="Times New Roman" panose="02020603050405020304" pitchFamily="18" charset="0"/>
                        </a:rPr>
                        <a:t>OR</a:t>
                      </a:r>
                      <a:r>
                        <a:rPr lang="en-US" sz="1400" b="0" i="0" dirty="0">
                          <a:effectLst/>
                          <a:latin typeface="+mn-lt"/>
                          <a:ea typeface="Times New Roman" panose="02020603050405020304" pitchFamily="18" charset="0"/>
                        </a:rPr>
                        <a:t> ARNI (Level of Evidence: B-R) in conjunction with evidence-based beta blockers, and aldosterone antagonists in selected patients, is recommended for patients with chronic </a:t>
                      </a:r>
                      <a:r>
                        <a:rPr lang="en-US" sz="1400" b="0" i="0" dirty="0" err="1">
                          <a:effectLst/>
                          <a:latin typeface="+mn-lt"/>
                          <a:ea typeface="Times New Roman" panose="02020603050405020304" pitchFamily="18" charset="0"/>
                        </a:rPr>
                        <a:t>HF</a:t>
                      </a:r>
                      <a:r>
                        <a:rPr lang="en-US" sz="1400" b="0" i="1" dirty="0" err="1">
                          <a:effectLst/>
                          <a:latin typeface="+mn-lt"/>
                          <a:ea typeface="Times New Roman" panose="02020603050405020304" pitchFamily="18" charset="0"/>
                        </a:rPr>
                        <a:t>r</a:t>
                      </a:r>
                      <a:r>
                        <a:rPr lang="en-US" sz="1400" b="0" i="0" dirty="0" err="1">
                          <a:effectLst/>
                          <a:latin typeface="+mn-lt"/>
                          <a:ea typeface="Times New Roman" panose="02020603050405020304" pitchFamily="18" charset="0"/>
                        </a:rPr>
                        <a:t>EF</a:t>
                      </a:r>
                      <a:r>
                        <a:rPr lang="en-US" sz="1400" b="0" i="0" dirty="0">
                          <a:effectLst/>
                          <a:latin typeface="+mn-lt"/>
                          <a:ea typeface="Times New Roman" panose="02020603050405020304" pitchFamily="18" charset="0"/>
                        </a:rPr>
                        <a:t> to reduce morbidity and mortality.</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nSpc>
                          <a:spcPct val="100000"/>
                        </a:lnSpc>
                        <a:spcBef>
                          <a:spcPts val="0"/>
                        </a:spcBef>
                        <a:spcAft>
                          <a:spcPts val="0"/>
                        </a:spcAft>
                      </a:pPr>
                      <a:r>
                        <a:rPr lang="en-US" sz="1400" b="0" i="0" dirty="0">
                          <a:solidFill>
                            <a:srgbClr val="FF0000"/>
                          </a:solidFill>
                          <a:effectLst/>
                          <a:latin typeface="+mn-lt"/>
                          <a:ea typeface="Times New Roman" panose="02020603050405020304" pitchFamily="18" charset="0"/>
                        </a:rPr>
                        <a:t>NEW</a:t>
                      </a:r>
                      <a:r>
                        <a:rPr lang="en-US" sz="1400" b="0" i="0" dirty="0">
                          <a:effectLst/>
                          <a:latin typeface="+mn-lt"/>
                          <a:ea typeface="Times New Roman" panose="02020603050405020304" pitchFamily="18" charset="0"/>
                        </a:rPr>
                        <a:t>:</a:t>
                      </a:r>
                      <a:r>
                        <a:rPr lang="en-US" sz="1400" b="0" i="0" dirty="0">
                          <a:solidFill>
                            <a:srgbClr val="FF0000"/>
                          </a:solidFill>
                          <a:effectLst/>
                          <a:latin typeface="+mn-lt"/>
                          <a:ea typeface="Times New Roman" panose="02020603050405020304" pitchFamily="18" charset="0"/>
                        </a:rPr>
                        <a:t> </a:t>
                      </a:r>
                      <a:r>
                        <a:rPr lang="en-US" sz="1400" b="0" i="0" dirty="0">
                          <a:effectLst/>
                          <a:latin typeface="+mn-lt"/>
                          <a:ea typeface="Times New Roman" panose="02020603050405020304" pitchFamily="18" charset="0"/>
                        </a:rPr>
                        <a:t>New clinical trial data prompted clarification and important updates.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8893450"/>
                  </a:ext>
                </a:extLst>
              </a:tr>
              <a:tr h="941239">
                <a:tc vMerge="1">
                  <a:txBody>
                    <a:bodyPr/>
                    <a:lstStyle/>
                    <a:p>
                      <a:endParaRPr lang="en-US"/>
                    </a:p>
                  </a:txBody>
                  <a:tcPr/>
                </a:tc>
                <a:tc>
                  <a:txBody>
                    <a:bodyPr/>
                    <a:lstStyle/>
                    <a:p>
                      <a:pPr marL="0" marR="0" algn="ctr">
                        <a:lnSpc>
                          <a:spcPct val="100000"/>
                        </a:lnSpc>
                        <a:spcBef>
                          <a:spcPts val="0"/>
                        </a:spcBef>
                        <a:spcAft>
                          <a:spcPts val="0"/>
                        </a:spcAft>
                      </a:pPr>
                      <a:r>
                        <a:rPr lang="en-US" sz="1400" b="1" kern="1200" dirty="0">
                          <a:solidFill>
                            <a:schemeClr val="tx1"/>
                          </a:solidFill>
                          <a:effectLst/>
                          <a:latin typeface="+mn-lt"/>
                          <a:ea typeface="+mn-ea"/>
                          <a:cs typeface="+mn-cs"/>
                        </a:rPr>
                        <a:t>ARB: A</a:t>
                      </a:r>
                      <a:endParaRPr lang="en-US" sz="1400" b="1" i="0" dirty="0">
                        <a:effectLst/>
                        <a:latin typeface="+mn-lt"/>
                        <a:ea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007976608"/>
                  </a:ext>
                </a:extLst>
              </a:tr>
              <a:tr h="1223611">
                <a:tc vMerge="1">
                  <a:txBody>
                    <a:bodyPr/>
                    <a:lstStyle/>
                    <a:p>
                      <a:endParaRPr lang="en-US"/>
                    </a:p>
                  </a:txBody>
                  <a:tcPr/>
                </a:tc>
                <a:tc>
                  <a:txBody>
                    <a:bodyPr/>
                    <a:lstStyle/>
                    <a:p>
                      <a:pPr marL="0" marR="0" algn="ctr">
                        <a:lnSpc>
                          <a:spcPct val="100000"/>
                        </a:lnSpc>
                        <a:spcBef>
                          <a:spcPts val="0"/>
                        </a:spcBef>
                        <a:spcAft>
                          <a:spcPts val="0"/>
                        </a:spcAft>
                      </a:pPr>
                      <a:r>
                        <a:rPr lang="en-US" sz="1400" b="1" i="0" dirty="0">
                          <a:effectLst/>
                          <a:latin typeface="+mn-lt"/>
                          <a:ea typeface="Times New Roman" panose="02020603050405020304" pitchFamily="18" charset="0"/>
                        </a:rPr>
                        <a:t>ARNI: B-R</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877442322"/>
                  </a:ext>
                </a:extLst>
              </a:tr>
            </a:tbl>
          </a:graphicData>
        </a:graphic>
      </p:graphicFrame>
      <p:graphicFrame>
        <p:nvGraphicFramePr>
          <p:cNvPr id="7" name="Table 6"/>
          <p:cNvGraphicFramePr>
            <a:graphicFrameLocks noGrp="1"/>
          </p:cNvGraphicFramePr>
          <p:nvPr/>
        </p:nvGraphicFramePr>
        <p:xfrm>
          <a:off x="3035020" y="2608910"/>
          <a:ext cx="6642378" cy="457200"/>
        </p:xfrm>
        <a:graphic>
          <a:graphicData uri="http://schemas.openxmlformats.org/drawingml/2006/table">
            <a:tbl>
              <a:tblPr firstRow="1" firstCol="1" bandRow="1" bandCol="1"/>
              <a:tblGrid>
                <a:gridCol w="644033">
                  <a:extLst>
                    <a:ext uri="{9D8B030D-6E8A-4147-A177-3AD203B41FA5}">
                      <a16:colId xmlns:a16="http://schemas.microsoft.com/office/drawing/2014/main" val="424226471"/>
                    </a:ext>
                  </a:extLst>
                </a:gridCol>
                <a:gridCol w="883966">
                  <a:extLst>
                    <a:ext uri="{9D8B030D-6E8A-4147-A177-3AD203B41FA5}">
                      <a16:colId xmlns:a16="http://schemas.microsoft.com/office/drawing/2014/main" val="3876249937"/>
                    </a:ext>
                  </a:extLst>
                </a:gridCol>
                <a:gridCol w="3599008">
                  <a:extLst>
                    <a:ext uri="{9D8B030D-6E8A-4147-A177-3AD203B41FA5}">
                      <a16:colId xmlns:a16="http://schemas.microsoft.com/office/drawing/2014/main" val="3324183838"/>
                    </a:ext>
                  </a:extLst>
                </a:gridCol>
                <a:gridCol w="1515371">
                  <a:extLst>
                    <a:ext uri="{9D8B030D-6E8A-4147-A177-3AD203B41FA5}">
                      <a16:colId xmlns:a16="http://schemas.microsoft.com/office/drawing/2014/main" val="2477724454"/>
                    </a:ext>
                  </a:extLst>
                </a:gridCol>
              </a:tblGrid>
              <a:tr h="457200">
                <a:tc>
                  <a:txBody>
                    <a:bodyPr/>
                    <a:lstStyle/>
                    <a:p>
                      <a:pPr marL="0" marR="0" algn="ctr">
                        <a:lnSpc>
                          <a:spcPct val="100000"/>
                        </a:lnSpc>
                        <a:spcBef>
                          <a:spcPts val="0"/>
                        </a:spcBef>
                        <a:spcAft>
                          <a:spcPts val="0"/>
                        </a:spcAft>
                      </a:pPr>
                      <a:r>
                        <a:rPr lang="en-US" sz="1500" b="1" i="0">
                          <a:effectLst/>
                          <a:latin typeface="+mj-lt"/>
                          <a:ea typeface="Times New Roman" panose="02020603050405020304" pitchFamily="18" charset="0"/>
                        </a:rPr>
                        <a:t>COR</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b="1" i="0" dirty="0">
                          <a:effectLst/>
                          <a:latin typeface="+mj-lt"/>
                          <a:ea typeface="Times New Roman" panose="02020603050405020304" pitchFamily="18" charset="0"/>
                        </a:rPr>
                        <a:t>LOE</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b="1" i="0" dirty="0">
                          <a:effectLst/>
                          <a:latin typeface="+mj-lt"/>
                          <a:ea typeface="Times New Roman" panose="02020603050405020304" pitchFamily="18" charset="0"/>
                        </a:rPr>
                        <a:t>Recommendations</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b="1" i="0" dirty="0">
                          <a:effectLst/>
                          <a:latin typeface="+mj-lt"/>
                          <a:ea typeface="Batang" panose="02030600000101010101" pitchFamily="18" charset="-127"/>
                        </a:rPr>
                        <a:t>Comment/</a:t>
                      </a:r>
                    </a:p>
                    <a:p>
                      <a:pPr marL="0" marR="0" algn="ctr">
                        <a:lnSpc>
                          <a:spcPct val="100000"/>
                        </a:lnSpc>
                        <a:spcBef>
                          <a:spcPts val="0"/>
                        </a:spcBef>
                        <a:spcAft>
                          <a:spcPts val="0"/>
                        </a:spcAft>
                      </a:pPr>
                      <a:r>
                        <a:rPr lang="en-US" sz="1500" b="1" i="0" dirty="0">
                          <a:effectLst/>
                          <a:latin typeface="+mj-lt"/>
                          <a:ea typeface="Batang" panose="02030600000101010101" pitchFamily="18" charset="-127"/>
                        </a:rPr>
                        <a:t>Rationale</a:t>
                      </a:r>
                      <a:endParaRPr lang="en-US" sz="1500" b="1" i="0" dirty="0">
                        <a:effectLst/>
                        <a:latin typeface="+mj-lt"/>
                        <a:ea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8667709"/>
                  </a:ext>
                </a:extLst>
              </a:tr>
            </a:tbl>
          </a:graphicData>
        </a:graphic>
      </p:graphicFrame>
      <p:sp>
        <p:nvSpPr>
          <p:cNvPr id="3" name="Date Placeholder 2"/>
          <p:cNvSpPr>
            <a:spLocks noGrp="1"/>
          </p:cNvSpPr>
          <p:nvPr>
            <p:ph type="dt" sz="half" idx="10"/>
          </p:nvPr>
        </p:nvSpPr>
        <p:spPr/>
        <p:txBody>
          <a:bodyPr/>
          <a:lstStyle/>
          <a:p>
            <a:fld id="{CA139157-13B0-4F1D-AD2E-97F38341B41F}" type="datetime1">
              <a:rPr lang="en-US" smtClean="0"/>
              <a:t>7/8/2017</a:t>
            </a:fld>
            <a:endParaRPr lang="en-US"/>
          </a:p>
        </p:txBody>
      </p:sp>
    </p:spTree>
    <p:extLst>
      <p:ext uri="{BB962C8B-B14F-4D97-AF65-F5344CB8AC3E}">
        <p14:creationId xmlns:p14="http://schemas.microsoft.com/office/powerpoint/2010/main" val="3928593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752600" y="407275"/>
            <a:ext cx="6858000" cy="757130"/>
          </a:xfrm>
          <a:prstGeom prst="rect">
            <a:avLst/>
          </a:prstGeom>
          <a:solidFill>
            <a:schemeClr val="hlink"/>
          </a:solidFill>
          <a:ln w="9525">
            <a:noFill/>
            <a:miter lim="800000"/>
            <a:headEnd/>
            <a:tailEnd/>
          </a:ln>
        </p:spPr>
        <p:txBody>
          <a:bodyPr>
            <a:spAutoFit/>
          </a:bodyPr>
          <a:lstStyle/>
          <a:p>
            <a:pPr algn="ctr" defTabSz="342900">
              <a:lnSpc>
                <a:spcPct val="80000"/>
              </a:lnSpc>
            </a:pPr>
            <a:r>
              <a:rPr lang="en-US" sz="2700" b="1" dirty="0">
                <a:solidFill>
                  <a:prstClr val="black"/>
                </a:solidFill>
                <a:latin typeface="Garamond" pitchFamily="18" charset="0"/>
              </a:rPr>
              <a:t>Pharmacological Treatment for Stage C HF With Reduced EF</a:t>
            </a:r>
          </a:p>
        </p:txBody>
      </p:sp>
      <p:sp>
        <p:nvSpPr>
          <p:cNvPr id="5" name="Title 1"/>
          <p:cNvSpPr>
            <a:spLocks noGrp="1"/>
          </p:cNvSpPr>
          <p:nvPr>
            <p:ph type="title"/>
          </p:nvPr>
        </p:nvSpPr>
        <p:spPr>
          <a:xfrm>
            <a:off x="2666999" y="1814540"/>
            <a:ext cx="6858000" cy="685800"/>
          </a:xfrm>
          <a:solidFill>
            <a:schemeClr val="bg1"/>
          </a:solidFill>
        </p:spPr>
        <p:txBody>
          <a:bodyPr>
            <a:normAutofit fontScale="90000"/>
          </a:bodyPr>
          <a:lstStyle/>
          <a:p>
            <a:r>
              <a:rPr lang="en-US" sz="2100" dirty="0">
                <a:solidFill>
                  <a:srgbClr val="002060"/>
                </a:solidFill>
                <a:latin typeface="Garamond" panose="02020404030301010803" pitchFamily="18" charset="0"/>
                <a:ea typeface="Arial Unicode MS" panose="020B0604020202020204" pitchFamily="34" charset="-128"/>
                <a:cs typeface="Arial Unicode MS" panose="020B0604020202020204" pitchFamily="34" charset="-128"/>
              </a:rPr>
              <a:t>Renin-Angiotensin System Inhibition With ACE-Inhibitor or ARB or ARNI</a:t>
            </a:r>
          </a:p>
        </p:txBody>
      </p:sp>
      <p:graphicFrame>
        <p:nvGraphicFramePr>
          <p:cNvPr id="7" name="Table 6"/>
          <p:cNvGraphicFramePr>
            <a:graphicFrameLocks noGrp="1"/>
          </p:cNvGraphicFramePr>
          <p:nvPr>
            <p:extLst/>
          </p:nvPr>
        </p:nvGraphicFramePr>
        <p:xfrm>
          <a:off x="3035021" y="2663190"/>
          <a:ext cx="6057899" cy="457200"/>
        </p:xfrm>
        <a:graphic>
          <a:graphicData uri="http://schemas.openxmlformats.org/drawingml/2006/table">
            <a:tbl>
              <a:tblPr firstRow="1" firstCol="1" bandRow="1" bandCol="1"/>
              <a:tblGrid>
                <a:gridCol w="717830">
                  <a:extLst>
                    <a:ext uri="{9D8B030D-6E8A-4147-A177-3AD203B41FA5}">
                      <a16:colId xmlns:a16="http://schemas.microsoft.com/office/drawing/2014/main" val="424226471"/>
                    </a:ext>
                  </a:extLst>
                </a:gridCol>
                <a:gridCol w="675716">
                  <a:extLst>
                    <a:ext uri="{9D8B030D-6E8A-4147-A177-3AD203B41FA5}">
                      <a16:colId xmlns:a16="http://schemas.microsoft.com/office/drawing/2014/main" val="3876249937"/>
                    </a:ext>
                  </a:extLst>
                </a:gridCol>
                <a:gridCol w="3039034">
                  <a:extLst>
                    <a:ext uri="{9D8B030D-6E8A-4147-A177-3AD203B41FA5}">
                      <a16:colId xmlns:a16="http://schemas.microsoft.com/office/drawing/2014/main" val="3324183838"/>
                    </a:ext>
                  </a:extLst>
                </a:gridCol>
                <a:gridCol w="1625319">
                  <a:extLst>
                    <a:ext uri="{9D8B030D-6E8A-4147-A177-3AD203B41FA5}">
                      <a16:colId xmlns:a16="http://schemas.microsoft.com/office/drawing/2014/main" val="2477724454"/>
                    </a:ext>
                  </a:extLst>
                </a:gridCol>
              </a:tblGrid>
              <a:tr h="457200">
                <a:tc>
                  <a:txBody>
                    <a:bodyPr/>
                    <a:lstStyle/>
                    <a:p>
                      <a:pPr marL="0" marR="0" algn="ctr">
                        <a:lnSpc>
                          <a:spcPct val="100000"/>
                        </a:lnSpc>
                        <a:spcBef>
                          <a:spcPts val="0"/>
                        </a:spcBef>
                        <a:spcAft>
                          <a:spcPts val="0"/>
                        </a:spcAft>
                      </a:pPr>
                      <a:r>
                        <a:rPr lang="en-US" sz="1500" b="1" i="0" dirty="0">
                          <a:effectLst/>
                          <a:latin typeface="+mj-lt"/>
                          <a:ea typeface="Times New Roman" panose="02020603050405020304" pitchFamily="18" charset="0"/>
                        </a:rPr>
                        <a:t>COR</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b="1" i="0" dirty="0">
                          <a:effectLst/>
                          <a:latin typeface="+mj-lt"/>
                          <a:ea typeface="Times New Roman" panose="02020603050405020304" pitchFamily="18" charset="0"/>
                        </a:rPr>
                        <a:t>LOE</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b="1" i="0" dirty="0">
                          <a:effectLst/>
                          <a:latin typeface="+mj-lt"/>
                          <a:ea typeface="Times New Roman" panose="02020603050405020304" pitchFamily="18" charset="0"/>
                        </a:rPr>
                        <a:t>Recommendations</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b="1" i="0" dirty="0">
                          <a:effectLst/>
                          <a:latin typeface="+mj-lt"/>
                          <a:ea typeface="Batang" panose="02030600000101010101" pitchFamily="18" charset="-127"/>
                        </a:rPr>
                        <a:t>Comment/</a:t>
                      </a:r>
                    </a:p>
                    <a:p>
                      <a:pPr marL="0" marR="0" algn="ctr">
                        <a:lnSpc>
                          <a:spcPct val="100000"/>
                        </a:lnSpc>
                        <a:spcBef>
                          <a:spcPts val="0"/>
                        </a:spcBef>
                        <a:spcAft>
                          <a:spcPts val="0"/>
                        </a:spcAft>
                      </a:pPr>
                      <a:r>
                        <a:rPr lang="en-US" sz="1500" b="1" i="0" dirty="0">
                          <a:effectLst/>
                          <a:latin typeface="+mj-lt"/>
                          <a:ea typeface="Batang" panose="02030600000101010101" pitchFamily="18" charset="-127"/>
                        </a:rPr>
                        <a:t>Rationale</a:t>
                      </a:r>
                      <a:endParaRPr lang="en-US" sz="1500" b="1" i="0" dirty="0">
                        <a:effectLst/>
                        <a:latin typeface="+mj-lt"/>
                        <a:ea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8667709"/>
                  </a:ext>
                </a:extLst>
              </a:tr>
            </a:tbl>
          </a:graphicData>
        </a:graphic>
      </p:graphicFrame>
      <p:graphicFrame>
        <p:nvGraphicFramePr>
          <p:cNvPr id="8" name="Table 7"/>
          <p:cNvGraphicFramePr>
            <a:graphicFrameLocks noGrp="1"/>
          </p:cNvGraphicFramePr>
          <p:nvPr>
            <p:extLst/>
          </p:nvPr>
        </p:nvGraphicFramePr>
        <p:xfrm>
          <a:off x="3035019" y="3120390"/>
          <a:ext cx="6057901" cy="1028700"/>
        </p:xfrm>
        <a:graphic>
          <a:graphicData uri="http://schemas.openxmlformats.org/drawingml/2006/table">
            <a:tbl>
              <a:tblPr firstRow="1" firstCol="1" bandRow="1" bandCol="1"/>
              <a:tblGrid>
                <a:gridCol w="717830">
                  <a:extLst>
                    <a:ext uri="{9D8B030D-6E8A-4147-A177-3AD203B41FA5}">
                      <a16:colId xmlns:a16="http://schemas.microsoft.com/office/drawing/2014/main" val="2765867186"/>
                    </a:ext>
                  </a:extLst>
                </a:gridCol>
                <a:gridCol w="675718">
                  <a:extLst>
                    <a:ext uri="{9D8B030D-6E8A-4147-A177-3AD203B41FA5}">
                      <a16:colId xmlns:a16="http://schemas.microsoft.com/office/drawing/2014/main" val="3740380199"/>
                    </a:ext>
                  </a:extLst>
                </a:gridCol>
                <a:gridCol w="3039032">
                  <a:extLst>
                    <a:ext uri="{9D8B030D-6E8A-4147-A177-3AD203B41FA5}">
                      <a16:colId xmlns:a16="http://schemas.microsoft.com/office/drawing/2014/main" val="2019652024"/>
                    </a:ext>
                  </a:extLst>
                </a:gridCol>
                <a:gridCol w="1625321">
                  <a:extLst>
                    <a:ext uri="{9D8B030D-6E8A-4147-A177-3AD203B41FA5}">
                      <a16:colId xmlns:a16="http://schemas.microsoft.com/office/drawing/2014/main" val="931751186"/>
                    </a:ext>
                  </a:extLst>
                </a:gridCol>
              </a:tblGrid>
              <a:tr h="1028700">
                <a:tc>
                  <a:txBody>
                    <a:bodyPr/>
                    <a:lstStyle/>
                    <a:p>
                      <a:pPr marL="0" marR="0" algn="ctr">
                        <a:lnSpc>
                          <a:spcPct val="115000"/>
                        </a:lnSpc>
                        <a:spcBef>
                          <a:spcPts val="0"/>
                        </a:spcBef>
                        <a:spcAft>
                          <a:spcPts val="0"/>
                        </a:spcAft>
                      </a:pPr>
                      <a:r>
                        <a:rPr lang="en-US" sz="1400" b="1" i="0" dirty="0">
                          <a:effectLst/>
                          <a:latin typeface="+mn-lt"/>
                          <a:ea typeface="Times New Roman" panose="02020603050405020304" pitchFamily="18" charset="0"/>
                        </a:rPr>
                        <a:t>I</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400" b="1" i="0" dirty="0">
                          <a:effectLst/>
                          <a:latin typeface="+mn-lt"/>
                          <a:ea typeface="Times New Roman" panose="02020603050405020304" pitchFamily="18" charset="0"/>
                        </a:rPr>
                        <a:t>ACE-I: A</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nSpc>
                          <a:spcPct val="100000"/>
                        </a:lnSpc>
                        <a:spcBef>
                          <a:spcPts val="0"/>
                        </a:spcBef>
                        <a:spcAft>
                          <a:spcPts val="0"/>
                        </a:spcAft>
                      </a:pPr>
                      <a:r>
                        <a:rPr lang="en-US" sz="1400" b="0" i="0" dirty="0">
                          <a:effectLst/>
                          <a:latin typeface="+mn-lt"/>
                          <a:ea typeface="Times New Roman" panose="02020603050405020304" pitchFamily="18" charset="0"/>
                        </a:rPr>
                        <a:t>The use of ACE inhibitors is beneficial for patients with prior or current symptoms of chronic </a:t>
                      </a:r>
                      <a:r>
                        <a:rPr lang="en-US" sz="1400" b="0" i="0" dirty="0" err="1">
                          <a:effectLst/>
                          <a:latin typeface="+mn-lt"/>
                          <a:ea typeface="Times New Roman" panose="02020603050405020304" pitchFamily="18" charset="0"/>
                        </a:rPr>
                        <a:t>HF</a:t>
                      </a:r>
                      <a:r>
                        <a:rPr lang="en-US" sz="1400" b="0" i="1" dirty="0" err="1">
                          <a:effectLst/>
                          <a:latin typeface="+mn-lt"/>
                          <a:ea typeface="Times New Roman" panose="02020603050405020304" pitchFamily="18" charset="0"/>
                        </a:rPr>
                        <a:t>r</a:t>
                      </a:r>
                      <a:r>
                        <a:rPr lang="en-US" sz="1400" b="0" i="0" dirty="0" err="1">
                          <a:effectLst/>
                          <a:latin typeface="+mn-lt"/>
                          <a:ea typeface="Times New Roman" panose="02020603050405020304" pitchFamily="18" charset="0"/>
                        </a:rPr>
                        <a:t>EF</a:t>
                      </a:r>
                      <a:r>
                        <a:rPr lang="en-US" sz="1400" b="0" i="0" dirty="0">
                          <a:effectLst/>
                          <a:latin typeface="+mn-lt"/>
                          <a:ea typeface="Times New Roman" panose="02020603050405020304" pitchFamily="18" charset="0"/>
                        </a:rPr>
                        <a:t> to reduce morbidity and mortality.</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b="0" i="0" dirty="0">
                          <a:effectLst/>
                          <a:latin typeface="+mn-lt"/>
                          <a:ea typeface="Times New Roman" panose="02020603050405020304" pitchFamily="18" charset="0"/>
                        </a:rPr>
                        <a:t>2013 recommendation repeated for clarity in this section.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694713"/>
                  </a:ext>
                </a:extLst>
              </a:tr>
            </a:tbl>
          </a:graphicData>
        </a:graphic>
      </p:graphicFrame>
      <p:graphicFrame>
        <p:nvGraphicFramePr>
          <p:cNvPr id="9" name="Table 8"/>
          <p:cNvGraphicFramePr>
            <a:graphicFrameLocks noGrp="1"/>
          </p:cNvGraphicFramePr>
          <p:nvPr>
            <p:extLst/>
          </p:nvPr>
        </p:nvGraphicFramePr>
        <p:xfrm>
          <a:off x="3035018" y="4149090"/>
          <a:ext cx="6057899" cy="1440180"/>
        </p:xfrm>
        <a:graphic>
          <a:graphicData uri="http://schemas.openxmlformats.org/drawingml/2006/table">
            <a:tbl>
              <a:tblPr firstRow="1" firstCol="1" bandRow="1" bandCol="1"/>
              <a:tblGrid>
                <a:gridCol w="717831">
                  <a:extLst>
                    <a:ext uri="{9D8B030D-6E8A-4147-A177-3AD203B41FA5}">
                      <a16:colId xmlns:a16="http://schemas.microsoft.com/office/drawing/2014/main" val="1877766113"/>
                    </a:ext>
                  </a:extLst>
                </a:gridCol>
                <a:gridCol w="675716">
                  <a:extLst>
                    <a:ext uri="{9D8B030D-6E8A-4147-A177-3AD203B41FA5}">
                      <a16:colId xmlns:a16="http://schemas.microsoft.com/office/drawing/2014/main" val="1313729465"/>
                    </a:ext>
                  </a:extLst>
                </a:gridCol>
                <a:gridCol w="3039034">
                  <a:extLst>
                    <a:ext uri="{9D8B030D-6E8A-4147-A177-3AD203B41FA5}">
                      <a16:colId xmlns:a16="http://schemas.microsoft.com/office/drawing/2014/main" val="3618314755"/>
                    </a:ext>
                  </a:extLst>
                </a:gridCol>
                <a:gridCol w="1625318">
                  <a:extLst>
                    <a:ext uri="{9D8B030D-6E8A-4147-A177-3AD203B41FA5}">
                      <a16:colId xmlns:a16="http://schemas.microsoft.com/office/drawing/2014/main" val="139900408"/>
                    </a:ext>
                  </a:extLst>
                </a:gridCol>
              </a:tblGrid>
              <a:tr h="1440180">
                <a:tc>
                  <a:txBody>
                    <a:bodyPr/>
                    <a:lstStyle/>
                    <a:p>
                      <a:pPr marL="0" marR="0" algn="ctr">
                        <a:lnSpc>
                          <a:spcPct val="115000"/>
                        </a:lnSpc>
                        <a:spcBef>
                          <a:spcPts val="0"/>
                        </a:spcBef>
                        <a:spcAft>
                          <a:spcPts val="0"/>
                        </a:spcAft>
                      </a:pPr>
                      <a:r>
                        <a:rPr lang="en-US" sz="1400" b="1" i="0" dirty="0">
                          <a:effectLst/>
                          <a:latin typeface="+mn-lt"/>
                          <a:ea typeface="Times New Roman" panose="02020603050405020304" pitchFamily="18" charset="0"/>
                        </a:rPr>
                        <a:t>I</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1400" b="1" i="0" dirty="0">
                          <a:effectLst/>
                          <a:latin typeface="+mn-lt"/>
                          <a:ea typeface="Times New Roman" panose="02020603050405020304" pitchFamily="18" charset="0"/>
                        </a:rPr>
                        <a:t>ARB: A</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0" marR="0">
                        <a:lnSpc>
                          <a:spcPct val="100000"/>
                        </a:lnSpc>
                        <a:spcBef>
                          <a:spcPts val="0"/>
                        </a:spcBef>
                        <a:spcAft>
                          <a:spcPts val="0"/>
                        </a:spcAft>
                      </a:pPr>
                      <a:r>
                        <a:rPr lang="en-US" sz="1400" b="0" i="0" dirty="0">
                          <a:solidFill>
                            <a:srgbClr val="000000"/>
                          </a:solidFill>
                          <a:effectLst/>
                          <a:latin typeface="+mn-lt"/>
                          <a:ea typeface="Times New Roman" panose="02020603050405020304" pitchFamily="18" charset="0"/>
                        </a:rPr>
                        <a:t>The use of ARBs to reduce morbidity and mortality is recommended in patients with prior or current symptoms of chronic </a:t>
                      </a:r>
                      <a:r>
                        <a:rPr lang="en-US" sz="1400" b="0" i="0" dirty="0" err="1">
                          <a:solidFill>
                            <a:srgbClr val="000000"/>
                          </a:solidFill>
                          <a:effectLst/>
                          <a:latin typeface="+mn-lt"/>
                          <a:ea typeface="Times New Roman" panose="02020603050405020304" pitchFamily="18" charset="0"/>
                        </a:rPr>
                        <a:t>HF</a:t>
                      </a:r>
                      <a:r>
                        <a:rPr lang="en-US" sz="1400" b="0" i="1" dirty="0" err="1">
                          <a:solidFill>
                            <a:srgbClr val="000000"/>
                          </a:solidFill>
                          <a:effectLst/>
                          <a:latin typeface="+mn-lt"/>
                          <a:ea typeface="Times New Roman" panose="02020603050405020304" pitchFamily="18" charset="0"/>
                        </a:rPr>
                        <a:t>r</a:t>
                      </a:r>
                      <a:r>
                        <a:rPr lang="en-US" sz="1400" b="0" i="0" dirty="0" err="1">
                          <a:solidFill>
                            <a:srgbClr val="000000"/>
                          </a:solidFill>
                          <a:effectLst/>
                          <a:latin typeface="+mn-lt"/>
                          <a:ea typeface="Times New Roman" panose="02020603050405020304" pitchFamily="18" charset="0"/>
                        </a:rPr>
                        <a:t>EF</a:t>
                      </a:r>
                      <a:r>
                        <a:rPr lang="en-US" sz="1400" b="0" i="0" dirty="0">
                          <a:solidFill>
                            <a:srgbClr val="000000"/>
                          </a:solidFill>
                          <a:effectLst/>
                          <a:latin typeface="+mn-lt"/>
                          <a:ea typeface="Times New Roman" panose="02020603050405020304" pitchFamily="18" charset="0"/>
                        </a:rPr>
                        <a:t> who are intolerant to ACE inhibitors because of cough or angioedema.</a:t>
                      </a:r>
                      <a:endParaRPr lang="en-US" sz="1400" b="0" i="0" dirty="0">
                        <a:effectLst/>
                        <a:latin typeface="+mn-lt"/>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b="0" i="0" dirty="0">
                          <a:effectLst/>
                          <a:latin typeface="+mn-lt"/>
                          <a:ea typeface="Times New Roman" panose="02020603050405020304" pitchFamily="18" charset="0"/>
                        </a:rPr>
                        <a:t>2013 recommendation repeated for clarity in this section.</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2887800"/>
                  </a:ext>
                </a:extLst>
              </a:tr>
            </a:tbl>
          </a:graphicData>
        </a:graphic>
      </p:graphicFrame>
      <p:sp>
        <p:nvSpPr>
          <p:cNvPr id="2" name="Date Placeholder 1"/>
          <p:cNvSpPr>
            <a:spLocks noGrp="1"/>
          </p:cNvSpPr>
          <p:nvPr>
            <p:ph type="dt" sz="half" idx="10"/>
          </p:nvPr>
        </p:nvSpPr>
        <p:spPr/>
        <p:txBody>
          <a:bodyPr/>
          <a:lstStyle/>
          <a:p>
            <a:fld id="{0A4022ED-AEC1-4A2E-B637-D57E2C2FD377}" type="datetime1">
              <a:rPr lang="en-US" smtClean="0"/>
              <a:t>7/8/2017</a:t>
            </a:fld>
            <a:endParaRPr lang="en-US"/>
          </a:p>
        </p:txBody>
      </p:sp>
    </p:spTree>
    <p:extLst>
      <p:ext uri="{BB962C8B-B14F-4D97-AF65-F5344CB8AC3E}">
        <p14:creationId xmlns:p14="http://schemas.microsoft.com/office/powerpoint/2010/main" val="28587751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981200" y="394913"/>
            <a:ext cx="6858000" cy="757130"/>
          </a:xfrm>
          <a:prstGeom prst="rect">
            <a:avLst/>
          </a:prstGeom>
          <a:solidFill>
            <a:schemeClr val="hlink"/>
          </a:solidFill>
          <a:ln w="9525">
            <a:noFill/>
            <a:miter lim="800000"/>
            <a:headEnd/>
            <a:tailEnd/>
          </a:ln>
        </p:spPr>
        <p:txBody>
          <a:bodyPr>
            <a:spAutoFit/>
          </a:bodyPr>
          <a:lstStyle/>
          <a:p>
            <a:pPr algn="ctr" defTabSz="342900">
              <a:lnSpc>
                <a:spcPct val="80000"/>
              </a:lnSpc>
            </a:pPr>
            <a:r>
              <a:rPr lang="en-US" sz="2700" b="1" dirty="0">
                <a:solidFill>
                  <a:prstClr val="black"/>
                </a:solidFill>
                <a:latin typeface="Garamond" pitchFamily="18" charset="0"/>
              </a:rPr>
              <a:t>Pharmacological Treatment for Stage C HF With Reduced EF</a:t>
            </a:r>
          </a:p>
        </p:txBody>
      </p:sp>
      <p:sp>
        <p:nvSpPr>
          <p:cNvPr id="5" name="Title 1"/>
          <p:cNvSpPr>
            <a:spLocks noGrp="1"/>
          </p:cNvSpPr>
          <p:nvPr>
            <p:ph type="title"/>
          </p:nvPr>
        </p:nvSpPr>
        <p:spPr>
          <a:xfrm>
            <a:off x="2851009" y="1830703"/>
            <a:ext cx="6858000" cy="685800"/>
          </a:xfrm>
          <a:solidFill>
            <a:schemeClr val="bg1"/>
          </a:solidFill>
        </p:spPr>
        <p:txBody>
          <a:bodyPr>
            <a:normAutofit fontScale="90000"/>
          </a:bodyPr>
          <a:lstStyle/>
          <a:p>
            <a:r>
              <a:rPr lang="en-US" sz="2100" dirty="0">
                <a:solidFill>
                  <a:srgbClr val="002060"/>
                </a:solidFill>
                <a:latin typeface="Garamond" panose="02020404030301010803" pitchFamily="18" charset="0"/>
                <a:ea typeface="Arial Unicode MS" panose="020B0604020202020204" pitchFamily="34" charset="-128"/>
                <a:cs typeface="Arial Unicode MS" panose="020B0604020202020204" pitchFamily="34" charset="-128"/>
              </a:rPr>
              <a:t>Renin-Angiotensin System Inhibition With ACE-Inhibitor or ARB or ARNI</a:t>
            </a:r>
          </a:p>
        </p:txBody>
      </p:sp>
      <p:graphicFrame>
        <p:nvGraphicFramePr>
          <p:cNvPr id="7" name="Table 6"/>
          <p:cNvGraphicFramePr>
            <a:graphicFrameLocks noGrp="1"/>
          </p:cNvGraphicFramePr>
          <p:nvPr>
            <p:extLst/>
          </p:nvPr>
        </p:nvGraphicFramePr>
        <p:xfrm>
          <a:off x="3035020" y="2737964"/>
          <a:ext cx="6489980" cy="457200"/>
        </p:xfrm>
        <a:graphic>
          <a:graphicData uri="http://schemas.openxmlformats.org/drawingml/2006/table">
            <a:tbl>
              <a:tblPr firstRow="1" firstCol="1" bandRow="1" bandCol="1"/>
              <a:tblGrid>
                <a:gridCol w="774980">
                  <a:extLst>
                    <a:ext uri="{9D8B030D-6E8A-4147-A177-3AD203B41FA5}">
                      <a16:colId xmlns:a16="http://schemas.microsoft.com/office/drawing/2014/main" val="424226471"/>
                    </a:ext>
                  </a:extLst>
                </a:gridCol>
                <a:gridCol w="685800">
                  <a:extLst>
                    <a:ext uri="{9D8B030D-6E8A-4147-A177-3AD203B41FA5}">
                      <a16:colId xmlns:a16="http://schemas.microsoft.com/office/drawing/2014/main" val="3876249937"/>
                    </a:ext>
                  </a:extLst>
                </a:gridCol>
                <a:gridCol w="3200400">
                  <a:extLst>
                    <a:ext uri="{9D8B030D-6E8A-4147-A177-3AD203B41FA5}">
                      <a16:colId xmlns:a16="http://schemas.microsoft.com/office/drawing/2014/main" val="3324183838"/>
                    </a:ext>
                  </a:extLst>
                </a:gridCol>
                <a:gridCol w="1828800">
                  <a:extLst>
                    <a:ext uri="{9D8B030D-6E8A-4147-A177-3AD203B41FA5}">
                      <a16:colId xmlns:a16="http://schemas.microsoft.com/office/drawing/2014/main" val="2477724454"/>
                    </a:ext>
                  </a:extLst>
                </a:gridCol>
              </a:tblGrid>
              <a:tr h="457200">
                <a:tc>
                  <a:txBody>
                    <a:bodyPr/>
                    <a:lstStyle/>
                    <a:p>
                      <a:pPr marL="0" marR="0" algn="ctr">
                        <a:lnSpc>
                          <a:spcPct val="100000"/>
                        </a:lnSpc>
                        <a:spcBef>
                          <a:spcPts val="0"/>
                        </a:spcBef>
                        <a:spcAft>
                          <a:spcPts val="0"/>
                        </a:spcAft>
                      </a:pPr>
                      <a:r>
                        <a:rPr lang="en-US" sz="1500" b="1" i="0" dirty="0">
                          <a:effectLst/>
                          <a:latin typeface="+mj-lt"/>
                          <a:ea typeface="Times New Roman" panose="02020603050405020304" pitchFamily="18" charset="0"/>
                        </a:rPr>
                        <a:t>COR</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b="1" i="0" dirty="0">
                          <a:effectLst/>
                          <a:latin typeface="+mj-lt"/>
                          <a:ea typeface="Times New Roman" panose="02020603050405020304" pitchFamily="18" charset="0"/>
                        </a:rPr>
                        <a:t>LOE</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b="1" i="0" dirty="0">
                          <a:effectLst/>
                          <a:latin typeface="+mj-lt"/>
                          <a:ea typeface="Times New Roman" panose="02020603050405020304" pitchFamily="18" charset="0"/>
                        </a:rPr>
                        <a:t>Recommendations</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b="1" i="0" dirty="0">
                          <a:effectLst/>
                          <a:latin typeface="+mj-lt"/>
                          <a:ea typeface="Batang" panose="02030600000101010101" pitchFamily="18" charset="-127"/>
                        </a:rPr>
                        <a:t>Comment/</a:t>
                      </a:r>
                    </a:p>
                    <a:p>
                      <a:pPr marL="0" marR="0" algn="ctr">
                        <a:lnSpc>
                          <a:spcPct val="100000"/>
                        </a:lnSpc>
                        <a:spcBef>
                          <a:spcPts val="0"/>
                        </a:spcBef>
                        <a:spcAft>
                          <a:spcPts val="0"/>
                        </a:spcAft>
                      </a:pPr>
                      <a:r>
                        <a:rPr lang="en-US" sz="1500" b="1" i="0" dirty="0">
                          <a:effectLst/>
                          <a:latin typeface="+mj-lt"/>
                          <a:ea typeface="Batang" panose="02030600000101010101" pitchFamily="18" charset="-127"/>
                        </a:rPr>
                        <a:t>Rationale</a:t>
                      </a:r>
                      <a:endParaRPr lang="en-US" sz="1500" b="1" i="0" dirty="0">
                        <a:effectLst/>
                        <a:latin typeface="+mj-lt"/>
                        <a:ea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8667709"/>
                  </a:ext>
                </a:extLst>
              </a:tr>
            </a:tbl>
          </a:graphicData>
        </a:graphic>
      </p:graphicFrame>
      <p:graphicFrame>
        <p:nvGraphicFramePr>
          <p:cNvPr id="2" name="Table 1"/>
          <p:cNvGraphicFramePr>
            <a:graphicFrameLocks noGrp="1"/>
          </p:cNvGraphicFramePr>
          <p:nvPr>
            <p:extLst/>
          </p:nvPr>
        </p:nvGraphicFramePr>
        <p:xfrm>
          <a:off x="3035020" y="3195164"/>
          <a:ext cx="6489978" cy="2519836"/>
        </p:xfrm>
        <a:graphic>
          <a:graphicData uri="http://schemas.openxmlformats.org/drawingml/2006/table">
            <a:tbl>
              <a:tblPr firstRow="1" firstCol="1" bandRow="1" bandCol="1"/>
              <a:tblGrid>
                <a:gridCol w="769031">
                  <a:extLst>
                    <a:ext uri="{9D8B030D-6E8A-4147-A177-3AD203B41FA5}">
                      <a16:colId xmlns:a16="http://schemas.microsoft.com/office/drawing/2014/main" val="673813909"/>
                    </a:ext>
                  </a:extLst>
                </a:gridCol>
                <a:gridCol w="723910">
                  <a:extLst>
                    <a:ext uri="{9D8B030D-6E8A-4147-A177-3AD203B41FA5}">
                      <a16:colId xmlns:a16="http://schemas.microsoft.com/office/drawing/2014/main" val="4030989513"/>
                    </a:ext>
                  </a:extLst>
                </a:gridCol>
                <a:gridCol w="3133341">
                  <a:extLst>
                    <a:ext uri="{9D8B030D-6E8A-4147-A177-3AD203B41FA5}">
                      <a16:colId xmlns:a16="http://schemas.microsoft.com/office/drawing/2014/main" val="3743583396"/>
                    </a:ext>
                  </a:extLst>
                </a:gridCol>
                <a:gridCol w="1863696">
                  <a:extLst>
                    <a:ext uri="{9D8B030D-6E8A-4147-A177-3AD203B41FA5}">
                      <a16:colId xmlns:a16="http://schemas.microsoft.com/office/drawing/2014/main" val="2961685566"/>
                    </a:ext>
                  </a:extLst>
                </a:gridCol>
              </a:tblGrid>
              <a:tr h="2519836">
                <a:tc>
                  <a:txBody>
                    <a:bodyPr/>
                    <a:lstStyle/>
                    <a:p>
                      <a:pPr marL="0" marR="0" algn="ctr">
                        <a:lnSpc>
                          <a:spcPct val="100000"/>
                        </a:lnSpc>
                        <a:spcBef>
                          <a:spcPts val="0"/>
                        </a:spcBef>
                        <a:spcAft>
                          <a:spcPts val="0"/>
                        </a:spcAft>
                      </a:pPr>
                      <a:r>
                        <a:rPr lang="en-US" sz="1400" b="1" i="0" dirty="0">
                          <a:solidFill>
                            <a:srgbClr val="000000"/>
                          </a:solidFill>
                          <a:effectLst/>
                          <a:latin typeface="+mn-lt"/>
                          <a:ea typeface="Times New Roman" panose="02020603050405020304" pitchFamily="18" charset="0"/>
                        </a:rPr>
                        <a:t>I</a:t>
                      </a:r>
                      <a:endParaRPr lang="en-US" sz="1400" b="1" i="0" dirty="0">
                        <a:effectLst/>
                        <a:latin typeface="+mn-lt"/>
                        <a:ea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ctr">
                        <a:lnSpc>
                          <a:spcPct val="100000"/>
                        </a:lnSpc>
                        <a:spcBef>
                          <a:spcPts val="0"/>
                        </a:spcBef>
                        <a:spcAft>
                          <a:spcPts val="0"/>
                        </a:spcAft>
                      </a:pPr>
                      <a:r>
                        <a:rPr lang="en-US" sz="1400" b="1" i="0" dirty="0">
                          <a:effectLst/>
                          <a:latin typeface="+mn-lt"/>
                          <a:ea typeface="Times New Roman" panose="02020603050405020304" pitchFamily="18" charset="0"/>
                        </a:rPr>
                        <a:t>ARNI: B-R</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nSpc>
                          <a:spcPct val="100000"/>
                        </a:lnSpc>
                        <a:spcBef>
                          <a:spcPts val="0"/>
                        </a:spcBef>
                        <a:spcAft>
                          <a:spcPts val="0"/>
                        </a:spcAft>
                      </a:pPr>
                      <a:r>
                        <a:rPr lang="en-US" sz="1600" b="0" i="0" dirty="0">
                          <a:effectLst/>
                          <a:latin typeface="+mn-lt"/>
                          <a:ea typeface="Times New Roman" panose="02020603050405020304" pitchFamily="18" charset="0"/>
                        </a:rPr>
                        <a:t>In patients with </a:t>
                      </a:r>
                      <a:r>
                        <a:rPr lang="en-US" sz="1600" b="1" i="1" u="sng" dirty="0">
                          <a:effectLst/>
                          <a:latin typeface="+mn-lt"/>
                          <a:ea typeface="Times New Roman" panose="02020603050405020304" pitchFamily="18" charset="0"/>
                        </a:rPr>
                        <a:t>chronic symptomatic </a:t>
                      </a:r>
                      <a:r>
                        <a:rPr lang="en-US" sz="1600" b="1" i="1" u="sng" dirty="0" err="1">
                          <a:effectLst/>
                          <a:latin typeface="+mn-lt"/>
                          <a:ea typeface="Times New Roman" panose="02020603050405020304" pitchFamily="18" charset="0"/>
                        </a:rPr>
                        <a:t>HFrEF</a:t>
                      </a:r>
                      <a:r>
                        <a:rPr lang="en-US" sz="1600" b="1" i="1" u="sng" dirty="0">
                          <a:effectLst/>
                          <a:latin typeface="+mn-lt"/>
                          <a:ea typeface="Times New Roman" panose="02020603050405020304" pitchFamily="18" charset="0"/>
                        </a:rPr>
                        <a:t> NYHA class II or III </a:t>
                      </a:r>
                      <a:r>
                        <a:rPr lang="en-US" sz="1600" b="0" i="0" dirty="0">
                          <a:effectLst/>
                          <a:latin typeface="+mn-lt"/>
                          <a:ea typeface="Times New Roman" panose="02020603050405020304" pitchFamily="18" charset="0"/>
                        </a:rPr>
                        <a:t>who tolerate an ACE inhibitor or ARB, replacement by an ARNI is recommended to further reduce morbidity and mortality.</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b="0" i="0" dirty="0">
                          <a:solidFill>
                            <a:srgbClr val="FF0000"/>
                          </a:solidFill>
                          <a:effectLst/>
                          <a:latin typeface="+mn-lt"/>
                          <a:ea typeface="Times New Roman" panose="02020603050405020304" pitchFamily="18" charset="0"/>
                        </a:rPr>
                        <a:t>NEW</a:t>
                      </a:r>
                      <a:r>
                        <a:rPr lang="en-US" sz="1400" b="0" i="0" dirty="0">
                          <a:effectLst/>
                          <a:latin typeface="+mn-lt"/>
                          <a:ea typeface="Times New Roman" panose="02020603050405020304" pitchFamily="18" charset="0"/>
                        </a:rPr>
                        <a:t>: New clinical trial data necessitated this recommendation.</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5528815"/>
                  </a:ext>
                </a:extLst>
              </a:tr>
            </a:tbl>
          </a:graphicData>
        </a:graphic>
      </p:graphicFrame>
      <p:sp>
        <p:nvSpPr>
          <p:cNvPr id="3" name="Date Placeholder 2"/>
          <p:cNvSpPr>
            <a:spLocks noGrp="1"/>
          </p:cNvSpPr>
          <p:nvPr>
            <p:ph type="dt" sz="half" idx="10"/>
          </p:nvPr>
        </p:nvSpPr>
        <p:spPr/>
        <p:txBody>
          <a:bodyPr/>
          <a:lstStyle/>
          <a:p>
            <a:fld id="{A2E97462-4CB7-4A01-AE9F-BE41C87D6C8D}" type="datetime1">
              <a:rPr lang="en-US" smtClean="0"/>
              <a:t>7/8/2017</a:t>
            </a:fld>
            <a:endParaRPr lang="en-US"/>
          </a:p>
        </p:txBody>
      </p:sp>
    </p:spTree>
    <p:extLst>
      <p:ext uri="{BB962C8B-B14F-4D97-AF65-F5344CB8AC3E}">
        <p14:creationId xmlns:p14="http://schemas.microsoft.com/office/powerpoint/2010/main" val="3590440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a:spLocks noChangeArrowheads="1"/>
          </p:cNvSpPr>
          <p:nvPr/>
        </p:nvSpPr>
        <p:spPr bwMode="auto">
          <a:xfrm>
            <a:off x="1520825" y="0"/>
            <a:ext cx="9144000" cy="1466850"/>
          </a:xfrm>
          <a:prstGeom prst="rect">
            <a:avLst/>
          </a:prstGeom>
          <a:solidFill>
            <a:srgbClr val="254061"/>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en-US" dirty="0">
              <a:solidFill>
                <a:prstClr val="white"/>
              </a:solidFill>
              <a:latin typeface="Corbel"/>
            </a:endParaRPr>
          </a:p>
        </p:txBody>
      </p:sp>
      <p:sp>
        <p:nvSpPr>
          <p:cNvPr id="33794" name="TextBox 5"/>
          <p:cNvSpPr txBox="1">
            <a:spLocks noChangeArrowheads="1"/>
          </p:cNvSpPr>
          <p:nvPr/>
        </p:nvSpPr>
        <p:spPr bwMode="auto">
          <a:xfrm>
            <a:off x="2619375" y="3208338"/>
            <a:ext cx="698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r>
              <a:rPr lang="en-US" altLang="en-US" sz="2000" b="1">
                <a:solidFill>
                  <a:srgbClr val="000000"/>
                </a:solidFill>
                <a:latin typeface="Arial" pitchFamily="34" charset="0"/>
                <a:cs typeface="Arial" pitchFamily="34" charset="0"/>
              </a:rPr>
              <a:t>10%</a:t>
            </a:r>
          </a:p>
        </p:txBody>
      </p:sp>
      <p:cxnSp>
        <p:nvCxnSpPr>
          <p:cNvPr id="7" name="Straight Arrow Connector 6"/>
          <p:cNvCxnSpPr>
            <a:cxnSpLocks noChangeShapeType="1"/>
          </p:cNvCxnSpPr>
          <p:nvPr/>
        </p:nvCxnSpPr>
        <p:spPr bwMode="auto">
          <a:xfrm rot="5400000">
            <a:off x="2306638" y="6259513"/>
            <a:ext cx="493713" cy="1588"/>
          </a:xfrm>
          <a:prstGeom prst="straightConnector1">
            <a:avLst/>
          </a:prstGeom>
          <a:noFill/>
          <a:ln w="3810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3796" name="TextBox 7"/>
          <p:cNvSpPr txBox="1">
            <a:spLocks noChangeArrowheads="1"/>
          </p:cNvSpPr>
          <p:nvPr/>
        </p:nvSpPr>
        <p:spPr bwMode="auto">
          <a:xfrm>
            <a:off x="1524001" y="1"/>
            <a:ext cx="9140825" cy="141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ctr">
              <a:lnSpc>
                <a:spcPts val="3400"/>
              </a:lnSpc>
            </a:pPr>
            <a:r>
              <a:rPr lang="en-US" altLang="en-US" sz="3400">
                <a:solidFill>
                  <a:prstClr val="white"/>
                </a:solidFill>
                <a:latin typeface="Times" charset="0"/>
              </a:rPr>
              <a:t>Angiotensin Neprilysin Inhibition With LCZ696 Doubles Effect on Cardiovascular Death of Current Inhibitors of the Renin-Angiotensin System</a:t>
            </a:r>
          </a:p>
        </p:txBody>
      </p:sp>
      <p:cxnSp>
        <p:nvCxnSpPr>
          <p:cNvPr id="10" name="Straight Connector 9"/>
          <p:cNvCxnSpPr>
            <a:cxnSpLocks noChangeShapeType="1"/>
          </p:cNvCxnSpPr>
          <p:nvPr/>
        </p:nvCxnSpPr>
        <p:spPr bwMode="auto">
          <a:xfrm>
            <a:off x="3441701" y="2471739"/>
            <a:ext cx="6602413" cy="1587"/>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 name="Straight Connector 10"/>
          <p:cNvCxnSpPr>
            <a:cxnSpLocks noChangeShapeType="1"/>
          </p:cNvCxnSpPr>
          <p:nvPr/>
        </p:nvCxnSpPr>
        <p:spPr bwMode="auto">
          <a:xfrm rot="5400000">
            <a:off x="1568451" y="4367214"/>
            <a:ext cx="3751263" cy="1587"/>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 name="Straight Connector 11"/>
          <p:cNvCxnSpPr>
            <a:cxnSpLocks noChangeShapeType="1"/>
          </p:cNvCxnSpPr>
          <p:nvPr/>
        </p:nvCxnSpPr>
        <p:spPr bwMode="auto">
          <a:xfrm>
            <a:off x="3313114" y="3430589"/>
            <a:ext cx="280987" cy="1587"/>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5" name="Rectangle 14"/>
          <p:cNvSpPr>
            <a:spLocks noChangeArrowheads="1"/>
          </p:cNvSpPr>
          <p:nvPr/>
        </p:nvSpPr>
        <p:spPr bwMode="auto">
          <a:xfrm>
            <a:off x="6457950" y="2471738"/>
            <a:ext cx="706438" cy="1670050"/>
          </a:xfrm>
          <a:prstGeom prst="rect">
            <a:avLst/>
          </a:prstGeom>
          <a:solidFill>
            <a:srgbClr val="FCD5B5"/>
          </a:solidFill>
          <a:ln w="9525">
            <a:solidFill>
              <a:srgbClr val="000000"/>
            </a:solidFill>
            <a:miter lim="800000"/>
            <a:headEnd/>
            <a:tailEnd/>
          </a:ln>
          <a:effectLst>
            <a:outerShdw blurRad="40000" dist="86488" dir="2460001" rotWithShape="0">
              <a:srgbClr val="808080">
                <a:alpha val="34999"/>
              </a:srgbClr>
            </a:outerShdw>
          </a:effectLst>
        </p:spPr>
        <p:txBody>
          <a:bodyPr anchor="ctr"/>
          <a:lstStyle/>
          <a:p>
            <a:pPr algn="ctr">
              <a:defRPr/>
            </a:pPr>
            <a:endParaRPr lang="en-US">
              <a:solidFill>
                <a:srgbClr val="000000"/>
              </a:solidFill>
              <a:latin typeface="Corbel"/>
            </a:endParaRPr>
          </a:p>
        </p:txBody>
      </p:sp>
      <p:sp>
        <p:nvSpPr>
          <p:cNvPr id="16" name="Rectangle 15"/>
          <p:cNvSpPr>
            <a:spLocks noChangeArrowheads="1"/>
          </p:cNvSpPr>
          <p:nvPr/>
        </p:nvSpPr>
        <p:spPr bwMode="auto">
          <a:xfrm>
            <a:off x="4295776" y="2471738"/>
            <a:ext cx="708025" cy="1389062"/>
          </a:xfrm>
          <a:prstGeom prst="rect">
            <a:avLst/>
          </a:prstGeom>
          <a:solidFill>
            <a:srgbClr val="E6B9B8"/>
          </a:solidFill>
          <a:ln w="9525">
            <a:solidFill>
              <a:srgbClr val="000000"/>
            </a:solidFill>
            <a:miter lim="800000"/>
            <a:headEnd/>
            <a:tailEnd/>
          </a:ln>
          <a:effectLst>
            <a:outerShdw blurRad="40000" dist="86488" dir="2460001" rotWithShape="0">
              <a:srgbClr val="808080">
                <a:alpha val="34999"/>
              </a:srgbClr>
            </a:outerShdw>
          </a:effectLst>
        </p:spPr>
        <p:txBody>
          <a:bodyPr anchor="ctr"/>
          <a:lstStyle/>
          <a:p>
            <a:pPr algn="ctr">
              <a:defRPr/>
            </a:pPr>
            <a:endParaRPr lang="en-US">
              <a:solidFill>
                <a:srgbClr val="000000"/>
              </a:solidFill>
              <a:latin typeface="Corbel"/>
            </a:endParaRPr>
          </a:p>
        </p:txBody>
      </p:sp>
      <p:cxnSp>
        <p:nvCxnSpPr>
          <p:cNvPr id="17" name="Straight Connector 16"/>
          <p:cNvCxnSpPr>
            <a:cxnSpLocks noChangeShapeType="1"/>
          </p:cNvCxnSpPr>
          <p:nvPr/>
        </p:nvCxnSpPr>
        <p:spPr bwMode="auto">
          <a:xfrm>
            <a:off x="3303589" y="4368800"/>
            <a:ext cx="280987" cy="1588"/>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8" name="Straight Connector 17"/>
          <p:cNvCxnSpPr>
            <a:cxnSpLocks noChangeShapeType="1"/>
          </p:cNvCxnSpPr>
          <p:nvPr/>
        </p:nvCxnSpPr>
        <p:spPr bwMode="auto">
          <a:xfrm>
            <a:off x="3294064" y="5307014"/>
            <a:ext cx="280987" cy="1587"/>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9" name="Straight Connector 18"/>
          <p:cNvCxnSpPr>
            <a:cxnSpLocks noChangeShapeType="1"/>
          </p:cNvCxnSpPr>
          <p:nvPr/>
        </p:nvCxnSpPr>
        <p:spPr bwMode="auto">
          <a:xfrm>
            <a:off x="3284539" y="6245225"/>
            <a:ext cx="280987" cy="1588"/>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3805" name="TextBox 19"/>
          <p:cNvSpPr txBox="1">
            <a:spLocks noChangeArrowheads="1"/>
          </p:cNvSpPr>
          <p:nvPr/>
        </p:nvSpPr>
        <p:spPr bwMode="auto">
          <a:xfrm>
            <a:off x="2619375" y="4141788"/>
            <a:ext cx="698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r>
              <a:rPr lang="en-US" altLang="en-US" sz="2000" b="1">
                <a:solidFill>
                  <a:srgbClr val="000000"/>
                </a:solidFill>
                <a:latin typeface="Arial" pitchFamily="34" charset="0"/>
                <a:cs typeface="Arial" pitchFamily="34" charset="0"/>
              </a:rPr>
              <a:t>20%</a:t>
            </a:r>
          </a:p>
        </p:txBody>
      </p:sp>
      <p:sp>
        <p:nvSpPr>
          <p:cNvPr id="33806" name="TextBox 20"/>
          <p:cNvSpPr txBox="1">
            <a:spLocks noChangeArrowheads="1"/>
          </p:cNvSpPr>
          <p:nvPr/>
        </p:nvSpPr>
        <p:spPr bwMode="auto">
          <a:xfrm>
            <a:off x="2619375" y="5078413"/>
            <a:ext cx="698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r>
              <a:rPr lang="en-US" altLang="en-US" sz="2000" b="1">
                <a:solidFill>
                  <a:srgbClr val="000000"/>
                </a:solidFill>
                <a:latin typeface="Arial" pitchFamily="34" charset="0"/>
                <a:cs typeface="Arial" pitchFamily="34" charset="0"/>
              </a:rPr>
              <a:t>30%</a:t>
            </a:r>
          </a:p>
        </p:txBody>
      </p:sp>
      <p:sp>
        <p:nvSpPr>
          <p:cNvPr id="33807" name="TextBox 21"/>
          <p:cNvSpPr txBox="1">
            <a:spLocks noChangeArrowheads="1"/>
          </p:cNvSpPr>
          <p:nvPr/>
        </p:nvSpPr>
        <p:spPr bwMode="auto">
          <a:xfrm>
            <a:off x="2619375" y="6013450"/>
            <a:ext cx="698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r>
              <a:rPr lang="en-US" altLang="en-US" sz="2000" b="1">
                <a:solidFill>
                  <a:srgbClr val="000000"/>
                </a:solidFill>
                <a:latin typeface="Arial" pitchFamily="34" charset="0"/>
                <a:cs typeface="Arial" pitchFamily="34" charset="0"/>
              </a:rPr>
              <a:t>40%</a:t>
            </a:r>
          </a:p>
        </p:txBody>
      </p:sp>
      <p:sp>
        <p:nvSpPr>
          <p:cNvPr id="33808" name="TextBox 22"/>
          <p:cNvSpPr txBox="1">
            <a:spLocks noChangeArrowheads="1"/>
          </p:cNvSpPr>
          <p:nvPr/>
        </p:nvSpPr>
        <p:spPr bwMode="auto">
          <a:xfrm>
            <a:off x="6270626" y="1893889"/>
            <a:ext cx="11080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ctr">
              <a:lnSpc>
                <a:spcPts val="1800"/>
              </a:lnSpc>
            </a:pPr>
            <a:r>
              <a:rPr lang="en-US" altLang="en-US" b="1">
                <a:solidFill>
                  <a:srgbClr val="000000"/>
                </a:solidFill>
                <a:latin typeface="Arial" pitchFamily="34" charset="0"/>
                <a:cs typeface="Arial" pitchFamily="34" charset="0"/>
              </a:rPr>
              <a:t>ACE</a:t>
            </a:r>
          </a:p>
          <a:p>
            <a:pPr algn="ctr">
              <a:lnSpc>
                <a:spcPts val="1800"/>
              </a:lnSpc>
            </a:pPr>
            <a:r>
              <a:rPr lang="en-US" altLang="en-US" b="1">
                <a:solidFill>
                  <a:srgbClr val="000000"/>
                </a:solidFill>
                <a:latin typeface="Arial" pitchFamily="34" charset="0"/>
                <a:cs typeface="Arial" pitchFamily="34" charset="0"/>
              </a:rPr>
              <a:t>inhibitor</a:t>
            </a:r>
          </a:p>
        </p:txBody>
      </p:sp>
      <p:sp>
        <p:nvSpPr>
          <p:cNvPr id="33809" name="TextBox 23"/>
          <p:cNvSpPr txBox="1">
            <a:spLocks noChangeArrowheads="1"/>
          </p:cNvSpPr>
          <p:nvPr/>
        </p:nvSpPr>
        <p:spPr bwMode="auto">
          <a:xfrm>
            <a:off x="3887789" y="1663701"/>
            <a:ext cx="1519237"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ctr">
              <a:lnSpc>
                <a:spcPts val="1800"/>
              </a:lnSpc>
            </a:pPr>
            <a:r>
              <a:rPr lang="en-US" altLang="en-US" b="1">
                <a:solidFill>
                  <a:srgbClr val="000000"/>
                </a:solidFill>
                <a:latin typeface="Arial" pitchFamily="34" charset="0"/>
                <a:cs typeface="Arial" pitchFamily="34" charset="0"/>
              </a:rPr>
              <a:t>Angiotensin</a:t>
            </a:r>
          </a:p>
          <a:p>
            <a:pPr algn="ctr">
              <a:lnSpc>
                <a:spcPts val="1800"/>
              </a:lnSpc>
            </a:pPr>
            <a:r>
              <a:rPr lang="en-US" altLang="en-US" b="1">
                <a:solidFill>
                  <a:srgbClr val="000000"/>
                </a:solidFill>
                <a:latin typeface="Arial" pitchFamily="34" charset="0"/>
                <a:cs typeface="Arial" pitchFamily="34" charset="0"/>
              </a:rPr>
              <a:t>receptor</a:t>
            </a:r>
          </a:p>
          <a:p>
            <a:pPr algn="ctr">
              <a:lnSpc>
                <a:spcPts val="1800"/>
              </a:lnSpc>
            </a:pPr>
            <a:r>
              <a:rPr lang="en-US" altLang="en-US" b="1">
                <a:solidFill>
                  <a:srgbClr val="000000"/>
                </a:solidFill>
                <a:latin typeface="Arial" pitchFamily="34" charset="0"/>
                <a:cs typeface="Arial" pitchFamily="34" charset="0"/>
              </a:rPr>
              <a:t>blocker</a:t>
            </a:r>
          </a:p>
        </p:txBody>
      </p:sp>
      <p:sp>
        <p:nvSpPr>
          <p:cNvPr id="33810" name="TextBox 24"/>
          <p:cNvSpPr txBox="1">
            <a:spLocks noChangeArrowheads="1"/>
          </p:cNvSpPr>
          <p:nvPr/>
        </p:nvSpPr>
        <p:spPr bwMode="auto">
          <a:xfrm>
            <a:off x="2790826" y="2273300"/>
            <a:ext cx="555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r>
              <a:rPr lang="en-US" altLang="en-US" sz="2000" b="1">
                <a:solidFill>
                  <a:srgbClr val="000000"/>
                </a:solidFill>
                <a:latin typeface="Arial" pitchFamily="34" charset="0"/>
                <a:cs typeface="Arial" pitchFamily="34" charset="0"/>
              </a:rPr>
              <a:t>0%</a:t>
            </a:r>
          </a:p>
        </p:txBody>
      </p:sp>
      <p:cxnSp>
        <p:nvCxnSpPr>
          <p:cNvPr id="26" name="Straight Arrow Connector 25"/>
          <p:cNvCxnSpPr>
            <a:cxnSpLocks noChangeShapeType="1"/>
          </p:cNvCxnSpPr>
          <p:nvPr/>
        </p:nvCxnSpPr>
        <p:spPr bwMode="auto">
          <a:xfrm rot="5400000">
            <a:off x="2307432" y="5323682"/>
            <a:ext cx="492125" cy="1588"/>
          </a:xfrm>
          <a:prstGeom prst="straightConnector1">
            <a:avLst/>
          </a:prstGeom>
          <a:noFill/>
          <a:ln w="3810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7" name="Straight Arrow Connector 26"/>
          <p:cNvCxnSpPr>
            <a:cxnSpLocks noChangeShapeType="1"/>
          </p:cNvCxnSpPr>
          <p:nvPr/>
        </p:nvCxnSpPr>
        <p:spPr bwMode="auto">
          <a:xfrm rot="5400000">
            <a:off x="2306638" y="4387850"/>
            <a:ext cx="493712" cy="1588"/>
          </a:xfrm>
          <a:prstGeom prst="straightConnector1">
            <a:avLst/>
          </a:prstGeom>
          <a:noFill/>
          <a:ln w="3810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8" name="Straight Arrow Connector 27"/>
          <p:cNvCxnSpPr>
            <a:cxnSpLocks noChangeShapeType="1"/>
          </p:cNvCxnSpPr>
          <p:nvPr/>
        </p:nvCxnSpPr>
        <p:spPr bwMode="auto">
          <a:xfrm rot="5400000">
            <a:off x="2307432" y="3452019"/>
            <a:ext cx="492125" cy="1588"/>
          </a:xfrm>
          <a:prstGeom prst="straightConnector1">
            <a:avLst/>
          </a:prstGeom>
          <a:noFill/>
          <a:ln w="38100">
            <a:solidFill>
              <a:srgbClr val="000000"/>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0" name="Rectangle 29"/>
          <p:cNvSpPr>
            <a:spLocks noChangeArrowheads="1"/>
          </p:cNvSpPr>
          <p:nvPr/>
        </p:nvSpPr>
        <p:spPr bwMode="auto">
          <a:xfrm>
            <a:off x="9232901" y="2473326"/>
            <a:ext cx="708025" cy="3292475"/>
          </a:xfrm>
          <a:prstGeom prst="rect">
            <a:avLst/>
          </a:prstGeom>
          <a:solidFill>
            <a:srgbClr val="953735"/>
          </a:solidFill>
          <a:ln w="9525">
            <a:solidFill>
              <a:srgbClr val="000000"/>
            </a:solidFill>
            <a:miter lim="800000"/>
            <a:headEnd/>
            <a:tailEnd/>
          </a:ln>
          <a:effectLst>
            <a:outerShdw blurRad="40000" dist="86488" dir="2460001" rotWithShape="0">
              <a:srgbClr val="808080">
                <a:alpha val="34999"/>
              </a:srgbClr>
            </a:outerShdw>
          </a:effectLst>
        </p:spPr>
        <p:txBody>
          <a:bodyPr anchor="ctr"/>
          <a:lstStyle/>
          <a:p>
            <a:pPr algn="ctr">
              <a:defRPr/>
            </a:pPr>
            <a:endParaRPr lang="en-US">
              <a:solidFill>
                <a:srgbClr val="000000"/>
              </a:solidFill>
              <a:latin typeface="Corbel"/>
            </a:endParaRPr>
          </a:p>
        </p:txBody>
      </p:sp>
      <p:sp>
        <p:nvSpPr>
          <p:cNvPr id="33815" name="TextBox 31"/>
          <p:cNvSpPr txBox="1">
            <a:spLocks noChangeArrowheads="1"/>
          </p:cNvSpPr>
          <p:nvPr/>
        </p:nvSpPr>
        <p:spPr bwMode="auto">
          <a:xfrm rot="-5400000">
            <a:off x="231776" y="4169119"/>
            <a:ext cx="374967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ctr">
              <a:lnSpc>
                <a:spcPts val="1800"/>
              </a:lnSpc>
            </a:pPr>
            <a:r>
              <a:rPr lang="en-US" altLang="en-US" sz="2000" b="1">
                <a:solidFill>
                  <a:srgbClr val="000000"/>
                </a:solidFill>
                <a:latin typeface="Arial" pitchFamily="34" charset="0"/>
                <a:cs typeface="Arial" pitchFamily="34" charset="0"/>
              </a:rPr>
              <a:t>% Decrease in Mortality</a:t>
            </a:r>
          </a:p>
        </p:txBody>
      </p:sp>
      <p:cxnSp>
        <p:nvCxnSpPr>
          <p:cNvPr id="37" name="Straight Connector 36"/>
          <p:cNvCxnSpPr>
            <a:cxnSpLocks noChangeShapeType="1"/>
          </p:cNvCxnSpPr>
          <p:nvPr/>
        </p:nvCxnSpPr>
        <p:spPr bwMode="auto">
          <a:xfrm>
            <a:off x="7378700" y="4141789"/>
            <a:ext cx="1765300" cy="1587"/>
          </a:xfrm>
          <a:prstGeom prst="line">
            <a:avLst/>
          </a:prstGeom>
          <a:noFill/>
          <a:ln w="25400">
            <a:solidFill>
              <a:srgbClr val="000000"/>
            </a:solidFill>
            <a:prstDash val="sys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0" name="Straight Arrow Connector 39"/>
          <p:cNvCxnSpPr>
            <a:cxnSpLocks noChangeShapeType="1"/>
          </p:cNvCxnSpPr>
          <p:nvPr/>
        </p:nvCxnSpPr>
        <p:spPr bwMode="auto">
          <a:xfrm rot="5400000">
            <a:off x="6878639" y="3306764"/>
            <a:ext cx="1665287" cy="1587"/>
          </a:xfrm>
          <a:prstGeom prst="straightConnector1">
            <a:avLst/>
          </a:prstGeom>
          <a:noFill/>
          <a:ln w="44450">
            <a:solidFill>
              <a:srgbClr val="000000"/>
            </a:solidFill>
            <a:round/>
            <a:headEnd type="arrow" w="med" len="med"/>
            <a:tailEnd type="arrow" w="med" len="med"/>
          </a:ln>
          <a:effectLst>
            <a:outerShdw blurRad="78105"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3" name="Straight Connector 42"/>
          <p:cNvCxnSpPr>
            <a:cxnSpLocks noChangeShapeType="1"/>
          </p:cNvCxnSpPr>
          <p:nvPr/>
        </p:nvCxnSpPr>
        <p:spPr bwMode="auto">
          <a:xfrm>
            <a:off x="6692900" y="5753100"/>
            <a:ext cx="2425700" cy="1588"/>
          </a:xfrm>
          <a:prstGeom prst="line">
            <a:avLst/>
          </a:prstGeom>
          <a:noFill/>
          <a:ln w="25400">
            <a:solidFill>
              <a:srgbClr val="000000"/>
            </a:solidFill>
            <a:prstDash val="sys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3819" name="TextBox 43"/>
          <p:cNvSpPr txBox="1">
            <a:spLocks noChangeArrowheads="1"/>
          </p:cNvSpPr>
          <p:nvPr/>
        </p:nvSpPr>
        <p:spPr bwMode="auto">
          <a:xfrm>
            <a:off x="7788275" y="2968626"/>
            <a:ext cx="800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r>
              <a:rPr lang="en-US" altLang="en-US" sz="2400" b="1">
                <a:solidFill>
                  <a:srgbClr val="000000"/>
                </a:solidFill>
                <a:latin typeface="Arial" pitchFamily="34" charset="0"/>
                <a:cs typeface="Arial" pitchFamily="34" charset="0"/>
              </a:rPr>
              <a:t>18%</a:t>
            </a:r>
          </a:p>
        </p:txBody>
      </p:sp>
      <p:sp>
        <p:nvSpPr>
          <p:cNvPr id="33820" name="TextBox 44"/>
          <p:cNvSpPr txBox="1">
            <a:spLocks noChangeArrowheads="1"/>
          </p:cNvSpPr>
          <p:nvPr/>
        </p:nvSpPr>
        <p:spPr bwMode="auto">
          <a:xfrm>
            <a:off x="7788275" y="4686301"/>
            <a:ext cx="800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r>
              <a:rPr lang="en-US" altLang="en-US" sz="2400" b="1">
                <a:solidFill>
                  <a:srgbClr val="000000"/>
                </a:solidFill>
                <a:latin typeface="Arial" pitchFamily="34" charset="0"/>
                <a:cs typeface="Arial" pitchFamily="34" charset="0"/>
              </a:rPr>
              <a:t>20%</a:t>
            </a:r>
          </a:p>
        </p:txBody>
      </p:sp>
      <p:sp>
        <p:nvSpPr>
          <p:cNvPr id="33821" name="TextBox 45"/>
          <p:cNvSpPr txBox="1">
            <a:spLocks noChangeArrowheads="1"/>
          </p:cNvSpPr>
          <p:nvPr/>
        </p:nvSpPr>
        <p:spPr bwMode="auto">
          <a:xfrm>
            <a:off x="3973513" y="5975351"/>
            <a:ext cx="65325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r"/>
            <a:r>
              <a:rPr lang="en-US" altLang="en-US" sz="1600">
                <a:solidFill>
                  <a:srgbClr val="000000"/>
                </a:solidFill>
                <a:latin typeface="Arial" pitchFamily="34" charset="0"/>
                <a:cs typeface="Arial" pitchFamily="34" charset="0"/>
              </a:rPr>
              <a:t>Effect of ARB vs placebo derived from CHARM-Alternative trial</a:t>
            </a:r>
          </a:p>
          <a:p>
            <a:pPr algn="r"/>
            <a:r>
              <a:rPr lang="en-US" altLang="en-US" sz="1600">
                <a:solidFill>
                  <a:srgbClr val="000000"/>
                </a:solidFill>
                <a:latin typeface="Arial" pitchFamily="34" charset="0"/>
                <a:cs typeface="Arial" pitchFamily="34" charset="0"/>
              </a:rPr>
              <a:t>Effect of ACE inhibitor vs placebo derived from SOLVD-Treatment trial</a:t>
            </a:r>
          </a:p>
          <a:p>
            <a:pPr algn="r"/>
            <a:r>
              <a:rPr lang="en-US" altLang="en-US" sz="1600">
                <a:solidFill>
                  <a:srgbClr val="000000"/>
                </a:solidFill>
                <a:latin typeface="Arial" pitchFamily="34" charset="0"/>
                <a:cs typeface="Arial" pitchFamily="34" charset="0"/>
              </a:rPr>
              <a:t>Effect of LCZ696 vs ACE inhibitor derived from PARADIGM-HF trial</a:t>
            </a:r>
          </a:p>
        </p:txBody>
      </p:sp>
      <p:sp>
        <p:nvSpPr>
          <p:cNvPr id="33822" name="TextBox 35"/>
          <p:cNvSpPr txBox="1">
            <a:spLocks noChangeArrowheads="1"/>
          </p:cNvSpPr>
          <p:nvPr/>
        </p:nvSpPr>
        <p:spPr bwMode="auto">
          <a:xfrm>
            <a:off x="8842375" y="1663701"/>
            <a:ext cx="151765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ctr">
              <a:lnSpc>
                <a:spcPts val="1800"/>
              </a:lnSpc>
            </a:pPr>
            <a:r>
              <a:rPr lang="en-US" altLang="en-US" b="1">
                <a:solidFill>
                  <a:srgbClr val="000000"/>
                </a:solidFill>
                <a:latin typeface="Arial" pitchFamily="34" charset="0"/>
                <a:cs typeface="Arial" pitchFamily="34" charset="0"/>
              </a:rPr>
              <a:t>Angiotensin</a:t>
            </a:r>
          </a:p>
          <a:p>
            <a:pPr algn="ctr">
              <a:lnSpc>
                <a:spcPts val="1800"/>
              </a:lnSpc>
            </a:pPr>
            <a:r>
              <a:rPr lang="en-US" altLang="en-US" b="1">
                <a:solidFill>
                  <a:srgbClr val="000000"/>
                </a:solidFill>
                <a:latin typeface="Arial" pitchFamily="34" charset="0"/>
                <a:cs typeface="Arial" pitchFamily="34" charset="0"/>
              </a:rPr>
              <a:t>neprilysin</a:t>
            </a:r>
          </a:p>
          <a:p>
            <a:pPr algn="ctr">
              <a:lnSpc>
                <a:spcPts val="1800"/>
              </a:lnSpc>
            </a:pPr>
            <a:r>
              <a:rPr lang="en-US" altLang="en-US" b="1">
                <a:solidFill>
                  <a:srgbClr val="000000"/>
                </a:solidFill>
                <a:latin typeface="Arial" pitchFamily="34" charset="0"/>
                <a:cs typeface="Arial" pitchFamily="34" charset="0"/>
              </a:rPr>
              <a:t>inhibition</a:t>
            </a:r>
          </a:p>
        </p:txBody>
      </p:sp>
      <p:cxnSp>
        <p:nvCxnSpPr>
          <p:cNvPr id="35" name="Straight Arrow Connector 34"/>
          <p:cNvCxnSpPr>
            <a:cxnSpLocks noChangeShapeType="1"/>
          </p:cNvCxnSpPr>
          <p:nvPr/>
        </p:nvCxnSpPr>
        <p:spPr bwMode="auto">
          <a:xfrm rot="5400000">
            <a:off x="7845426" y="4948238"/>
            <a:ext cx="1608137" cy="1588"/>
          </a:xfrm>
          <a:prstGeom prst="straightConnector1">
            <a:avLst/>
          </a:prstGeom>
          <a:noFill/>
          <a:ln w="44450">
            <a:solidFill>
              <a:srgbClr val="000000"/>
            </a:solidFill>
            <a:round/>
            <a:headEnd type="arrow" w="med" len="med"/>
            <a:tailEnd type="arrow" w="med" len="med"/>
          </a:ln>
          <a:effectLst>
            <a:outerShdw blurRad="78105"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8" name="Straight Arrow Connector 37"/>
          <p:cNvCxnSpPr>
            <a:cxnSpLocks noChangeShapeType="1"/>
          </p:cNvCxnSpPr>
          <p:nvPr/>
        </p:nvCxnSpPr>
        <p:spPr bwMode="auto">
          <a:xfrm rot="5400000">
            <a:off x="4703764" y="3157539"/>
            <a:ext cx="1404937" cy="1587"/>
          </a:xfrm>
          <a:prstGeom prst="straightConnector1">
            <a:avLst/>
          </a:prstGeom>
          <a:noFill/>
          <a:ln w="44450">
            <a:solidFill>
              <a:srgbClr val="000000"/>
            </a:solidFill>
            <a:round/>
            <a:headEnd type="arrow" w="med" len="med"/>
            <a:tailEnd type="arrow" w="med" len="med"/>
          </a:ln>
          <a:effectLst>
            <a:outerShdw blurRad="78105"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3825" name="TextBox 46"/>
          <p:cNvSpPr txBox="1">
            <a:spLocks noChangeArrowheads="1"/>
          </p:cNvSpPr>
          <p:nvPr/>
        </p:nvSpPr>
        <p:spPr bwMode="auto">
          <a:xfrm>
            <a:off x="5507039" y="2968626"/>
            <a:ext cx="8016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r>
              <a:rPr lang="en-US" altLang="en-US" sz="2400" b="1">
                <a:solidFill>
                  <a:srgbClr val="000000"/>
                </a:solidFill>
                <a:latin typeface="Arial" pitchFamily="34" charset="0"/>
                <a:cs typeface="Arial" pitchFamily="34" charset="0"/>
              </a:rPr>
              <a:t>15%</a:t>
            </a:r>
          </a:p>
        </p:txBody>
      </p:sp>
      <p:cxnSp>
        <p:nvCxnSpPr>
          <p:cNvPr id="48" name="Straight Connector 47"/>
          <p:cNvCxnSpPr>
            <a:cxnSpLocks noChangeShapeType="1"/>
          </p:cNvCxnSpPr>
          <p:nvPr/>
        </p:nvCxnSpPr>
        <p:spPr bwMode="auto">
          <a:xfrm>
            <a:off x="5143500" y="3863975"/>
            <a:ext cx="1276350" cy="1588"/>
          </a:xfrm>
          <a:prstGeom prst="line">
            <a:avLst/>
          </a:prstGeom>
          <a:noFill/>
          <a:ln w="25400">
            <a:solidFill>
              <a:srgbClr val="000000"/>
            </a:solidFill>
            <a:prstDash val="sysDash"/>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 name="Date Placeholder 2"/>
          <p:cNvSpPr>
            <a:spLocks noGrp="1"/>
          </p:cNvSpPr>
          <p:nvPr>
            <p:ph type="dt" sz="half" idx="10"/>
          </p:nvPr>
        </p:nvSpPr>
        <p:spPr/>
        <p:txBody>
          <a:bodyPr/>
          <a:lstStyle/>
          <a:p>
            <a:fld id="{336B2AFF-A201-4A01-BC4E-21B27A326661}" type="datetime1">
              <a:rPr lang="en-US" smtClean="0">
                <a:solidFill>
                  <a:prstClr val="black">
                    <a:tint val="95000"/>
                  </a:prstClr>
                </a:solidFill>
                <a:latin typeface="Corbel"/>
              </a:rPr>
              <a:t>7/8/2017</a:t>
            </a:fld>
            <a:endParaRPr lang="en-US">
              <a:solidFill>
                <a:prstClr val="black">
                  <a:tint val="95000"/>
                </a:prstClr>
              </a:solidFill>
              <a:latin typeface="Corbel"/>
            </a:endParaRPr>
          </a:p>
        </p:txBody>
      </p:sp>
    </p:spTree>
    <p:extLst>
      <p:ext uri="{BB962C8B-B14F-4D97-AF65-F5344CB8AC3E}">
        <p14:creationId xmlns:p14="http://schemas.microsoft.com/office/powerpoint/2010/main" val="4112801922"/>
      </p:ext>
    </p:extLst>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133600" y="346302"/>
            <a:ext cx="6858000" cy="757130"/>
          </a:xfrm>
          <a:prstGeom prst="rect">
            <a:avLst/>
          </a:prstGeom>
          <a:solidFill>
            <a:schemeClr val="hlink"/>
          </a:solidFill>
          <a:ln w="9525">
            <a:noFill/>
            <a:miter lim="800000"/>
            <a:headEnd/>
            <a:tailEnd/>
          </a:ln>
        </p:spPr>
        <p:txBody>
          <a:bodyPr>
            <a:spAutoFit/>
          </a:bodyPr>
          <a:lstStyle/>
          <a:p>
            <a:pPr algn="ctr" defTabSz="342900">
              <a:lnSpc>
                <a:spcPct val="80000"/>
              </a:lnSpc>
            </a:pPr>
            <a:r>
              <a:rPr lang="en-US" sz="2700" b="1" dirty="0">
                <a:solidFill>
                  <a:prstClr val="black"/>
                </a:solidFill>
                <a:latin typeface="Garamond" pitchFamily="18" charset="0"/>
              </a:rPr>
              <a:t>Pharmacological Treatment for Stage C HF With Reduced EF</a:t>
            </a:r>
          </a:p>
        </p:txBody>
      </p:sp>
      <p:sp>
        <p:nvSpPr>
          <p:cNvPr id="5" name="Title 1"/>
          <p:cNvSpPr>
            <a:spLocks noGrp="1"/>
          </p:cNvSpPr>
          <p:nvPr>
            <p:ph type="title"/>
          </p:nvPr>
        </p:nvSpPr>
        <p:spPr>
          <a:xfrm>
            <a:off x="2666999" y="1814540"/>
            <a:ext cx="6858000" cy="685800"/>
          </a:xfrm>
          <a:solidFill>
            <a:schemeClr val="bg1"/>
          </a:solidFill>
        </p:spPr>
        <p:txBody>
          <a:bodyPr>
            <a:normAutofit fontScale="90000"/>
          </a:bodyPr>
          <a:lstStyle/>
          <a:p>
            <a:r>
              <a:rPr lang="en-US" sz="2100" dirty="0">
                <a:solidFill>
                  <a:schemeClr val="accent2">
                    <a:lumMod val="75000"/>
                  </a:schemeClr>
                </a:solidFill>
                <a:latin typeface="Garamond" panose="02020404030301010803" pitchFamily="18" charset="0"/>
                <a:ea typeface="Arial Unicode MS" panose="020B0604020202020204" pitchFamily="34" charset="-128"/>
                <a:cs typeface="Arial Unicode MS" panose="020B0604020202020204" pitchFamily="34" charset="-128"/>
              </a:rPr>
              <a:t>Renin-Angiotensin System Inhibition With ACE-Inhibitor or ARB or ARNI</a:t>
            </a:r>
          </a:p>
        </p:txBody>
      </p:sp>
      <p:graphicFrame>
        <p:nvGraphicFramePr>
          <p:cNvPr id="7" name="Table 6"/>
          <p:cNvGraphicFramePr>
            <a:graphicFrameLocks noGrp="1"/>
          </p:cNvGraphicFramePr>
          <p:nvPr/>
        </p:nvGraphicFramePr>
        <p:xfrm>
          <a:off x="3035021" y="2500340"/>
          <a:ext cx="6057899" cy="457200"/>
        </p:xfrm>
        <a:graphic>
          <a:graphicData uri="http://schemas.openxmlformats.org/drawingml/2006/table">
            <a:tbl>
              <a:tblPr firstRow="1" firstCol="1" bandRow="1" bandCol="1"/>
              <a:tblGrid>
                <a:gridCol w="717830">
                  <a:extLst>
                    <a:ext uri="{9D8B030D-6E8A-4147-A177-3AD203B41FA5}">
                      <a16:colId xmlns:a16="http://schemas.microsoft.com/office/drawing/2014/main" val="424226471"/>
                    </a:ext>
                  </a:extLst>
                </a:gridCol>
                <a:gridCol w="675716">
                  <a:extLst>
                    <a:ext uri="{9D8B030D-6E8A-4147-A177-3AD203B41FA5}">
                      <a16:colId xmlns:a16="http://schemas.microsoft.com/office/drawing/2014/main" val="3876249937"/>
                    </a:ext>
                  </a:extLst>
                </a:gridCol>
                <a:gridCol w="2924735">
                  <a:extLst>
                    <a:ext uri="{9D8B030D-6E8A-4147-A177-3AD203B41FA5}">
                      <a16:colId xmlns:a16="http://schemas.microsoft.com/office/drawing/2014/main" val="3324183838"/>
                    </a:ext>
                  </a:extLst>
                </a:gridCol>
                <a:gridCol w="1739618">
                  <a:extLst>
                    <a:ext uri="{9D8B030D-6E8A-4147-A177-3AD203B41FA5}">
                      <a16:colId xmlns:a16="http://schemas.microsoft.com/office/drawing/2014/main" val="2477724454"/>
                    </a:ext>
                  </a:extLst>
                </a:gridCol>
              </a:tblGrid>
              <a:tr h="457200">
                <a:tc>
                  <a:txBody>
                    <a:bodyPr/>
                    <a:lstStyle/>
                    <a:p>
                      <a:pPr marL="0" marR="0" algn="ctr">
                        <a:lnSpc>
                          <a:spcPct val="100000"/>
                        </a:lnSpc>
                        <a:spcBef>
                          <a:spcPts val="0"/>
                        </a:spcBef>
                        <a:spcAft>
                          <a:spcPts val="0"/>
                        </a:spcAft>
                      </a:pPr>
                      <a:r>
                        <a:rPr lang="en-US" sz="1500" b="1" i="0" dirty="0">
                          <a:effectLst/>
                          <a:latin typeface="+mj-lt"/>
                          <a:ea typeface="Times New Roman" panose="02020603050405020304" pitchFamily="18" charset="0"/>
                        </a:rPr>
                        <a:t>COR</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b="1" i="0" dirty="0">
                          <a:effectLst/>
                          <a:latin typeface="+mj-lt"/>
                          <a:ea typeface="Times New Roman" panose="02020603050405020304" pitchFamily="18" charset="0"/>
                        </a:rPr>
                        <a:t>LOE</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b="1" i="0" dirty="0">
                          <a:effectLst/>
                          <a:latin typeface="+mj-lt"/>
                          <a:ea typeface="Times New Roman" panose="02020603050405020304" pitchFamily="18" charset="0"/>
                        </a:rPr>
                        <a:t>Recommendations</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b="1" i="0" dirty="0">
                          <a:effectLst/>
                          <a:latin typeface="+mj-lt"/>
                          <a:ea typeface="Batang" panose="02030600000101010101" pitchFamily="18" charset="-127"/>
                        </a:rPr>
                        <a:t>Comment/</a:t>
                      </a:r>
                    </a:p>
                    <a:p>
                      <a:pPr marL="0" marR="0" algn="ctr">
                        <a:lnSpc>
                          <a:spcPct val="100000"/>
                        </a:lnSpc>
                        <a:spcBef>
                          <a:spcPts val="0"/>
                        </a:spcBef>
                        <a:spcAft>
                          <a:spcPts val="0"/>
                        </a:spcAft>
                      </a:pPr>
                      <a:r>
                        <a:rPr lang="en-US" sz="1500" b="1" i="0" dirty="0">
                          <a:effectLst/>
                          <a:latin typeface="+mj-lt"/>
                          <a:ea typeface="Batang" panose="02030600000101010101" pitchFamily="18" charset="-127"/>
                        </a:rPr>
                        <a:t>Rationale</a:t>
                      </a:r>
                      <a:endParaRPr lang="en-US" sz="1500" b="1" i="0" dirty="0">
                        <a:effectLst/>
                        <a:latin typeface="+mj-lt"/>
                        <a:ea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8667709"/>
                  </a:ext>
                </a:extLst>
              </a:tr>
            </a:tbl>
          </a:graphicData>
        </a:graphic>
      </p:graphicFrame>
      <p:graphicFrame>
        <p:nvGraphicFramePr>
          <p:cNvPr id="6" name="Table 5"/>
          <p:cNvGraphicFramePr>
            <a:graphicFrameLocks noGrp="1"/>
          </p:cNvGraphicFramePr>
          <p:nvPr>
            <p:extLst/>
          </p:nvPr>
        </p:nvGraphicFramePr>
        <p:xfrm>
          <a:off x="3035020" y="2957540"/>
          <a:ext cx="6057899" cy="1706880"/>
        </p:xfrm>
        <a:graphic>
          <a:graphicData uri="http://schemas.openxmlformats.org/drawingml/2006/table">
            <a:tbl>
              <a:tblPr firstRow="1" firstCol="1" bandRow="1"/>
              <a:tblGrid>
                <a:gridCol w="717831">
                  <a:extLst>
                    <a:ext uri="{9D8B030D-6E8A-4147-A177-3AD203B41FA5}">
                      <a16:colId xmlns:a16="http://schemas.microsoft.com/office/drawing/2014/main" val="2974491178"/>
                    </a:ext>
                  </a:extLst>
                </a:gridCol>
                <a:gridCol w="675716">
                  <a:extLst>
                    <a:ext uri="{9D8B030D-6E8A-4147-A177-3AD203B41FA5}">
                      <a16:colId xmlns:a16="http://schemas.microsoft.com/office/drawing/2014/main" val="3459307108"/>
                    </a:ext>
                  </a:extLst>
                </a:gridCol>
                <a:gridCol w="2924734">
                  <a:extLst>
                    <a:ext uri="{9D8B030D-6E8A-4147-A177-3AD203B41FA5}">
                      <a16:colId xmlns:a16="http://schemas.microsoft.com/office/drawing/2014/main" val="3842889185"/>
                    </a:ext>
                  </a:extLst>
                </a:gridCol>
                <a:gridCol w="1739618">
                  <a:extLst>
                    <a:ext uri="{9D8B030D-6E8A-4147-A177-3AD203B41FA5}">
                      <a16:colId xmlns:a16="http://schemas.microsoft.com/office/drawing/2014/main" val="1278935274"/>
                    </a:ext>
                  </a:extLst>
                </a:gridCol>
              </a:tblGrid>
              <a:tr h="1645920">
                <a:tc>
                  <a:txBody>
                    <a:bodyPr/>
                    <a:lstStyle/>
                    <a:p>
                      <a:pPr marL="0" marR="0" algn="ctr">
                        <a:lnSpc>
                          <a:spcPct val="100000"/>
                        </a:lnSpc>
                        <a:spcBef>
                          <a:spcPts val="0"/>
                        </a:spcBef>
                        <a:spcAft>
                          <a:spcPts val="0"/>
                        </a:spcAft>
                      </a:pPr>
                      <a:r>
                        <a:rPr lang="en-US" sz="1400" b="1" i="0">
                          <a:effectLst/>
                          <a:latin typeface="+mn-lt"/>
                          <a:ea typeface="Times New Roman" panose="02020603050405020304" pitchFamily="18" charset="0"/>
                        </a:rPr>
                        <a:t>III: Harm</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0000"/>
                        </a:lnSpc>
                        <a:spcBef>
                          <a:spcPts val="0"/>
                        </a:spcBef>
                        <a:spcAft>
                          <a:spcPts val="0"/>
                        </a:spcAft>
                      </a:pPr>
                      <a:r>
                        <a:rPr lang="en-US" sz="1400" b="1" i="0" dirty="0">
                          <a:effectLst/>
                          <a:latin typeface="+mn-lt"/>
                          <a:ea typeface="Times New Roman" panose="02020603050405020304" pitchFamily="18" charset="0"/>
                        </a:rPr>
                        <a:t>B-R</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nSpc>
                          <a:spcPct val="100000"/>
                        </a:lnSpc>
                        <a:spcBef>
                          <a:spcPts val="0"/>
                        </a:spcBef>
                        <a:spcAft>
                          <a:spcPts val="0"/>
                        </a:spcAft>
                      </a:pPr>
                      <a:r>
                        <a:rPr lang="en-US" sz="1400" b="0" i="0" dirty="0">
                          <a:solidFill>
                            <a:srgbClr val="FF0000"/>
                          </a:solidFill>
                          <a:effectLst/>
                          <a:latin typeface="+mn-lt"/>
                          <a:ea typeface="Calibri" panose="020F0502020204030204" pitchFamily="34" charset="0"/>
                        </a:rPr>
                        <a:t>ARNI should not be administered concomitantly with ACE</a:t>
                      </a:r>
                      <a:r>
                        <a:rPr lang="en-US" sz="1400" b="0" i="0" dirty="0">
                          <a:solidFill>
                            <a:srgbClr val="FF0000"/>
                          </a:solidFill>
                          <a:effectLst/>
                          <a:latin typeface="+mn-lt"/>
                          <a:ea typeface="Times New Roman" panose="02020603050405020304" pitchFamily="18" charset="0"/>
                        </a:rPr>
                        <a:t> inhibitors or within 36 hours of the last dose of an ACE inhibitor.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b="0" i="0" dirty="0">
                          <a:solidFill>
                            <a:srgbClr val="FF0000"/>
                          </a:solidFill>
                          <a:effectLst/>
                          <a:latin typeface="+mn-lt"/>
                          <a:ea typeface="Times New Roman" panose="02020603050405020304" pitchFamily="18" charset="0"/>
                        </a:rPr>
                        <a:t>NEW</a:t>
                      </a:r>
                      <a:r>
                        <a:rPr lang="en-US" sz="1400" b="0" i="0" dirty="0">
                          <a:effectLst/>
                          <a:latin typeface="+mn-lt"/>
                          <a:ea typeface="Times New Roman" panose="02020603050405020304" pitchFamily="18" charset="0"/>
                        </a:rPr>
                        <a:t>: Available evidence demonstrates a potential signal of harm for a concomitant use of ACE inhibitors and ARNI.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2707973"/>
                  </a:ext>
                </a:extLst>
              </a:tr>
            </a:tbl>
          </a:graphicData>
        </a:graphic>
      </p:graphicFrame>
      <p:graphicFrame>
        <p:nvGraphicFramePr>
          <p:cNvPr id="9" name="Table 8"/>
          <p:cNvGraphicFramePr>
            <a:graphicFrameLocks noGrp="1"/>
          </p:cNvGraphicFramePr>
          <p:nvPr>
            <p:extLst/>
          </p:nvPr>
        </p:nvGraphicFramePr>
        <p:xfrm>
          <a:off x="3035019" y="4664420"/>
          <a:ext cx="6057899" cy="617220"/>
        </p:xfrm>
        <a:graphic>
          <a:graphicData uri="http://schemas.openxmlformats.org/drawingml/2006/table">
            <a:tbl>
              <a:tblPr firstRow="1" firstCol="1" bandRow="1"/>
              <a:tblGrid>
                <a:gridCol w="717831">
                  <a:extLst>
                    <a:ext uri="{9D8B030D-6E8A-4147-A177-3AD203B41FA5}">
                      <a16:colId xmlns:a16="http://schemas.microsoft.com/office/drawing/2014/main" val="3230982679"/>
                    </a:ext>
                  </a:extLst>
                </a:gridCol>
                <a:gridCol w="675716">
                  <a:extLst>
                    <a:ext uri="{9D8B030D-6E8A-4147-A177-3AD203B41FA5}">
                      <a16:colId xmlns:a16="http://schemas.microsoft.com/office/drawing/2014/main" val="368583586"/>
                    </a:ext>
                  </a:extLst>
                </a:gridCol>
                <a:gridCol w="2924734">
                  <a:extLst>
                    <a:ext uri="{9D8B030D-6E8A-4147-A177-3AD203B41FA5}">
                      <a16:colId xmlns:a16="http://schemas.microsoft.com/office/drawing/2014/main" val="898243230"/>
                    </a:ext>
                  </a:extLst>
                </a:gridCol>
                <a:gridCol w="1739618">
                  <a:extLst>
                    <a:ext uri="{9D8B030D-6E8A-4147-A177-3AD203B41FA5}">
                      <a16:colId xmlns:a16="http://schemas.microsoft.com/office/drawing/2014/main" val="840454301"/>
                    </a:ext>
                  </a:extLst>
                </a:gridCol>
              </a:tblGrid>
              <a:tr h="617220">
                <a:tc>
                  <a:txBody>
                    <a:bodyPr/>
                    <a:lstStyle/>
                    <a:p>
                      <a:pPr marL="0" marR="0" algn="ctr">
                        <a:lnSpc>
                          <a:spcPct val="100000"/>
                        </a:lnSpc>
                        <a:spcBef>
                          <a:spcPts val="0"/>
                        </a:spcBef>
                        <a:spcAft>
                          <a:spcPts val="0"/>
                        </a:spcAft>
                      </a:pPr>
                      <a:r>
                        <a:rPr lang="en-US" sz="1400" b="1" i="0">
                          <a:effectLst/>
                          <a:latin typeface="+mn-lt"/>
                          <a:ea typeface="Times New Roman" panose="02020603050405020304" pitchFamily="18" charset="0"/>
                        </a:rPr>
                        <a:t>III: Harm</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0000"/>
                        </a:lnSpc>
                        <a:spcBef>
                          <a:spcPts val="0"/>
                        </a:spcBef>
                        <a:spcAft>
                          <a:spcPts val="0"/>
                        </a:spcAft>
                      </a:pPr>
                      <a:r>
                        <a:rPr lang="en-US" sz="1400" b="1" i="0" dirty="0">
                          <a:effectLst/>
                          <a:latin typeface="+mn-lt"/>
                          <a:ea typeface="Times New Roman" panose="02020603050405020304" pitchFamily="18" charset="0"/>
                        </a:rPr>
                        <a:t>C-EO</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00000"/>
                        </a:lnSpc>
                        <a:spcBef>
                          <a:spcPts val="0"/>
                        </a:spcBef>
                        <a:spcAft>
                          <a:spcPts val="0"/>
                        </a:spcAft>
                      </a:pPr>
                      <a:r>
                        <a:rPr lang="en-US" sz="1400" b="0" i="0" dirty="0">
                          <a:solidFill>
                            <a:srgbClr val="FF0000"/>
                          </a:solidFill>
                          <a:effectLst/>
                          <a:latin typeface="+mn-lt"/>
                          <a:ea typeface="Calibri" panose="020F0502020204030204" pitchFamily="34" charset="0"/>
                        </a:rPr>
                        <a:t>ARNI should not be administered to patients with a history of angioedema.</a:t>
                      </a:r>
                      <a:endParaRPr lang="en-US" sz="1400" b="0" i="0" dirty="0">
                        <a:solidFill>
                          <a:srgbClr val="FF0000"/>
                        </a:solidFill>
                        <a:effectLst/>
                        <a:latin typeface="+mn-lt"/>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b="0" i="0" dirty="0">
                          <a:solidFill>
                            <a:srgbClr val="FF0000"/>
                          </a:solidFill>
                          <a:effectLst/>
                          <a:latin typeface="+mn-lt"/>
                          <a:ea typeface="Times New Roman" panose="02020603050405020304" pitchFamily="18" charset="0"/>
                        </a:rPr>
                        <a:t>NEW</a:t>
                      </a:r>
                      <a:r>
                        <a:rPr lang="en-US" sz="1400" b="0" i="0" dirty="0">
                          <a:effectLst/>
                          <a:latin typeface="+mn-lt"/>
                          <a:ea typeface="Times New Roman" panose="02020603050405020304" pitchFamily="18" charset="0"/>
                        </a:rPr>
                        <a:t>: New clinical trial data.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7483833"/>
                  </a:ext>
                </a:extLst>
              </a:tr>
            </a:tbl>
          </a:graphicData>
        </a:graphic>
      </p:graphicFrame>
      <p:sp>
        <p:nvSpPr>
          <p:cNvPr id="2" name="Date Placeholder 1"/>
          <p:cNvSpPr>
            <a:spLocks noGrp="1"/>
          </p:cNvSpPr>
          <p:nvPr>
            <p:ph type="dt" sz="half" idx="10"/>
          </p:nvPr>
        </p:nvSpPr>
        <p:spPr/>
        <p:txBody>
          <a:bodyPr/>
          <a:lstStyle/>
          <a:p>
            <a:fld id="{C7BB7D51-1F37-4DB2-A645-2D1F5E743488}" type="datetime1">
              <a:rPr lang="en-US" smtClean="0"/>
              <a:t>7/8/2017</a:t>
            </a:fld>
            <a:endParaRPr lang="en-US"/>
          </a:p>
        </p:txBody>
      </p:sp>
    </p:spTree>
    <p:extLst>
      <p:ext uri="{BB962C8B-B14F-4D97-AF65-F5344CB8AC3E}">
        <p14:creationId xmlns:p14="http://schemas.microsoft.com/office/powerpoint/2010/main" val="115886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828800" y="389780"/>
            <a:ext cx="6858000" cy="757130"/>
          </a:xfrm>
          <a:prstGeom prst="rect">
            <a:avLst/>
          </a:prstGeom>
          <a:solidFill>
            <a:schemeClr val="hlink"/>
          </a:solidFill>
          <a:ln w="9525">
            <a:noFill/>
            <a:miter lim="800000"/>
            <a:headEnd/>
            <a:tailEnd/>
          </a:ln>
        </p:spPr>
        <p:txBody>
          <a:bodyPr>
            <a:spAutoFit/>
          </a:bodyPr>
          <a:lstStyle/>
          <a:p>
            <a:pPr algn="ctr" defTabSz="342900">
              <a:lnSpc>
                <a:spcPct val="80000"/>
              </a:lnSpc>
            </a:pPr>
            <a:r>
              <a:rPr lang="en-US" sz="2700" b="1" dirty="0">
                <a:solidFill>
                  <a:prstClr val="black"/>
                </a:solidFill>
                <a:latin typeface="Garamond" pitchFamily="18" charset="0"/>
              </a:rPr>
              <a:t>Pharmacological Treatment for Stage C HF With Reduced EF</a:t>
            </a:r>
          </a:p>
        </p:txBody>
      </p:sp>
      <p:sp>
        <p:nvSpPr>
          <p:cNvPr id="5" name="Title 1"/>
          <p:cNvSpPr>
            <a:spLocks noGrp="1"/>
          </p:cNvSpPr>
          <p:nvPr>
            <p:ph type="title"/>
          </p:nvPr>
        </p:nvSpPr>
        <p:spPr>
          <a:xfrm>
            <a:off x="2666999" y="1814541"/>
            <a:ext cx="6858000" cy="414310"/>
          </a:xfrm>
          <a:solidFill>
            <a:schemeClr val="bg1"/>
          </a:solidFill>
        </p:spPr>
        <p:txBody>
          <a:bodyPr/>
          <a:lstStyle/>
          <a:p>
            <a:r>
              <a:rPr lang="en-US" sz="2100" dirty="0">
                <a:solidFill>
                  <a:schemeClr val="accent2">
                    <a:lumMod val="75000"/>
                  </a:schemeClr>
                </a:solidFill>
                <a:latin typeface="Garamond" panose="02020404030301010803" pitchFamily="18" charset="0"/>
                <a:ea typeface="Arial Unicode MS" panose="020B0604020202020204" pitchFamily="34" charset="-128"/>
                <a:cs typeface="Arial Unicode MS" panose="020B0604020202020204" pitchFamily="34" charset="-128"/>
              </a:rPr>
              <a:t>Ivabradine</a:t>
            </a:r>
          </a:p>
        </p:txBody>
      </p:sp>
      <p:graphicFrame>
        <p:nvGraphicFramePr>
          <p:cNvPr id="7" name="Table 6"/>
          <p:cNvGraphicFramePr>
            <a:graphicFrameLocks noGrp="1"/>
          </p:cNvGraphicFramePr>
          <p:nvPr>
            <p:extLst/>
          </p:nvPr>
        </p:nvGraphicFramePr>
        <p:xfrm>
          <a:off x="3032013" y="2266553"/>
          <a:ext cx="6057899" cy="457200"/>
        </p:xfrm>
        <a:graphic>
          <a:graphicData uri="http://schemas.openxmlformats.org/drawingml/2006/table">
            <a:tbl>
              <a:tblPr firstRow="1" firstCol="1" bandRow="1" bandCol="1"/>
              <a:tblGrid>
                <a:gridCol w="717830">
                  <a:extLst>
                    <a:ext uri="{9D8B030D-6E8A-4147-A177-3AD203B41FA5}">
                      <a16:colId xmlns:a16="http://schemas.microsoft.com/office/drawing/2014/main" val="424226471"/>
                    </a:ext>
                  </a:extLst>
                </a:gridCol>
                <a:gridCol w="675716">
                  <a:extLst>
                    <a:ext uri="{9D8B030D-6E8A-4147-A177-3AD203B41FA5}">
                      <a16:colId xmlns:a16="http://schemas.microsoft.com/office/drawing/2014/main" val="3876249937"/>
                    </a:ext>
                  </a:extLst>
                </a:gridCol>
                <a:gridCol w="2924735">
                  <a:extLst>
                    <a:ext uri="{9D8B030D-6E8A-4147-A177-3AD203B41FA5}">
                      <a16:colId xmlns:a16="http://schemas.microsoft.com/office/drawing/2014/main" val="3324183838"/>
                    </a:ext>
                  </a:extLst>
                </a:gridCol>
                <a:gridCol w="1739618">
                  <a:extLst>
                    <a:ext uri="{9D8B030D-6E8A-4147-A177-3AD203B41FA5}">
                      <a16:colId xmlns:a16="http://schemas.microsoft.com/office/drawing/2014/main" val="2477724454"/>
                    </a:ext>
                  </a:extLst>
                </a:gridCol>
              </a:tblGrid>
              <a:tr h="457200">
                <a:tc>
                  <a:txBody>
                    <a:bodyPr/>
                    <a:lstStyle/>
                    <a:p>
                      <a:pPr marL="0" marR="0" algn="ctr">
                        <a:lnSpc>
                          <a:spcPct val="100000"/>
                        </a:lnSpc>
                        <a:spcBef>
                          <a:spcPts val="0"/>
                        </a:spcBef>
                        <a:spcAft>
                          <a:spcPts val="0"/>
                        </a:spcAft>
                      </a:pPr>
                      <a:r>
                        <a:rPr lang="en-US" sz="1500" b="1" i="0" dirty="0">
                          <a:effectLst/>
                          <a:latin typeface="+mj-lt"/>
                          <a:ea typeface="Times New Roman" panose="02020603050405020304" pitchFamily="18" charset="0"/>
                        </a:rPr>
                        <a:t>COR</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b="1" i="0" dirty="0">
                          <a:effectLst/>
                          <a:latin typeface="+mj-lt"/>
                          <a:ea typeface="Times New Roman" panose="02020603050405020304" pitchFamily="18" charset="0"/>
                        </a:rPr>
                        <a:t>LOE</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b="1" i="0" dirty="0">
                          <a:effectLst/>
                          <a:latin typeface="+mj-lt"/>
                          <a:ea typeface="Times New Roman" panose="02020603050405020304" pitchFamily="18" charset="0"/>
                        </a:rPr>
                        <a:t>Recommendations</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b="1" i="0" dirty="0">
                          <a:effectLst/>
                          <a:latin typeface="+mj-lt"/>
                          <a:ea typeface="Batang" panose="02030600000101010101" pitchFamily="18" charset="-127"/>
                        </a:rPr>
                        <a:t>Comment/</a:t>
                      </a:r>
                    </a:p>
                    <a:p>
                      <a:pPr marL="0" marR="0" algn="ctr">
                        <a:lnSpc>
                          <a:spcPct val="100000"/>
                        </a:lnSpc>
                        <a:spcBef>
                          <a:spcPts val="0"/>
                        </a:spcBef>
                        <a:spcAft>
                          <a:spcPts val="0"/>
                        </a:spcAft>
                      </a:pPr>
                      <a:r>
                        <a:rPr lang="en-US" sz="1500" b="1" i="0" dirty="0">
                          <a:effectLst/>
                          <a:latin typeface="+mj-lt"/>
                          <a:ea typeface="Batang" panose="02030600000101010101" pitchFamily="18" charset="-127"/>
                        </a:rPr>
                        <a:t>Rationale</a:t>
                      </a:r>
                      <a:endParaRPr lang="en-US" sz="1500" b="1" i="0" dirty="0">
                        <a:effectLst/>
                        <a:latin typeface="+mj-lt"/>
                        <a:ea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8667709"/>
                  </a:ext>
                </a:extLst>
              </a:tr>
            </a:tbl>
          </a:graphicData>
        </a:graphic>
      </p:graphicFrame>
      <p:graphicFrame>
        <p:nvGraphicFramePr>
          <p:cNvPr id="2" name="Table 1"/>
          <p:cNvGraphicFramePr>
            <a:graphicFrameLocks noGrp="1"/>
          </p:cNvGraphicFramePr>
          <p:nvPr>
            <p:extLst/>
          </p:nvPr>
        </p:nvGraphicFramePr>
        <p:xfrm>
          <a:off x="3032011" y="2723753"/>
          <a:ext cx="6057900" cy="2057400"/>
        </p:xfrm>
        <a:graphic>
          <a:graphicData uri="http://schemas.openxmlformats.org/drawingml/2006/table">
            <a:tbl>
              <a:tblPr firstRow="1" firstCol="1" bandRow="1"/>
              <a:tblGrid>
                <a:gridCol w="717831">
                  <a:extLst>
                    <a:ext uri="{9D8B030D-6E8A-4147-A177-3AD203B41FA5}">
                      <a16:colId xmlns:a16="http://schemas.microsoft.com/office/drawing/2014/main" val="2521547372"/>
                    </a:ext>
                  </a:extLst>
                </a:gridCol>
                <a:gridCol w="675716">
                  <a:extLst>
                    <a:ext uri="{9D8B030D-6E8A-4147-A177-3AD203B41FA5}">
                      <a16:colId xmlns:a16="http://schemas.microsoft.com/office/drawing/2014/main" val="1400523960"/>
                    </a:ext>
                  </a:extLst>
                </a:gridCol>
                <a:gridCol w="2924735">
                  <a:extLst>
                    <a:ext uri="{9D8B030D-6E8A-4147-A177-3AD203B41FA5}">
                      <a16:colId xmlns:a16="http://schemas.microsoft.com/office/drawing/2014/main" val="3609686097"/>
                    </a:ext>
                  </a:extLst>
                </a:gridCol>
                <a:gridCol w="1739618">
                  <a:extLst>
                    <a:ext uri="{9D8B030D-6E8A-4147-A177-3AD203B41FA5}">
                      <a16:colId xmlns:a16="http://schemas.microsoft.com/office/drawing/2014/main" val="1784127766"/>
                    </a:ext>
                  </a:extLst>
                </a:gridCol>
              </a:tblGrid>
              <a:tr h="2057400">
                <a:tc>
                  <a:txBody>
                    <a:bodyPr/>
                    <a:lstStyle/>
                    <a:p>
                      <a:pPr marL="0" marR="0" algn="ctr">
                        <a:lnSpc>
                          <a:spcPct val="100000"/>
                        </a:lnSpc>
                        <a:spcBef>
                          <a:spcPts val="0"/>
                        </a:spcBef>
                        <a:spcAft>
                          <a:spcPts val="0"/>
                        </a:spcAft>
                      </a:pPr>
                      <a:r>
                        <a:rPr lang="en-US" sz="1400" b="1" i="0">
                          <a:effectLst/>
                          <a:latin typeface="+mn-lt"/>
                          <a:ea typeface="Times New Roman" panose="02020603050405020304" pitchFamily="18" charset="0"/>
                        </a:rPr>
                        <a:t>IIa</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0000"/>
                        </a:lnSpc>
                        <a:spcBef>
                          <a:spcPts val="0"/>
                        </a:spcBef>
                        <a:spcAft>
                          <a:spcPts val="0"/>
                        </a:spcAft>
                      </a:pPr>
                      <a:r>
                        <a:rPr lang="en-US" sz="1400" b="1" i="0" dirty="0">
                          <a:effectLst/>
                          <a:latin typeface="+mn-lt"/>
                          <a:ea typeface="Times New Roman" panose="02020603050405020304" pitchFamily="18" charset="0"/>
                        </a:rPr>
                        <a:t>B-R</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nSpc>
                          <a:spcPct val="100000"/>
                        </a:lnSpc>
                        <a:spcBef>
                          <a:spcPts val="0"/>
                        </a:spcBef>
                        <a:spcAft>
                          <a:spcPts val="0"/>
                        </a:spcAft>
                      </a:pPr>
                      <a:r>
                        <a:rPr lang="en-US" sz="1400" b="0" i="0" dirty="0">
                          <a:effectLst/>
                          <a:latin typeface="+mn-lt"/>
                          <a:ea typeface="Times New Roman" panose="02020603050405020304" pitchFamily="18" charset="0"/>
                        </a:rPr>
                        <a:t>Ivabradine can be beneficial to reduce HF hospitalization for patients with symptomatic (NYHA class II-III) stable chronic </a:t>
                      </a:r>
                      <a:r>
                        <a:rPr lang="en-US" sz="1400" b="0" i="0" dirty="0" err="1">
                          <a:effectLst/>
                          <a:latin typeface="+mn-lt"/>
                          <a:ea typeface="Times New Roman" panose="02020603050405020304" pitchFamily="18" charset="0"/>
                        </a:rPr>
                        <a:t>HF</a:t>
                      </a:r>
                      <a:r>
                        <a:rPr lang="en-US" sz="1400" b="0" i="1" dirty="0" err="1">
                          <a:effectLst/>
                          <a:latin typeface="+mn-lt"/>
                          <a:ea typeface="Times New Roman" panose="02020603050405020304" pitchFamily="18" charset="0"/>
                        </a:rPr>
                        <a:t>r</a:t>
                      </a:r>
                      <a:r>
                        <a:rPr lang="en-US" sz="1400" b="0" i="0" dirty="0" err="1">
                          <a:effectLst/>
                          <a:latin typeface="+mn-lt"/>
                          <a:ea typeface="Times New Roman" panose="02020603050405020304" pitchFamily="18" charset="0"/>
                        </a:rPr>
                        <a:t>EF</a:t>
                      </a:r>
                      <a:r>
                        <a:rPr lang="en-US" sz="1400" b="0" i="0" dirty="0">
                          <a:effectLst/>
                          <a:latin typeface="+mn-lt"/>
                          <a:ea typeface="Times New Roman" panose="02020603050405020304" pitchFamily="18" charset="0"/>
                        </a:rPr>
                        <a:t> (LVEF ≤35%) who are receiving GDEM*, including a beta blocker at maximum tolerated dose, and who are in sinus rhythm with a heart rate of 70 bpm or greater at rest.</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b="0" i="0" dirty="0">
                          <a:solidFill>
                            <a:srgbClr val="FF0000"/>
                          </a:solidFill>
                          <a:effectLst/>
                          <a:latin typeface="+mn-lt"/>
                          <a:ea typeface="Times New Roman" panose="02020603050405020304" pitchFamily="18" charset="0"/>
                        </a:rPr>
                        <a:t>NEW</a:t>
                      </a:r>
                      <a:r>
                        <a:rPr lang="en-US" sz="1400" b="0" i="0" dirty="0">
                          <a:effectLst/>
                          <a:latin typeface="+mn-lt"/>
                          <a:ea typeface="Times New Roman" panose="02020603050405020304" pitchFamily="18" charset="0"/>
                        </a:rPr>
                        <a:t>: New clinical trial data.</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5600555"/>
                  </a:ext>
                </a:extLst>
              </a:tr>
            </a:tbl>
          </a:graphicData>
        </a:graphic>
      </p:graphicFrame>
      <p:sp>
        <p:nvSpPr>
          <p:cNvPr id="3" name="TextBox 2"/>
          <p:cNvSpPr txBox="1"/>
          <p:nvPr/>
        </p:nvSpPr>
        <p:spPr>
          <a:xfrm>
            <a:off x="3032013" y="4963040"/>
            <a:ext cx="6060907" cy="807913"/>
          </a:xfrm>
          <a:prstGeom prst="rect">
            <a:avLst/>
          </a:prstGeom>
          <a:noFill/>
        </p:spPr>
        <p:txBody>
          <a:bodyPr wrap="square" rtlCol="0">
            <a:spAutoFit/>
          </a:bodyPr>
          <a:lstStyle/>
          <a:p>
            <a:pPr defTabSz="342900"/>
            <a:r>
              <a:rPr lang="en-US" sz="1350" dirty="0">
                <a:solidFill>
                  <a:prstClr val="white"/>
                </a:solidFill>
                <a:latin typeface="Century Gothic" panose="020B0502020202020204"/>
              </a:rPr>
              <a:t>*</a:t>
            </a:r>
            <a:r>
              <a:rPr lang="en-US" sz="825" dirty="0">
                <a:solidFill>
                  <a:prstClr val="white"/>
                </a:solidFill>
                <a:latin typeface="Century Gothic" panose="020B0502020202020204"/>
              </a:rPr>
              <a:t>In other parts of the document, the term “GDMT” has been used to denote guideline-directed management and therapy. In this recommendation, however, the term “GDEM” has been used to denote this same concept in order to reflect the original wording of the recommendation that initially appeared in the “2016 ACC/AHA/HFSA Focused Update on New Pharmacological Therapy for Heart Failure: An Update of the 2013 ACCF/AHA Guideline for the Management of Heart Failure”. </a:t>
            </a:r>
          </a:p>
        </p:txBody>
      </p:sp>
      <p:sp>
        <p:nvSpPr>
          <p:cNvPr id="6" name="Date Placeholder 5"/>
          <p:cNvSpPr>
            <a:spLocks noGrp="1"/>
          </p:cNvSpPr>
          <p:nvPr>
            <p:ph type="dt" sz="half" idx="10"/>
          </p:nvPr>
        </p:nvSpPr>
        <p:spPr/>
        <p:txBody>
          <a:bodyPr/>
          <a:lstStyle/>
          <a:p>
            <a:fld id="{96A8397D-941D-43FE-919A-0E073689192B}" type="datetime1">
              <a:rPr lang="en-US" smtClean="0"/>
              <a:t>7/8/2017</a:t>
            </a:fld>
            <a:endParaRPr lang="en-US"/>
          </a:p>
        </p:txBody>
      </p:sp>
    </p:spTree>
    <p:extLst>
      <p:ext uri="{BB962C8B-B14F-4D97-AF65-F5344CB8AC3E}">
        <p14:creationId xmlns:p14="http://schemas.microsoft.com/office/powerpoint/2010/main" val="1791902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7086600" cy="479822"/>
          </a:xfrm>
          <a:solidFill>
            <a:schemeClr val="bg1"/>
          </a:solidFill>
        </p:spPr>
        <p:txBody>
          <a:bodyPr>
            <a:noAutofit/>
          </a:bodyPr>
          <a:lstStyle/>
          <a:p>
            <a:r>
              <a:rPr lang="en-US" sz="3200" dirty="0">
                <a:solidFill>
                  <a:srgbClr val="002060"/>
                </a:solidFill>
                <a:latin typeface="Garamond" panose="02020404030301010803" pitchFamily="18" charset="0"/>
                <a:ea typeface="Arial Unicode MS" panose="020B0604020202020204" pitchFamily="34" charset="-128"/>
                <a:cs typeface="Arial Unicode MS" panose="020B0604020202020204" pitchFamily="34" charset="-128"/>
              </a:rPr>
              <a:t>Treatment of </a:t>
            </a:r>
            <a:r>
              <a:rPr lang="en-US" sz="3200" dirty="0" err="1">
                <a:solidFill>
                  <a:srgbClr val="002060"/>
                </a:solidFill>
                <a:latin typeface="Garamond" panose="02020404030301010803" pitchFamily="18" charset="0"/>
                <a:ea typeface="Arial Unicode MS" panose="020B0604020202020204" pitchFamily="34" charset="-128"/>
                <a:cs typeface="Arial Unicode MS" panose="020B0604020202020204" pitchFamily="34" charset="-128"/>
              </a:rPr>
              <a:t>HFrEF</a:t>
            </a:r>
            <a:r>
              <a:rPr lang="en-US" sz="3200" dirty="0">
                <a:solidFill>
                  <a:srgbClr val="002060"/>
                </a:solidFill>
                <a:latin typeface="Garamond" panose="02020404030301010803" pitchFamily="18" charset="0"/>
                <a:ea typeface="Arial Unicode MS" panose="020B0604020202020204" pitchFamily="34" charset="-128"/>
                <a:cs typeface="Arial Unicode MS" panose="020B0604020202020204" pitchFamily="34" charset="-128"/>
              </a:rPr>
              <a:t> Stage C and D </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48252" y="1600201"/>
            <a:ext cx="6248400" cy="4749881"/>
          </a:xfrm>
        </p:spPr>
      </p:pic>
      <p:sp>
        <p:nvSpPr>
          <p:cNvPr id="3" name="Date Placeholder 2"/>
          <p:cNvSpPr>
            <a:spLocks noGrp="1"/>
          </p:cNvSpPr>
          <p:nvPr>
            <p:ph type="dt" sz="half" idx="10"/>
          </p:nvPr>
        </p:nvSpPr>
        <p:spPr/>
        <p:txBody>
          <a:bodyPr/>
          <a:lstStyle/>
          <a:p>
            <a:fld id="{1A878B08-80EC-4076-B695-51C0033EA9B6}" type="datetime1">
              <a:rPr lang="en-US" smtClean="0"/>
              <a:t>7/8/2017</a:t>
            </a:fld>
            <a:endParaRPr lang="en-US"/>
          </a:p>
        </p:txBody>
      </p:sp>
    </p:spTree>
    <p:extLst>
      <p:ext uri="{BB962C8B-B14F-4D97-AF65-F5344CB8AC3E}">
        <p14:creationId xmlns:p14="http://schemas.microsoft.com/office/powerpoint/2010/main" val="2210045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US" altLang="en-US" sz="3600">
                <a:solidFill>
                  <a:schemeClr val="accent2"/>
                </a:solidFill>
                <a:latin typeface="Garamond" pitchFamily="18" charset="0"/>
                <a:ea typeface="ＭＳ Ｐゴシック" pitchFamily="34" charset="-128"/>
              </a:rPr>
              <a:t>Clinical Events and Findings Useful for Identifying Patients With Advanced HF</a:t>
            </a:r>
          </a:p>
        </p:txBody>
      </p:sp>
      <p:sp>
        <p:nvSpPr>
          <p:cNvPr id="4" name="Date Placeholder 3"/>
          <p:cNvSpPr>
            <a:spLocks noGrp="1"/>
          </p:cNvSpPr>
          <p:nvPr>
            <p:ph type="dt" sz="half" idx="10"/>
          </p:nvPr>
        </p:nvSpPr>
        <p:spPr/>
        <p:txBody>
          <a:bodyPr/>
          <a:lstStyle/>
          <a:p>
            <a:fld id="{4DCBE65B-0A26-4E26-B5B7-D0DA89002CAB}" type="datetime1">
              <a:rPr lang="en-US" smtClean="0">
                <a:solidFill>
                  <a:prstClr val="black">
                    <a:tint val="95000"/>
                  </a:prstClr>
                </a:solidFill>
                <a:latin typeface="Corbel"/>
              </a:rPr>
              <a:t>7/8/2017</a:t>
            </a:fld>
            <a:endParaRPr lang="en-US">
              <a:solidFill>
                <a:prstClr val="black">
                  <a:tint val="95000"/>
                </a:prstClr>
              </a:solidFill>
              <a:latin typeface="Corbel"/>
            </a:endParaRPr>
          </a:p>
        </p:txBody>
      </p:sp>
      <p:graphicFrame>
        <p:nvGraphicFramePr>
          <p:cNvPr id="2" name="Table 1"/>
          <p:cNvGraphicFramePr>
            <a:graphicFrameLocks noGrp="1"/>
          </p:cNvGraphicFramePr>
          <p:nvPr>
            <p:extLst>
              <p:ext uri="{D42A27DB-BD31-4B8C-83A1-F6EECF244321}">
                <p14:modId xmlns:p14="http://schemas.microsoft.com/office/powerpoint/2010/main" val="77548983"/>
              </p:ext>
            </p:extLst>
          </p:nvPr>
        </p:nvGraphicFramePr>
        <p:xfrm>
          <a:off x="2050961" y="1981201"/>
          <a:ext cx="8305800" cy="4111934"/>
        </p:xfrm>
        <a:graphic>
          <a:graphicData uri="http://schemas.openxmlformats.org/drawingml/2006/table">
            <a:tbl>
              <a:tblPr/>
              <a:tblGrid>
                <a:gridCol w="8305800">
                  <a:extLst>
                    <a:ext uri="{9D8B030D-6E8A-4147-A177-3AD203B41FA5}">
                      <a16:colId xmlns:a16="http://schemas.microsoft.com/office/drawing/2014/main" val="20000"/>
                    </a:ext>
                  </a:extLst>
                </a:gridCol>
              </a:tblGrid>
              <a:tr h="316553">
                <a:tc>
                  <a:txBody>
                    <a:bodyPr/>
                    <a:lstStyle/>
                    <a:p>
                      <a:pPr marL="0" marR="0" lvl="0" indent="0" algn="l" defTabSz="914400" rtl="0" eaLnBrk="1" fontAlgn="base" latinLnBrk="0" hangingPunct="1">
                        <a:lnSpc>
                          <a:spcPct val="115000"/>
                        </a:lnSpc>
                        <a:spcBef>
                          <a:spcPct val="0"/>
                        </a:spcBef>
                        <a:spcAft>
                          <a:spcPct val="0"/>
                        </a:spcAft>
                        <a:buClrTx/>
                        <a:buSzTx/>
                        <a:buFontTx/>
                        <a:buNone/>
                        <a:tabLst>
                          <a:tab pos="1438275" algn="l"/>
                        </a:tabLst>
                      </a:pPr>
                      <a:r>
                        <a:rPr kumimoji="0" lang="en-US" sz="1800" b="1" i="0" u="none" strike="noStrike" cap="none" normalizeH="0" baseline="0" dirty="0">
                          <a:ln>
                            <a:noFill/>
                          </a:ln>
                          <a:solidFill>
                            <a:srgbClr val="FF0000"/>
                          </a:solidFill>
                          <a:effectLst/>
                          <a:latin typeface="Times New Roman" pitchFamily="18" charset="0"/>
                          <a:ea typeface="ＭＳ Ｐゴシック" pitchFamily="34" charset="-128"/>
                          <a:cs typeface="Times New Roman" pitchFamily="18" charset="0"/>
                        </a:rPr>
                        <a:t>Repeated (≥2) hospitalizations or ED visits for HF in the past year</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6553">
                <a:tc>
                  <a:txBody>
                    <a:bodyPr/>
                    <a:lstStyle/>
                    <a:p>
                      <a:pPr marL="0" marR="0" lvl="0" indent="0" algn="l" defTabSz="914400" rtl="0" eaLnBrk="1" fontAlgn="base" latinLnBrk="0" hangingPunct="1">
                        <a:lnSpc>
                          <a:spcPct val="115000"/>
                        </a:lnSpc>
                        <a:spcBef>
                          <a:spcPct val="0"/>
                        </a:spcBef>
                        <a:spcAft>
                          <a:spcPct val="0"/>
                        </a:spcAft>
                        <a:buClrTx/>
                        <a:buSzTx/>
                        <a:buFontTx/>
                        <a:buNone/>
                        <a:tabLst>
                          <a:tab pos="1438275" algn="l"/>
                        </a:tabLst>
                      </a:pPr>
                      <a:r>
                        <a:rPr kumimoji="0" lang="en-US" sz="1800" b="1" i="0" u="none" strike="noStrike" cap="none" normalizeH="0" baseline="0">
                          <a:ln>
                            <a:noFill/>
                          </a:ln>
                          <a:solidFill>
                            <a:srgbClr val="FF0000"/>
                          </a:solidFill>
                          <a:effectLst/>
                          <a:latin typeface="Times New Roman" pitchFamily="18" charset="0"/>
                          <a:ea typeface="ＭＳ Ｐゴシック" pitchFamily="34" charset="-128"/>
                          <a:cs typeface="Times New Roman" pitchFamily="18" charset="0"/>
                        </a:rPr>
                        <a:t>Progressive deterioration in renal function (e.g., rise in BUN and creatinine)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6553">
                <a:tc>
                  <a:txBody>
                    <a:bodyPr/>
                    <a:lstStyle/>
                    <a:p>
                      <a:pPr marL="0" marR="0" lvl="0" indent="0" algn="l" defTabSz="914400" rtl="0" eaLnBrk="1" fontAlgn="base" latinLnBrk="0" hangingPunct="1">
                        <a:lnSpc>
                          <a:spcPct val="115000"/>
                        </a:lnSpc>
                        <a:spcBef>
                          <a:spcPct val="0"/>
                        </a:spcBef>
                        <a:spcAft>
                          <a:spcPct val="0"/>
                        </a:spcAft>
                        <a:buClrTx/>
                        <a:buSzTx/>
                        <a:buFontTx/>
                        <a:buNone/>
                        <a:tabLst>
                          <a:tab pos="1438275" algn="l"/>
                        </a:tabLst>
                      </a:pPr>
                      <a:r>
                        <a:rPr kumimoji="0" lang="en-US" sz="1800" b="1" i="0" u="none" strike="noStrike" cap="none" normalizeH="0" baseline="0">
                          <a:ln>
                            <a:noFill/>
                          </a:ln>
                          <a:solidFill>
                            <a:srgbClr val="FF0000"/>
                          </a:solidFill>
                          <a:effectLst/>
                          <a:latin typeface="Times New Roman" pitchFamily="18" charset="0"/>
                          <a:ea typeface="ＭＳ Ｐゴシック" pitchFamily="34" charset="-128"/>
                          <a:cs typeface="Times New Roman" pitchFamily="18" charset="0"/>
                        </a:rPr>
                        <a:t>Weight loss without other cause (e.g., cardiac cachexia)</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6553">
                <a:tc>
                  <a:txBody>
                    <a:bodyPr/>
                    <a:lstStyle/>
                    <a:p>
                      <a:pPr marL="0" marR="0" lvl="0" indent="0" algn="l" defTabSz="914400" rtl="0" eaLnBrk="1" fontAlgn="base" latinLnBrk="0" hangingPunct="1">
                        <a:lnSpc>
                          <a:spcPct val="115000"/>
                        </a:lnSpc>
                        <a:spcBef>
                          <a:spcPct val="0"/>
                        </a:spcBef>
                        <a:spcAft>
                          <a:spcPct val="0"/>
                        </a:spcAft>
                        <a:buClrTx/>
                        <a:buSzTx/>
                        <a:buFontTx/>
                        <a:buNone/>
                        <a:tabLst>
                          <a:tab pos="1438275" algn="l"/>
                        </a:tabLst>
                      </a:pPr>
                      <a:r>
                        <a:rPr kumimoji="0" lang="en-US" sz="1800" b="1" i="0" u="none" strike="noStrike" cap="none" normalizeH="0" baseline="0">
                          <a:ln>
                            <a:noFill/>
                          </a:ln>
                          <a:solidFill>
                            <a:srgbClr val="FF0000"/>
                          </a:solidFill>
                          <a:effectLst/>
                          <a:latin typeface="Times New Roman" pitchFamily="18" charset="0"/>
                          <a:ea typeface="ＭＳ Ｐゴシック" pitchFamily="34" charset="-128"/>
                          <a:cs typeface="Times New Roman" pitchFamily="18" charset="0"/>
                        </a:rPr>
                        <a:t>Intolerance to ACE inhibitors due to hypotension and/or worsening renal function</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16553">
                <a:tc>
                  <a:txBody>
                    <a:bodyPr/>
                    <a:lstStyle/>
                    <a:p>
                      <a:pPr marL="0" marR="0" lvl="0" indent="0" algn="l" defTabSz="914400" rtl="0" eaLnBrk="1" fontAlgn="base" latinLnBrk="0" hangingPunct="1">
                        <a:lnSpc>
                          <a:spcPct val="115000"/>
                        </a:lnSpc>
                        <a:spcBef>
                          <a:spcPct val="0"/>
                        </a:spcBef>
                        <a:spcAft>
                          <a:spcPct val="0"/>
                        </a:spcAft>
                        <a:buClrTx/>
                        <a:buSzTx/>
                        <a:buFontTx/>
                        <a:buNone/>
                        <a:tabLst>
                          <a:tab pos="1438275" algn="l"/>
                        </a:tabLst>
                      </a:pPr>
                      <a:r>
                        <a:rPr kumimoji="0" lang="en-US" sz="1800" b="1" i="0" u="none" strike="noStrike" cap="none" normalizeH="0" baseline="0">
                          <a:ln>
                            <a:noFill/>
                          </a:ln>
                          <a:solidFill>
                            <a:srgbClr val="FF0000"/>
                          </a:solidFill>
                          <a:effectLst/>
                          <a:latin typeface="Times New Roman" pitchFamily="18" charset="0"/>
                          <a:ea typeface="ＭＳ Ｐゴシック" pitchFamily="34" charset="-128"/>
                          <a:cs typeface="Times New Roman" pitchFamily="18" charset="0"/>
                        </a:rPr>
                        <a:t>Intolerance to beta blockers due to worsening HF or hypotension</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16553">
                <a:tc>
                  <a:txBody>
                    <a:bodyPr/>
                    <a:lstStyle/>
                    <a:p>
                      <a:pPr marL="0" marR="0" lvl="0" indent="0" algn="l" defTabSz="914400" rtl="0" eaLnBrk="1" fontAlgn="base" latinLnBrk="0" hangingPunct="1">
                        <a:lnSpc>
                          <a:spcPct val="115000"/>
                        </a:lnSpc>
                        <a:spcBef>
                          <a:spcPct val="0"/>
                        </a:spcBef>
                        <a:spcAft>
                          <a:spcPct val="0"/>
                        </a:spcAft>
                        <a:buClrTx/>
                        <a:buSzTx/>
                        <a:buFontTx/>
                        <a:buNone/>
                        <a:tabLst>
                          <a:tab pos="1438275" algn="l"/>
                        </a:tabLst>
                      </a:pPr>
                      <a:r>
                        <a:rPr kumimoji="0" lang="en-US" sz="1800" b="1" i="0" u="none" strike="noStrike" cap="none" normalizeH="0" baseline="0" dirty="0">
                          <a:ln>
                            <a:noFill/>
                          </a:ln>
                          <a:solidFill>
                            <a:srgbClr val="FF0000"/>
                          </a:solidFill>
                          <a:effectLst/>
                          <a:latin typeface="Times New Roman" pitchFamily="18" charset="0"/>
                          <a:ea typeface="ＭＳ Ｐゴシック" pitchFamily="34" charset="-128"/>
                          <a:cs typeface="Times New Roman" pitchFamily="18" charset="0"/>
                        </a:rPr>
                        <a:t>Frequent systolic blood pressure &lt;90 mm Hg</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6553">
                <a:tc>
                  <a:txBody>
                    <a:bodyPr/>
                    <a:lstStyle/>
                    <a:p>
                      <a:pPr marL="0" marR="0" lvl="0" indent="0" algn="l" defTabSz="914400" rtl="0" eaLnBrk="1" fontAlgn="base" latinLnBrk="0" hangingPunct="1">
                        <a:lnSpc>
                          <a:spcPct val="115000"/>
                        </a:lnSpc>
                        <a:spcBef>
                          <a:spcPct val="0"/>
                        </a:spcBef>
                        <a:spcAft>
                          <a:spcPct val="0"/>
                        </a:spcAft>
                        <a:buClrTx/>
                        <a:buSzTx/>
                        <a:buFontTx/>
                        <a:buNone/>
                        <a:tabLst>
                          <a:tab pos="1438275" algn="l"/>
                        </a:tabLst>
                      </a:pPr>
                      <a:r>
                        <a:rPr kumimoji="0" lang="en-US" sz="1800" b="1" i="0" u="none" strike="noStrike" cap="none" normalizeH="0" baseline="0">
                          <a:ln>
                            <a:noFill/>
                          </a:ln>
                          <a:solidFill>
                            <a:srgbClr val="FF0000"/>
                          </a:solidFill>
                          <a:effectLst/>
                          <a:latin typeface="Times New Roman" pitchFamily="18" charset="0"/>
                          <a:ea typeface="ＭＳ Ｐゴシック" pitchFamily="34" charset="-128"/>
                          <a:cs typeface="Times New Roman" pitchFamily="18" charset="0"/>
                        </a:rPr>
                        <a:t>Persistent dyspnea with dressing or bathing requiring rest</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16553">
                <a:tc>
                  <a:txBody>
                    <a:bodyPr/>
                    <a:lstStyle/>
                    <a:p>
                      <a:pPr marL="0" marR="0" lvl="0" indent="0" algn="l" defTabSz="914400" rtl="0" eaLnBrk="1" fontAlgn="base" latinLnBrk="0" hangingPunct="1">
                        <a:lnSpc>
                          <a:spcPct val="115000"/>
                        </a:lnSpc>
                        <a:spcBef>
                          <a:spcPct val="0"/>
                        </a:spcBef>
                        <a:spcAft>
                          <a:spcPct val="0"/>
                        </a:spcAft>
                        <a:buClrTx/>
                        <a:buSzTx/>
                        <a:buFontTx/>
                        <a:buNone/>
                        <a:tabLst>
                          <a:tab pos="1438275" algn="l"/>
                        </a:tabLst>
                      </a:pPr>
                      <a:r>
                        <a:rPr kumimoji="0" lang="en-US" sz="1800" b="1" i="0" u="none" strike="noStrike" cap="none" normalizeH="0" baseline="0">
                          <a:ln>
                            <a:noFill/>
                          </a:ln>
                          <a:solidFill>
                            <a:srgbClr val="FF0000"/>
                          </a:solidFill>
                          <a:effectLst/>
                          <a:latin typeface="Times New Roman" pitchFamily="18" charset="0"/>
                          <a:ea typeface="ＭＳ Ｐゴシック" pitchFamily="34" charset="-128"/>
                          <a:cs typeface="Times New Roman" pitchFamily="18" charset="0"/>
                        </a:rPr>
                        <a:t>Inability to walk 1 block on the level ground due to dyspnea or fatigue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668281">
                <a:tc>
                  <a:txBody>
                    <a:bodyPr/>
                    <a:lstStyle/>
                    <a:p>
                      <a:pPr marL="0" marR="0" lvl="0" indent="0" algn="l" defTabSz="914400" rtl="0" eaLnBrk="1" fontAlgn="base" latinLnBrk="0" hangingPunct="1">
                        <a:lnSpc>
                          <a:spcPct val="115000"/>
                        </a:lnSpc>
                        <a:spcBef>
                          <a:spcPct val="0"/>
                        </a:spcBef>
                        <a:spcAft>
                          <a:spcPct val="0"/>
                        </a:spcAft>
                        <a:buClrTx/>
                        <a:buSzTx/>
                        <a:buFontTx/>
                        <a:buNone/>
                        <a:tabLst>
                          <a:tab pos="1438275" algn="l"/>
                        </a:tabLst>
                      </a:pPr>
                      <a:r>
                        <a:rPr kumimoji="0" lang="en-US" sz="1800" b="1" i="0" u="none" strike="noStrike" cap="none" normalizeH="0" baseline="0">
                          <a:ln>
                            <a:noFill/>
                          </a:ln>
                          <a:solidFill>
                            <a:srgbClr val="FF0000"/>
                          </a:solidFill>
                          <a:effectLst/>
                          <a:latin typeface="Times New Roman" pitchFamily="18" charset="0"/>
                          <a:ea typeface="ＭＳ Ｐゴシック" pitchFamily="34" charset="-128"/>
                          <a:cs typeface="Times New Roman" pitchFamily="18" charset="0"/>
                        </a:rPr>
                        <a:t>Recent need to escalate diuretics to maintain volume status, often reaching daily furosemide equivalent dose &gt;160 mg/d and/or use of supplemental metolazone therapy</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16553">
                <a:tc>
                  <a:txBody>
                    <a:bodyPr/>
                    <a:lstStyle/>
                    <a:p>
                      <a:pPr marL="0" marR="0" lvl="0" indent="0" algn="l" defTabSz="914400" rtl="0" eaLnBrk="1" fontAlgn="base" latinLnBrk="0" hangingPunct="1">
                        <a:lnSpc>
                          <a:spcPct val="115000"/>
                        </a:lnSpc>
                        <a:spcBef>
                          <a:spcPct val="0"/>
                        </a:spcBef>
                        <a:spcAft>
                          <a:spcPct val="0"/>
                        </a:spcAft>
                        <a:buClrTx/>
                        <a:buSzTx/>
                        <a:buFontTx/>
                        <a:buNone/>
                        <a:tabLst>
                          <a:tab pos="1438275" algn="l"/>
                        </a:tabLst>
                      </a:pPr>
                      <a:r>
                        <a:rPr kumimoji="0" lang="en-US" sz="1800" b="1" i="0" u="none" strike="noStrike" cap="none" normalizeH="0" baseline="0" dirty="0">
                          <a:ln>
                            <a:noFill/>
                          </a:ln>
                          <a:solidFill>
                            <a:srgbClr val="FF0000"/>
                          </a:solidFill>
                          <a:effectLst/>
                          <a:latin typeface="Times New Roman" pitchFamily="18" charset="0"/>
                          <a:ea typeface="ＭＳ Ｐゴシック" pitchFamily="34" charset="-128"/>
                          <a:cs typeface="Times New Roman" pitchFamily="18" charset="0"/>
                        </a:rPr>
                        <a:t>Progressive decline in serum sodium, usually to &lt;133 </a:t>
                      </a:r>
                      <a:r>
                        <a:rPr kumimoji="0" lang="en-US" sz="1800" b="1" i="0" u="none" strike="noStrike" cap="none" normalizeH="0" baseline="0" dirty="0" err="1">
                          <a:ln>
                            <a:noFill/>
                          </a:ln>
                          <a:solidFill>
                            <a:srgbClr val="FF0000"/>
                          </a:solidFill>
                          <a:effectLst/>
                          <a:latin typeface="Times New Roman" pitchFamily="18" charset="0"/>
                          <a:ea typeface="ＭＳ Ｐゴシック" pitchFamily="34" charset="-128"/>
                          <a:cs typeface="Times New Roman" pitchFamily="18" charset="0"/>
                        </a:rPr>
                        <a:t>mEq</a:t>
                      </a:r>
                      <a:r>
                        <a:rPr kumimoji="0" lang="en-US" sz="1800" b="1" i="0" u="none" strike="noStrike" cap="none" normalizeH="0" baseline="0" dirty="0">
                          <a:ln>
                            <a:noFill/>
                          </a:ln>
                          <a:solidFill>
                            <a:srgbClr val="FF0000"/>
                          </a:solidFill>
                          <a:effectLst/>
                          <a:latin typeface="Times New Roman" pitchFamily="18" charset="0"/>
                          <a:ea typeface="ＭＳ Ｐゴシック" pitchFamily="34" charset="-128"/>
                          <a:cs typeface="Times New Roman" pitchFamily="18" charset="0"/>
                        </a:rPr>
                        <a:t>/L</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16553">
                <a:tc>
                  <a:txBody>
                    <a:bodyPr/>
                    <a:lstStyle/>
                    <a:p>
                      <a:pPr marL="0" marR="0" lvl="0" indent="0" algn="l" defTabSz="914400" rtl="0" eaLnBrk="1" fontAlgn="base" latinLnBrk="0" hangingPunct="1">
                        <a:lnSpc>
                          <a:spcPct val="115000"/>
                        </a:lnSpc>
                        <a:spcBef>
                          <a:spcPct val="0"/>
                        </a:spcBef>
                        <a:spcAft>
                          <a:spcPct val="0"/>
                        </a:spcAft>
                        <a:buClrTx/>
                        <a:buSzTx/>
                        <a:buFontTx/>
                        <a:buNone/>
                        <a:tabLst>
                          <a:tab pos="1438275" algn="l"/>
                        </a:tabLst>
                      </a:pPr>
                      <a:r>
                        <a:rPr kumimoji="0" lang="en-US" sz="1800" b="1" i="0" u="none" strike="noStrike" cap="none" normalizeH="0" baseline="0" dirty="0">
                          <a:ln>
                            <a:noFill/>
                          </a:ln>
                          <a:solidFill>
                            <a:srgbClr val="FF0000"/>
                          </a:solidFill>
                          <a:effectLst/>
                          <a:latin typeface="Times New Roman" pitchFamily="18" charset="0"/>
                          <a:ea typeface="ＭＳ Ｐゴシック" pitchFamily="34" charset="-128"/>
                          <a:cs typeface="Times New Roman" pitchFamily="18" charset="0"/>
                        </a:rPr>
                        <a:t>Frequent ICD shocks</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89117" name="Rectangle 2"/>
          <p:cNvSpPr>
            <a:spLocks noChangeArrowheads="1"/>
          </p:cNvSpPr>
          <p:nvPr/>
        </p:nvSpPr>
        <p:spPr bwMode="auto">
          <a:xfrm>
            <a:off x="2037008" y="6172201"/>
            <a:ext cx="4552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200" dirty="0">
                <a:solidFill>
                  <a:prstClr val="black"/>
                </a:solidFill>
              </a:rPr>
              <a:t>Adapted from Russell et al. Congest Heart Fail. 2008;14:316-21.</a:t>
            </a:r>
          </a:p>
        </p:txBody>
      </p:sp>
    </p:spTree>
    <p:extLst>
      <p:ext uri="{BB962C8B-B14F-4D97-AF65-F5344CB8AC3E}">
        <p14:creationId xmlns:p14="http://schemas.microsoft.com/office/powerpoint/2010/main" val="3210469890"/>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2514600" y="2498726"/>
            <a:ext cx="7239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4000" b="1">
                <a:solidFill>
                  <a:srgbClr val="60B5CC"/>
                </a:solidFill>
                <a:latin typeface="Arial Unicode MS" pitchFamily="34" charset="-128"/>
                <a:ea typeface="Arial Unicode MS" pitchFamily="34" charset="-128"/>
                <a:cs typeface="Arial Unicode MS" pitchFamily="34" charset="-128"/>
              </a:rPr>
              <a:t>Mechanical Circulatory Support</a:t>
            </a:r>
          </a:p>
        </p:txBody>
      </p:sp>
      <p:sp>
        <p:nvSpPr>
          <p:cNvPr id="96259" name="Rectangle 3"/>
          <p:cNvSpPr>
            <a:spLocks noChangeArrowheads="1"/>
          </p:cNvSpPr>
          <p:nvPr/>
        </p:nvSpPr>
        <p:spPr bwMode="auto">
          <a:xfrm>
            <a:off x="1524000" y="381000"/>
            <a:ext cx="9144000" cy="57943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lnSpc>
                <a:spcPct val="80000"/>
              </a:lnSpc>
            </a:pPr>
            <a:r>
              <a:rPr lang="en-US" altLang="en-US" sz="3800" b="1">
                <a:solidFill>
                  <a:prstClr val="white"/>
                </a:solidFill>
                <a:latin typeface="Garamond" pitchFamily="18" charset="0"/>
              </a:rPr>
              <a:t>Treatment of Stages A to D</a:t>
            </a:r>
          </a:p>
        </p:txBody>
      </p:sp>
      <p:sp>
        <p:nvSpPr>
          <p:cNvPr id="3" name="Date Placeholder 2"/>
          <p:cNvSpPr>
            <a:spLocks noGrp="1"/>
          </p:cNvSpPr>
          <p:nvPr>
            <p:ph type="dt" sz="half" idx="10"/>
          </p:nvPr>
        </p:nvSpPr>
        <p:spPr/>
        <p:txBody>
          <a:bodyPr/>
          <a:lstStyle/>
          <a:p>
            <a:fld id="{2186DFB6-881C-4926-A965-062265C8EA7B}" type="datetime1">
              <a:rPr lang="en-US" smtClean="0">
                <a:solidFill>
                  <a:prstClr val="black">
                    <a:tint val="95000"/>
                  </a:prstClr>
                </a:solidFill>
                <a:latin typeface="Corbel"/>
              </a:rPr>
              <a:t>7/8/2017</a:t>
            </a:fld>
            <a:endParaRPr lang="en-US">
              <a:solidFill>
                <a:prstClr val="black">
                  <a:tint val="95000"/>
                </a:prstClr>
              </a:solidFill>
              <a:latin typeface="Corbel"/>
            </a:endParaRPr>
          </a:p>
        </p:txBody>
      </p:sp>
    </p:spTree>
    <p:extLst>
      <p:ext uri="{BB962C8B-B14F-4D97-AF65-F5344CB8AC3E}">
        <p14:creationId xmlns:p14="http://schemas.microsoft.com/office/powerpoint/2010/main" val="768926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a:bodyPr>
          <a:lstStyle/>
          <a:p>
            <a:r>
              <a:rPr lang="en-US"/>
              <a:t>Prevalence of HF by Age and Gender</a:t>
            </a:r>
          </a:p>
        </p:txBody>
      </p:sp>
      <p:graphicFrame>
        <p:nvGraphicFramePr>
          <p:cNvPr id="2" name="Content Placeholder 4"/>
          <p:cNvGraphicFramePr>
            <a:graphicFrameLocks noGrp="1" noChangeAspect="1"/>
          </p:cNvGraphicFramePr>
          <p:nvPr>
            <p:ph idx="1"/>
            <p:extLst>
              <p:ext uri="{D42A27DB-BD31-4B8C-83A1-F6EECF244321}">
                <p14:modId xmlns:p14="http://schemas.microsoft.com/office/powerpoint/2010/main" val="1838987761"/>
              </p:ext>
            </p:extLst>
          </p:nvPr>
        </p:nvGraphicFramePr>
        <p:xfrm>
          <a:off x="1955801" y="2336801"/>
          <a:ext cx="8782107" cy="4249169"/>
        </p:xfrm>
        <a:graphic>
          <a:graphicData uri="http://schemas.openxmlformats.org/drawingml/2006/chart">
            <c:chart xmlns:c="http://schemas.openxmlformats.org/drawingml/2006/chart" xmlns:r="http://schemas.openxmlformats.org/officeDocument/2006/relationships" r:id="rId3"/>
          </a:graphicData>
        </a:graphic>
      </p:graphicFrame>
      <p:sp>
        <p:nvSpPr>
          <p:cNvPr id="9221" name="TextBox 5"/>
          <p:cNvSpPr txBox="1">
            <a:spLocks noChangeArrowheads="1"/>
          </p:cNvSpPr>
          <p:nvPr/>
        </p:nvSpPr>
        <p:spPr bwMode="auto">
          <a:xfrm>
            <a:off x="4985158" y="2030835"/>
            <a:ext cx="4158842" cy="369332"/>
          </a:xfrm>
          <a:prstGeom prst="rect">
            <a:avLst/>
          </a:prstGeom>
          <a:noFill/>
          <a:ln w="9525">
            <a:noFill/>
            <a:miter lim="800000"/>
            <a:headEnd/>
            <a:tailEnd/>
          </a:ln>
        </p:spPr>
        <p:txBody>
          <a:bodyPr wrap="square">
            <a:spAutoFit/>
          </a:bodyPr>
          <a:lstStyle/>
          <a:p>
            <a:r>
              <a:rPr lang="en-US" b="1">
                <a:solidFill>
                  <a:srgbClr val="5A6378"/>
                </a:solidFill>
                <a:latin typeface="Corbel"/>
              </a:rPr>
              <a:t>United States:  1988-94</a:t>
            </a:r>
          </a:p>
        </p:txBody>
      </p:sp>
      <p:sp>
        <p:nvSpPr>
          <p:cNvPr id="3" name="Date Placeholder 2"/>
          <p:cNvSpPr>
            <a:spLocks noGrp="1"/>
          </p:cNvSpPr>
          <p:nvPr>
            <p:ph type="dt" sz="half" idx="10"/>
          </p:nvPr>
        </p:nvSpPr>
        <p:spPr/>
        <p:txBody>
          <a:bodyPr/>
          <a:lstStyle/>
          <a:p>
            <a:fld id="{5640ABA5-9DA0-4B59-925C-A8C75625C07B}" type="datetime1">
              <a:rPr lang="en-US" smtClean="0"/>
              <a:t>7/8/2017</a:t>
            </a:fld>
            <a:endParaRPr lang="en-US"/>
          </a:p>
        </p:txBody>
      </p:sp>
    </p:spTree>
    <p:extLst>
      <p:ext uri="{BB962C8B-B14F-4D97-AF65-F5344CB8AC3E}">
        <p14:creationId xmlns:p14="http://schemas.microsoft.com/office/powerpoint/2010/main" val="15006897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2011363" y="228600"/>
            <a:ext cx="8229600" cy="990600"/>
          </a:xfrm>
        </p:spPr>
        <p:txBody>
          <a:bodyPr/>
          <a:lstStyle/>
          <a:p>
            <a:r>
              <a:rPr lang="en-US" altLang="en-US" sz="4000">
                <a:solidFill>
                  <a:schemeClr val="accent2"/>
                </a:solidFill>
                <a:latin typeface="Garamond" pitchFamily="18" charset="0"/>
                <a:ea typeface="ＭＳ Ｐゴシック" pitchFamily="34" charset="-128"/>
              </a:rPr>
              <a:t>Mechanical Circulatory Support</a:t>
            </a:r>
            <a:endParaRPr lang="en-US" altLang="en-US" sz="4000">
              <a:ea typeface="ＭＳ Ｐゴシック" pitchFamily="34" charset="-128"/>
            </a:endParaRPr>
          </a:p>
        </p:txBody>
      </p:sp>
      <p:sp>
        <p:nvSpPr>
          <p:cNvPr id="97283" name="Content Placeholder 2"/>
          <p:cNvSpPr>
            <a:spLocks noGrp="1"/>
          </p:cNvSpPr>
          <p:nvPr>
            <p:ph idx="1"/>
          </p:nvPr>
        </p:nvSpPr>
        <p:spPr>
          <a:xfrm>
            <a:off x="3505200" y="1676400"/>
            <a:ext cx="6858000" cy="4419600"/>
          </a:xfrm>
        </p:spPr>
        <p:txBody>
          <a:bodyPr/>
          <a:lstStyle/>
          <a:p>
            <a:pPr marL="0" indent="0">
              <a:buNone/>
            </a:pPr>
            <a:r>
              <a:rPr lang="en-US" altLang="en-US" sz="2000" dirty="0">
                <a:ea typeface="ＭＳ Ｐゴシック" pitchFamily="34" charset="-128"/>
              </a:rPr>
              <a:t>MCS use is beneficial in carefully selected* patients with stage D </a:t>
            </a:r>
            <a:r>
              <a:rPr lang="en-US" altLang="en-US" sz="2000" dirty="0" err="1">
                <a:ea typeface="ＭＳ Ｐゴシック" pitchFamily="34" charset="-128"/>
              </a:rPr>
              <a:t>HF</a:t>
            </a:r>
            <a:r>
              <a:rPr lang="en-US" altLang="en-US" sz="2000" i="1" dirty="0" err="1">
                <a:ea typeface="ＭＳ Ｐゴシック" pitchFamily="34" charset="-128"/>
              </a:rPr>
              <a:t>r</a:t>
            </a:r>
            <a:r>
              <a:rPr lang="en-US" altLang="en-US" sz="2000" dirty="0" err="1">
                <a:ea typeface="ＭＳ Ｐゴシック" pitchFamily="34" charset="-128"/>
              </a:rPr>
              <a:t>EF</a:t>
            </a:r>
            <a:r>
              <a:rPr lang="en-US" altLang="en-US" sz="2000" dirty="0">
                <a:ea typeface="ＭＳ Ｐゴシック" pitchFamily="34" charset="-128"/>
              </a:rPr>
              <a:t> in whom definitive management (e.g., cardiac transplantation) or cardiac recovery is anticipated or planned.</a:t>
            </a:r>
          </a:p>
          <a:p>
            <a:pPr marL="0" indent="0">
              <a:buNone/>
            </a:pPr>
            <a:endParaRPr lang="en-US" altLang="en-US" sz="2000" dirty="0">
              <a:ea typeface="ＭＳ Ｐゴシック" pitchFamily="34" charset="-128"/>
            </a:endParaRPr>
          </a:p>
          <a:p>
            <a:pPr marL="0" indent="0">
              <a:buNone/>
            </a:pPr>
            <a:endParaRPr lang="en-US" altLang="en-US" sz="800" dirty="0">
              <a:ea typeface="ＭＳ Ｐゴシック" pitchFamily="34" charset="-128"/>
            </a:endParaRPr>
          </a:p>
          <a:p>
            <a:pPr marL="0" indent="0">
              <a:buNone/>
            </a:pPr>
            <a:r>
              <a:rPr lang="en-US" altLang="en-US" sz="2000" dirty="0">
                <a:ea typeface="ＭＳ Ｐゴシック" pitchFamily="34" charset="-128"/>
              </a:rPr>
              <a:t>Nondurable MCS, including the use of percutaneous and extracorporeal ventricular assist devices (VADs), is reasonable as a “bridge to recovery” or a “bridge to decision” for carefully selected* patients with </a:t>
            </a:r>
            <a:r>
              <a:rPr lang="en-US" altLang="en-US" sz="2000" dirty="0" err="1">
                <a:ea typeface="ＭＳ Ｐゴシック" pitchFamily="34" charset="-128"/>
              </a:rPr>
              <a:t>HF</a:t>
            </a:r>
            <a:r>
              <a:rPr lang="en-US" altLang="en-US" sz="2000" i="1" dirty="0" err="1">
                <a:ea typeface="ＭＳ Ｐゴシック" pitchFamily="34" charset="-128"/>
              </a:rPr>
              <a:t>r</a:t>
            </a:r>
            <a:r>
              <a:rPr lang="en-US" altLang="en-US" sz="2000" dirty="0" err="1">
                <a:ea typeface="ＭＳ Ｐゴシック" pitchFamily="34" charset="-128"/>
              </a:rPr>
              <a:t>EF</a:t>
            </a:r>
            <a:r>
              <a:rPr lang="en-US" altLang="en-US" sz="2000" dirty="0">
                <a:ea typeface="ＭＳ Ｐゴシック" pitchFamily="34" charset="-128"/>
              </a:rPr>
              <a:t> with acute, profound hemodynamic compromise.</a:t>
            </a:r>
          </a:p>
          <a:p>
            <a:pPr marL="0" indent="0">
              <a:buNone/>
            </a:pPr>
            <a:endParaRPr lang="en-US" altLang="en-US" sz="2000" dirty="0">
              <a:ea typeface="ＭＳ Ｐゴシック" pitchFamily="34" charset="-128"/>
            </a:endParaRPr>
          </a:p>
          <a:p>
            <a:pPr marL="0" indent="0">
              <a:buNone/>
            </a:pPr>
            <a:r>
              <a:rPr lang="en-US" altLang="en-US" sz="2000" dirty="0">
                <a:ea typeface="ＭＳ Ｐゴシック" pitchFamily="34" charset="-128"/>
              </a:rPr>
              <a:t>Durable MCS is reasonable to prolong survival for carefully selected* patients with stage D </a:t>
            </a:r>
            <a:r>
              <a:rPr lang="en-US" altLang="en-US" sz="2000" dirty="0" err="1">
                <a:ea typeface="ＭＳ Ｐゴシック" pitchFamily="34" charset="-128"/>
              </a:rPr>
              <a:t>HF</a:t>
            </a:r>
            <a:r>
              <a:rPr lang="en-US" altLang="en-US" sz="2000" i="1" dirty="0" err="1">
                <a:ea typeface="ＭＳ Ｐゴシック" pitchFamily="34" charset="-128"/>
              </a:rPr>
              <a:t>r</a:t>
            </a:r>
            <a:r>
              <a:rPr lang="en-US" altLang="en-US" sz="2000" dirty="0" err="1">
                <a:ea typeface="ＭＳ Ｐゴシック" pitchFamily="34" charset="-128"/>
              </a:rPr>
              <a:t>EF</a:t>
            </a:r>
            <a:r>
              <a:rPr lang="en-US" altLang="en-US" sz="2000" dirty="0">
                <a:ea typeface="ＭＳ Ｐゴシック" pitchFamily="34" charset="-128"/>
              </a:rPr>
              <a:t>.</a:t>
            </a:r>
          </a:p>
        </p:txBody>
      </p:sp>
      <p:sp>
        <p:nvSpPr>
          <p:cNvPr id="3" name="Date Placeholder 2"/>
          <p:cNvSpPr>
            <a:spLocks noGrp="1"/>
          </p:cNvSpPr>
          <p:nvPr>
            <p:ph type="dt" sz="half" idx="10"/>
          </p:nvPr>
        </p:nvSpPr>
        <p:spPr/>
        <p:txBody>
          <a:bodyPr/>
          <a:lstStyle/>
          <a:p>
            <a:fld id="{D9E30C63-5E78-4D55-AB87-9C6759DC4D01}" type="datetime1">
              <a:rPr lang="en-US" smtClean="0">
                <a:solidFill>
                  <a:prstClr val="black">
                    <a:tint val="95000"/>
                  </a:prstClr>
                </a:solidFill>
                <a:latin typeface="Corbel"/>
              </a:rPr>
              <a:t>7/8/2017</a:t>
            </a:fld>
            <a:endParaRPr lang="en-US">
              <a:solidFill>
                <a:prstClr val="black">
                  <a:tint val="95000"/>
                </a:prstClr>
              </a:solidFill>
              <a:latin typeface="Corbel"/>
            </a:endParaRPr>
          </a:p>
        </p:txBody>
      </p:sp>
      <p:grpSp>
        <p:nvGrpSpPr>
          <p:cNvPr id="97284" name="Group 8"/>
          <p:cNvGrpSpPr>
            <a:grpSpLocks/>
          </p:cNvGrpSpPr>
          <p:nvPr/>
        </p:nvGrpSpPr>
        <p:grpSpPr bwMode="auto">
          <a:xfrm>
            <a:off x="1798639" y="1455739"/>
            <a:ext cx="1216025" cy="942975"/>
            <a:chOff x="3810000" y="2667000"/>
            <a:chExt cx="1216025" cy="942975"/>
          </a:xfrm>
        </p:grpSpPr>
        <p:grpSp>
          <p:nvGrpSpPr>
            <p:cNvPr id="97307" name="Group 95"/>
            <p:cNvGrpSpPr>
              <a:grpSpLocks/>
            </p:cNvGrpSpPr>
            <p:nvPr/>
          </p:nvGrpSpPr>
          <p:grpSpPr bwMode="auto">
            <a:xfrm>
              <a:off x="3810000" y="2667000"/>
              <a:ext cx="1216025" cy="942975"/>
              <a:chOff x="3986" y="942"/>
              <a:chExt cx="766" cy="594"/>
            </a:xfrm>
          </p:grpSpPr>
          <p:sp>
            <p:nvSpPr>
              <p:cNvPr id="97309"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pPr>
                <a:endParaRPr lang="en-US" altLang="en-US" sz="2400">
                  <a:solidFill>
                    <a:prstClr val="white"/>
                  </a:solidFill>
                </a:endParaRPr>
              </a:p>
            </p:txBody>
          </p:sp>
          <p:sp>
            <p:nvSpPr>
              <p:cNvPr id="97310"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pPr>
                <a:endParaRPr lang="en-US" altLang="en-US" sz="2400">
                  <a:solidFill>
                    <a:prstClr val="white"/>
                  </a:solidFill>
                </a:endParaRPr>
              </a:p>
            </p:txBody>
          </p:sp>
          <p:sp>
            <p:nvSpPr>
              <p:cNvPr id="97311"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pPr>
                <a:endParaRPr lang="en-US" altLang="en-US" sz="2400">
                  <a:solidFill>
                    <a:prstClr val="white"/>
                  </a:solidFill>
                </a:endParaRPr>
              </a:p>
            </p:txBody>
          </p:sp>
          <p:sp>
            <p:nvSpPr>
              <p:cNvPr id="97312"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pPr>
                <a:endParaRPr lang="en-US" altLang="en-US" sz="2400">
                  <a:solidFill>
                    <a:prstClr val="white"/>
                  </a:solidFill>
                </a:endParaRPr>
              </a:p>
            </p:txBody>
          </p:sp>
          <p:sp>
            <p:nvSpPr>
              <p:cNvPr id="97313" name="Rectangle 291"/>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b="1">
                    <a:solidFill>
                      <a:prstClr val="black"/>
                    </a:solidFill>
                  </a:rPr>
                  <a:t>I</a:t>
                </a:r>
                <a:endParaRPr lang="en-US" altLang="en-US">
                  <a:solidFill>
                    <a:prstClr val="black"/>
                  </a:solidFill>
                </a:endParaRPr>
              </a:p>
            </p:txBody>
          </p:sp>
          <p:sp>
            <p:nvSpPr>
              <p:cNvPr id="97314" name="Rectangle 292"/>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b="1">
                    <a:solidFill>
                      <a:prstClr val="black"/>
                    </a:solidFill>
                  </a:rPr>
                  <a:t>IIa</a:t>
                </a:r>
                <a:endParaRPr lang="en-US" altLang="en-US">
                  <a:solidFill>
                    <a:prstClr val="black"/>
                  </a:solidFill>
                </a:endParaRPr>
              </a:p>
            </p:txBody>
          </p:sp>
          <p:sp>
            <p:nvSpPr>
              <p:cNvPr id="97315" name="Rectangle 293"/>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b="1">
                    <a:solidFill>
                      <a:prstClr val="black"/>
                    </a:solidFill>
                  </a:rPr>
                  <a:t>IIb</a:t>
                </a:r>
                <a:endParaRPr lang="en-US" altLang="en-US">
                  <a:solidFill>
                    <a:prstClr val="black"/>
                  </a:solidFill>
                </a:endParaRPr>
              </a:p>
            </p:txBody>
          </p:sp>
          <p:sp>
            <p:nvSpPr>
              <p:cNvPr id="97316" name="Rectangle 294"/>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b="1">
                    <a:solidFill>
                      <a:prstClr val="black"/>
                    </a:solidFill>
                  </a:rPr>
                  <a:t>III</a:t>
                </a:r>
                <a:endParaRPr lang="en-US" altLang="en-US">
                  <a:solidFill>
                    <a:prstClr val="black"/>
                  </a:solidFill>
                </a:endParaRPr>
              </a:p>
            </p:txBody>
          </p:sp>
        </p:grpSp>
        <p:sp>
          <p:nvSpPr>
            <p:cNvPr id="97308" name="WordArt 622"/>
            <p:cNvSpPr>
              <a:spLocks noChangeArrowheads="1" noChangeShapeType="1" noTextEdit="1"/>
            </p:cNvSpPr>
            <p:nvPr/>
          </p:nvSpPr>
          <p:spPr bwMode="auto">
            <a:xfrm>
              <a:off x="4191000" y="3048000"/>
              <a:ext cx="160338" cy="3889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B</a:t>
              </a:r>
            </a:p>
          </p:txBody>
        </p:sp>
      </p:grpSp>
      <p:grpSp>
        <p:nvGrpSpPr>
          <p:cNvPr id="97285" name="Group 8"/>
          <p:cNvGrpSpPr>
            <a:grpSpLocks/>
          </p:cNvGrpSpPr>
          <p:nvPr/>
        </p:nvGrpSpPr>
        <p:grpSpPr bwMode="auto">
          <a:xfrm>
            <a:off x="1778001" y="2924176"/>
            <a:ext cx="1216025" cy="942975"/>
            <a:chOff x="3810000" y="2667000"/>
            <a:chExt cx="1216025" cy="942975"/>
          </a:xfrm>
        </p:grpSpPr>
        <p:grpSp>
          <p:nvGrpSpPr>
            <p:cNvPr id="97297" name="Group 95"/>
            <p:cNvGrpSpPr>
              <a:grpSpLocks/>
            </p:cNvGrpSpPr>
            <p:nvPr/>
          </p:nvGrpSpPr>
          <p:grpSpPr bwMode="auto">
            <a:xfrm>
              <a:off x="3810000" y="2667000"/>
              <a:ext cx="1216025" cy="942975"/>
              <a:chOff x="3986" y="942"/>
              <a:chExt cx="766" cy="594"/>
            </a:xfrm>
          </p:grpSpPr>
          <p:sp>
            <p:nvSpPr>
              <p:cNvPr id="97299"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pPr>
                <a:endParaRPr lang="en-US" altLang="en-US" sz="2400">
                  <a:solidFill>
                    <a:prstClr val="white"/>
                  </a:solidFill>
                </a:endParaRPr>
              </a:p>
            </p:txBody>
          </p:sp>
          <p:sp>
            <p:nvSpPr>
              <p:cNvPr id="97300"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pPr>
                <a:endParaRPr lang="en-US" altLang="en-US" sz="2400">
                  <a:solidFill>
                    <a:prstClr val="white"/>
                  </a:solidFill>
                </a:endParaRPr>
              </a:p>
            </p:txBody>
          </p:sp>
          <p:sp>
            <p:nvSpPr>
              <p:cNvPr id="97301"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pPr>
                <a:endParaRPr lang="en-US" altLang="en-US" sz="2400">
                  <a:solidFill>
                    <a:prstClr val="white"/>
                  </a:solidFill>
                </a:endParaRPr>
              </a:p>
            </p:txBody>
          </p:sp>
          <p:sp>
            <p:nvSpPr>
              <p:cNvPr id="97302"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pPr>
                <a:endParaRPr lang="en-US" altLang="en-US" sz="2400">
                  <a:solidFill>
                    <a:prstClr val="white"/>
                  </a:solidFill>
                </a:endParaRPr>
              </a:p>
            </p:txBody>
          </p:sp>
          <p:sp>
            <p:nvSpPr>
              <p:cNvPr id="97303" name="Rectangle 291"/>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b="1">
                    <a:solidFill>
                      <a:prstClr val="black"/>
                    </a:solidFill>
                  </a:rPr>
                  <a:t>I</a:t>
                </a:r>
                <a:endParaRPr lang="en-US" altLang="en-US">
                  <a:solidFill>
                    <a:prstClr val="black"/>
                  </a:solidFill>
                </a:endParaRPr>
              </a:p>
            </p:txBody>
          </p:sp>
          <p:sp>
            <p:nvSpPr>
              <p:cNvPr id="97304" name="Rectangle 292"/>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b="1">
                    <a:solidFill>
                      <a:prstClr val="black"/>
                    </a:solidFill>
                  </a:rPr>
                  <a:t>IIa</a:t>
                </a:r>
                <a:endParaRPr lang="en-US" altLang="en-US">
                  <a:solidFill>
                    <a:prstClr val="black"/>
                  </a:solidFill>
                </a:endParaRPr>
              </a:p>
            </p:txBody>
          </p:sp>
          <p:sp>
            <p:nvSpPr>
              <p:cNvPr id="97305" name="Rectangle 293"/>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b="1">
                    <a:solidFill>
                      <a:prstClr val="black"/>
                    </a:solidFill>
                  </a:rPr>
                  <a:t>IIb</a:t>
                </a:r>
                <a:endParaRPr lang="en-US" altLang="en-US">
                  <a:solidFill>
                    <a:prstClr val="black"/>
                  </a:solidFill>
                </a:endParaRPr>
              </a:p>
            </p:txBody>
          </p:sp>
          <p:sp>
            <p:nvSpPr>
              <p:cNvPr id="97306" name="Rectangle 294"/>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b="1">
                    <a:solidFill>
                      <a:prstClr val="black"/>
                    </a:solidFill>
                  </a:rPr>
                  <a:t>III</a:t>
                </a:r>
                <a:endParaRPr lang="en-US" altLang="en-US">
                  <a:solidFill>
                    <a:prstClr val="black"/>
                  </a:solidFill>
                </a:endParaRPr>
              </a:p>
            </p:txBody>
          </p:sp>
        </p:grpSp>
        <p:sp>
          <p:nvSpPr>
            <p:cNvPr id="97298" name="WordArt 622"/>
            <p:cNvSpPr>
              <a:spLocks noChangeArrowheads="1" noChangeShapeType="1" noTextEdit="1"/>
            </p:cNvSpPr>
            <p:nvPr/>
          </p:nvSpPr>
          <p:spPr bwMode="auto">
            <a:xfrm>
              <a:off x="4191000" y="3048000"/>
              <a:ext cx="160338" cy="3889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B</a:t>
              </a:r>
            </a:p>
          </p:txBody>
        </p:sp>
      </p:grpSp>
      <p:grpSp>
        <p:nvGrpSpPr>
          <p:cNvPr id="97286" name="Group 8"/>
          <p:cNvGrpSpPr>
            <a:grpSpLocks/>
          </p:cNvGrpSpPr>
          <p:nvPr/>
        </p:nvGrpSpPr>
        <p:grpSpPr bwMode="auto">
          <a:xfrm>
            <a:off x="1749426" y="4673601"/>
            <a:ext cx="1216025" cy="942975"/>
            <a:chOff x="3810000" y="2667000"/>
            <a:chExt cx="1216025" cy="942975"/>
          </a:xfrm>
        </p:grpSpPr>
        <p:grpSp>
          <p:nvGrpSpPr>
            <p:cNvPr id="97287" name="Group 95"/>
            <p:cNvGrpSpPr>
              <a:grpSpLocks/>
            </p:cNvGrpSpPr>
            <p:nvPr/>
          </p:nvGrpSpPr>
          <p:grpSpPr bwMode="auto">
            <a:xfrm>
              <a:off x="3810000" y="2667000"/>
              <a:ext cx="1216025" cy="942975"/>
              <a:chOff x="3986" y="942"/>
              <a:chExt cx="766" cy="594"/>
            </a:xfrm>
          </p:grpSpPr>
          <p:sp>
            <p:nvSpPr>
              <p:cNvPr id="97289"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pPr>
                <a:endParaRPr lang="en-US" altLang="en-US" sz="2400">
                  <a:solidFill>
                    <a:prstClr val="white"/>
                  </a:solidFill>
                </a:endParaRPr>
              </a:p>
            </p:txBody>
          </p:sp>
          <p:sp>
            <p:nvSpPr>
              <p:cNvPr id="97290"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pPr>
                <a:endParaRPr lang="en-US" altLang="en-US" sz="2400">
                  <a:solidFill>
                    <a:prstClr val="white"/>
                  </a:solidFill>
                </a:endParaRPr>
              </a:p>
            </p:txBody>
          </p:sp>
          <p:sp>
            <p:nvSpPr>
              <p:cNvPr id="97291"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pPr>
                <a:endParaRPr lang="en-US" altLang="en-US" sz="2400">
                  <a:solidFill>
                    <a:prstClr val="white"/>
                  </a:solidFill>
                </a:endParaRPr>
              </a:p>
            </p:txBody>
          </p:sp>
          <p:sp>
            <p:nvSpPr>
              <p:cNvPr id="97292"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pPr>
                <a:endParaRPr lang="en-US" altLang="en-US" sz="2400">
                  <a:solidFill>
                    <a:prstClr val="white"/>
                  </a:solidFill>
                </a:endParaRPr>
              </a:p>
            </p:txBody>
          </p:sp>
          <p:sp>
            <p:nvSpPr>
              <p:cNvPr id="97293" name="Rectangle 291"/>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b="1">
                    <a:solidFill>
                      <a:prstClr val="black"/>
                    </a:solidFill>
                  </a:rPr>
                  <a:t>I</a:t>
                </a:r>
                <a:endParaRPr lang="en-US" altLang="en-US">
                  <a:solidFill>
                    <a:prstClr val="black"/>
                  </a:solidFill>
                </a:endParaRPr>
              </a:p>
            </p:txBody>
          </p:sp>
          <p:sp>
            <p:nvSpPr>
              <p:cNvPr id="97294" name="Rectangle 292"/>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b="1">
                    <a:solidFill>
                      <a:prstClr val="black"/>
                    </a:solidFill>
                  </a:rPr>
                  <a:t>IIa</a:t>
                </a:r>
                <a:endParaRPr lang="en-US" altLang="en-US">
                  <a:solidFill>
                    <a:prstClr val="black"/>
                  </a:solidFill>
                </a:endParaRPr>
              </a:p>
            </p:txBody>
          </p:sp>
          <p:sp>
            <p:nvSpPr>
              <p:cNvPr id="97295" name="Rectangle 293"/>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b="1">
                    <a:solidFill>
                      <a:prstClr val="black"/>
                    </a:solidFill>
                  </a:rPr>
                  <a:t>IIb</a:t>
                </a:r>
                <a:endParaRPr lang="en-US" altLang="en-US">
                  <a:solidFill>
                    <a:prstClr val="black"/>
                  </a:solidFill>
                </a:endParaRPr>
              </a:p>
            </p:txBody>
          </p:sp>
          <p:sp>
            <p:nvSpPr>
              <p:cNvPr id="97296" name="Rectangle 294"/>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b="1">
                    <a:solidFill>
                      <a:prstClr val="black"/>
                    </a:solidFill>
                  </a:rPr>
                  <a:t>III</a:t>
                </a:r>
                <a:endParaRPr lang="en-US" altLang="en-US">
                  <a:solidFill>
                    <a:prstClr val="black"/>
                  </a:solidFill>
                </a:endParaRPr>
              </a:p>
            </p:txBody>
          </p:sp>
        </p:grpSp>
        <p:sp>
          <p:nvSpPr>
            <p:cNvPr id="97288" name="WordArt 622"/>
            <p:cNvSpPr>
              <a:spLocks noChangeArrowheads="1" noChangeShapeType="1" noTextEdit="1"/>
            </p:cNvSpPr>
            <p:nvPr/>
          </p:nvSpPr>
          <p:spPr bwMode="auto">
            <a:xfrm>
              <a:off x="4191000" y="3048000"/>
              <a:ext cx="160338" cy="388938"/>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B</a:t>
              </a:r>
            </a:p>
          </p:txBody>
        </p:sp>
      </p:grpSp>
    </p:spTree>
    <p:extLst>
      <p:ext uri="{BB962C8B-B14F-4D97-AF65-F5344CB8AC3E}">
        <p14:creationId xmlns:p14="http://schemas.microsoft.com/office/powerpoint/2010/main" val="2805223070"/>
      </p:ext>
    </p:extLst>
  </p:cSld>
  <p:clrMapOvr>
    <a:masterClrMapping/>
  </p:clrMapOvr>
  <p:transition spd="slow">
    <p:randomBa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7B2B19A-9FE3-4DE8-9ABE-7E6F9B1D836A}" type="datetime1">
              <a:rPr lang="en-US" smtClean="0">
                <a:solidFill>
                  <a:prstClr val="black">
                    <a:tint val="95000"/>
                  </a:prstClr>
                </a:solidFill>
                <a:latin typeface="Corbel"/>
              </a:rPr>
              <a:t>7/8/2017</a:t>
            </a:fld>
            <a:endParaRPr lang="en-US">
              <a:solidFill>
                <a:prstClr val="black">
                  <a:tint val="95000"/>
                </a:prstClr>
              </a:solidFill>
              <a:latin typeface="Corbel"/>
            </a:endParaRPr>
          </a:p>
        </p:txBody>
      </p:sp>
      <p:pic>
        <p:nvPicPr>
          <p:cNvPr id="68611" name="Picture 2" descr="https://encrypted-tbn3.gstatic.com/images?q=tbn:ANd9GcQtEd-sJ3pTsMPkiWomrcg_PQsx9Ay1wV_oQPFBcQT85fj23cp2"/>
          <p:cNvPicPr>
            <a:picLocks noChangeAspect="1" noChangeArrowheads="1"/>
          </p:cNvPicPr>
          <p:nvPr/>
        </p:nvPicPr>
        <p:blipFill>
          <a:blip r:embed="rId3" cstate="print"/>
          <a:srcRect/>
          <a:stretch>
            <a:fillRect/>
          </a:stretch>
        </p:blipFill>
        <p:spPr bwMode="auto">
          <a:xfrm>
            <a:off x="1524000" y="1676401"/>
            <a:ext cx="4306888" cy="3178175"/>
          </a:xfrm>
          <a:prstGeom prst="rect">
            <a:avLst/>
          </a:prstGeom>
          <a:noFill/>
          <a:ln w="9525">
            <a:noFill/>
            <a:miter lim="800000"/>
            <a:headEnd/>
            <a:tailEnd/>
          </a:ln>
        </p:spPr>
      </p:pic>
      <p:pic>
        <p:nvPicPr>
          <p:cNvPr id="68612" name="Picture 4" descr="https://encrypted-tbn2.gstatic.com/images?q=tbn:ANd9GcRfwCw6MKXfnBJeARKOP13IDJgscrFLeKhpJbdGHnQLQ6H9TRq4"/>
          <p:cNvPicPr>
            <a:picLocks noChangeAspect="1" noChangeArrowheads="1"/>
          </p:cNvPicPr>
          <p:nvPr/>
        </p:nvPicPr>
        <p:blipFill>
          <a:blip r:embed="rId4" cstate="print"/>
          <a:srcRect/>
          <a:stretch>
            <a:fillRect/>
          </a:stretch>
        </p:blipFill>
        <p:spPr bwMode="auto">
          <a:xfrm>
            <a:off x="5830888" y="1979614"/>
            <a:ext cx="3562350" cy="2211387"/>
          </a:xfrm>
          <a:prstGeom prst="rect">
            <a:avLst/>
          </a:prstGeom>
          <a:noFill/>
          <a:ln w="9525">
            <a:noFill/>
            <a:miter lim="800000"/>
            <a:headEnd/>
            <a:tailEnd/>
          </a:ln>
        </p:spPr>
      </p:pic>
      <p:sp>
        <p:nvSpPr>
          <p:cNvPr id="2" name="TextBox 1"/>
          <p:cNvSpPr txBox="1"/>
          <p:nvPr/>
        </p:nvSpPr>
        <p:spPr>
          <a:xfrm>
            <a:off x="2667000" y="455261"/>
            <a:ext cx="7391400" cy="646331"/>
          </a:xfrm>
          <a:prstGeom prst="rect">
            <a:avLst/>
          </a:prstGeom>
          <a:noFill/>
        </p:spPr>
        <p:txBody>
          <a:bodyPr wrap="square" rtlCol="0">
            <a:spAutoFit/>
          </a:bodyPr>
          <a:lstStyle/>
          <a:p>
            <a:r>
              <a:rPr lang="en-US" sz="3600" dirty="0">
                <a:solidFill>
                  <a:prstClr val="black"/>
                </a:solidFill>
                <a:latin typeface="Corbel"/>
              </a:rPr>
              <a:t>Left Ventricular Assist Device(LVAD)</a:t>
            </a:r>
          </a:p>
        </p:txBody>
      </p:sp>
    </p:spTree>
    <p:extLst>
      <p:ext uri="{BB962C8B-B14F-4D97-AF65-F5344CB8AC3E}">
        <p14:creationId xmlns:p14="http://schemas.microsoft.com/office/powerpoint/2010/main" val="7779968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5" name="Picture 2" descr="https://encrypted-tbn0.gstatic.com/images?q=tbn:ANd9GcTDDSkh2zLTc5tVTXErdb5sgyG2GwvdWeGCfdEez6RzBRMJRBA1"/>
          <p:cNvPicPr>
            <a:picLocks noChangeAspect="1" noChangeArrowheads="1"/>
          </p:cNvPicPr>
          <p:nvPr/>
        </p:nvPicPr>
        <p:blipFill>
          <a:blip r:embed="rId3" cstate="print"/>
          <a:srcRect/>
          <a:stretch>
            <a:fillRect/>
          </a:stretch>
        </p:blipFill>
        <p:spPr bwMode="auto">
          <a:xfrm>
            <a:off x="1524001" y="1139825"/>
            <a:ext cx="4778375" cy="3505200"/>
          </a:xfrm>
          <a:prstGeom prst="rect">
            <a:avLst/>
          </a:prstGeom>
          <a:noFill/>
          <a:ln w="9525">
            <a:noFill/>
            <a:miter lim="800000"/>
            <a:headEnd/>
            <a:tailEnd/>
          </a:ln>
        </p:spPr>
      </p:pic>
      <p:pic>
        <p:nvPicPr>
          <p:cNvPr id="69636" name="Picture 4" descr="https://encrypted-tbn1.gstatic.com/images?q=tbn:ANd9GcQy3hA1sWTIHrUvFS3UJQ7xyACN8gI2klJppIcEP2d7X1cgl87TNQ"/>
          <p:cNvPicPr>
            <a:picLocks noChangeAspect="1" noChangeArrowheads="1"/>
          </p:cNvPicPr>
          <p:nvPr/>
        </p:nvPicPr>
        <p:blipFill>
          <a:blip r:embed="rId4" cstate="print"/>
          <a:srcRect/>
          <a:stretch>
            <a:fillRect/>
          </a:stretch>
        </p:blipFill>
        <p:spPr bwMode="auto">
          <a:xfrm>
            <a:off x="6477001" y="990600"/>
            <a:ext cx="3916363" cy="3505200"/>
          </a:xfrm>
          <a:prstGeom prst="rect">
            <a:avLst/>
          </a:prstGeom>
          <a:noFill/>
          <a:ln w="9525">
            <a:noFill/>
            <a:miter lim="800000"/>
            <a:headEnd/>
            <a:tailEnd/>
          </a:ln>
        </p:spPr>
      </p:pic>
      <p:pic>
        <p:nvPicPr>
          <p:cNvPr id="69637" name="Picture 6" descr="https://encrypted-tbn0.gstatic.com/images?q=tbn:ANd9GcR8MSL0SIUM2Y6bIrRbqZi1ala-KG1bT1Vl0T7Q8YooRa4CSf2Qwg"/>
          <p:cNvPicPr>
            <a:picLocks noChangeAspect="1" noChangeArrowheads="1"/>
          </p:cNvPicPr>
          <p:nvPr/>
        </p:nvPicPr>
        <p:blipFill>
          <a:blip r:embed="rId5" cstate="print"/>
          <a:srcRect/>
          <a:stretch>
            <a:fillRect/>
          </a:stretch>
        </p:blipFill>
        <p:spPr bwMode="auto">
          <a:xfrm>
            <a:off x="7170738" y="5105400"/>
            <a:ext cx="3067050" cy="1371600"/>
          </a:xfrm>
          <a:prstGeom prst="rect">
            <a:avLst/>
          </a:prstGeom>
          <a:noFill/>
          <a:ln w="9525">
            <a:noFill/>
            <a:miter lim="800000"/>
            <a:headEnd/>
            <a:tailEnd/>
          </a:ln>
        </p:spPr>
      </p:pic>
      <p:pic>
        <p:nvPicPr>
          <p:cNvPr id="69638" name="Picture 8" descr="https://encrypted-tbn2.gstatic.com/images?q=tbn:ANd9GcRVWaoHPOKRZSg9xXlIVmL-RWJjlSeZfFVXpAZEr-5Horpf7D8x0g"/>
          <p:cNvPicPr>
            <a:picLocks noChangeAspect="1" noChangeArrowheads="1"/>
          </p:cNvPicPr>
          <p:nvPr/>
        </p:nvPicPr>
        <p:blipFill>
          <a:blip r:embed="rId6" cstate="print"/>
          <a:srcRect/>
          <a:stretch>
            <a:fillRect/>
          </a:stretch>
        </p:blipFill>
        <p:spPr bwMode="auto">
          <a:xfrm>
            <a:off x="1692275" y="5029201"/>
            <a:ext cx="3562350" cy="1285875"/>
          </a:xfrm>
          <a:prstGeom prst="rect">
            <a:avLst/>
          </a:prstGeom>
          <a:noFill/>
          <a:ln w="9525">
            <a:noFill/>
            <a:miter lim="800000"/>
            <a:headEnd/>
            <a:tailEnd/>
          </a:ln>
        </p:spPr>
      </p:pic>
      <p:sp>
        <p:nvSpPr>
          <p:cNvPr id="69639" name="TextBox 2"/>
          <p:cNvSpPr txBox="1">
            <a:spLocks noChangeArrowheads="1"/>
          </p:cNvSpPr>
          <p:nvPr/>
        </p:nvSpPr>
        <p:spPr bwMode="auto">
          <a:xfrm>
            <a:off x="3959226" y="228600"/>
            <a:ext cx="4194175" cy="369332"/>
          </a:xfrm>
          <a:prstGeom prst="rect">
            <a:avLst/>
          </a:prstGeom>
          <a:noFill/>
          <a:ln w="9525">
            <a:noFill/>
            <a:miter lim="800000"/>
            <a:headEnd/>
            <a:tailEnd/>
          </a:ln>
        </p:spPr>
        <p:txBody>
          <a:bodyPr>
            <a:spAutoFit/>
          </a:bodyPr>
          <a:lstStyle/>
          <a:p>
            <a:r>
              <a:rPr lang="en-US">
                <a:solidFill>
                  <a:prstClr val="black"/>
                </a:solidFill>
                <a:latin typeface="Corbel"/>
              </a:rPr>
              <a:t>Heartware LVAD</a:t>
            </a:r>
          </a:p>
        </p:txBody>
      </p:sp>
      <p:sp>
        <p:nvSpPr>
          <p:cNvPr id="2" name="Date Placeholder 1"/>
          <p:cNvSpPr>
            <a:spLocks noGrp="1"/>
          </p:cNvSpPr>
          <p:nvPr>
            <p:ph type="dt" sz="half" idx="10"/>
          </p:nvPr>
        </p:nvSpPr>
        <p:spPr/>
        <p:txBody>
          <a:bodyPr/>
          <a:lstStyle/>
          <a:p>
            <a:fld id="{80742A6D-BA9D-40FB-A528-A0A03EE6E37E}" type="datetime1">
              <a:rPr lang="en-US" smtClean="0"/>
              <a:t>7/8/2017</a:t>
            </a:fld>
            <a:endParaRPr lang="en-US"/>
          </a:p>
        </p:txBody>
      </p:sp>
    </p:spTree>
    <p:extLst>
      <p:ext uri="{BB962C8B-B14F-4D97-AF65-F5344CB8AC3E}">
        <p14:creationId xmlns:p14="http://schemas.microsoft.com/office/powerpoint/2010/main" val="27716650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9" name="Picture 2" descr="https://encrypted-tbn0.gstatic.com/images?q=tbn:ANd9GcTU-bl3MGDw52wZsigw1hurSPrAzY5TB5oKkCjotLfvuWKyESFR"/>
          <p:cNvPicPr>
            <a:picLocks noChangeAspect="1" noChangeArrowheads="1"/>
          </p:cNvPicPr>
          <p:nvPr/>
        </p:nvPicPr>
        <p:blipFill>
          <a:blip r:embed="rId3" cstate="print"/>
          <a:srcRect/>
          <a:stretch>
            <a:fillRect/>
          </a:stretch>
        </p:blipFill>
        <p:spPr bwMode="auto">
          <a:xfrm>
            <a:off x="4419600" y="1447800"/>
            <a:ext cx="4724400" cy="4724400"/>
          </a:xfrm>
          <a:prstGeom prst="rect">
            <a:avLst/>
          </a:prstGeom>
          <a:noFill/>
          <a:ln w="9525">
            <a:noFill/>
            <a:miter lim="800000"/>
            <a:headEnd/>
            <a:tailEnd/>
          </a:ln>
        </p:spPr>
      </p:pic>
      <p:sp>
        <p:nvSpPr>
          <p:cNvPr id="70660" name="TextBox 2"/>
          <p:cNvSpPr txBox="1">
            <a:spLocks noChangeArrowheads="1"/>
          </p:cNvSpPr>
          <p:nvPr/>
        </p:nvSpPr>
        <p:spPr bwMode="auto">
          <a:xfrm>
            <a:off x="3200400" y="381000"/>
            <a:ext cx="4495800" cy="369332"/>
          </a:xfrm>
          <a:prstGeom prst="rect">
            <a:avLst/>
          </a:prstGeom>
          <a:noFill/>
          <a:ln w="9525">
            <a:noFill/>
            <a:miter lim="800000"/>
            <a:headEnd/>
            <a:tailEnd/>
          </a:ln>
        </p:spPr>
        <p:txBody>
          <a:bodyPr>
            <a:spAutoFit/>
          </a:bodyPr>
          <a:lstStyle/>
          <a:p>
            <a:r>
              <a:rPr lang="en-US">
                <a:solidFill>
                  <a:prstClr val="black"/>
                </a:solidFill>
                <a:latin typeface="Corbel"/>
              </a:rPr>
              <a:t>Heartware LVAD</a:t>
            </a:r>
          </a:p>
        </p:txBody>
      </p:sp>
      <p:sp>
        <p:nvSpPr>
          <p:cNvPr id="2" name="Date Placeholder 1"/>
          <p:cNvSpPr>
            <a:spLocks noGrp="1"/>
          </p:cNvSpPr>
          <p:nvPr>
            <p:ph type="dt" sz="half" idx="10"/>
          </p:nvPr>
        </p:nvSpPr>
        <p:spPr/>
        <p:txBody>
          <a:bodyPr/>
          <a:lstStyle/>
          <a:p>
            <a:fld id="{06C842C0-AB32-4537-AF15-2B20FEC68A10}" type="datetime1">
              <a:rPr lang="en-US" smtClean="0"/>
              <a:t>7/8/2017</a:t>
            </a:fld>
            <a:endParaRPr lang="en-US"/>
          </a:p>
        </p:txBody>
      </p:sp>
    </p:spTree>
    <p:extLst>
      <p:ext uri="{BB962C8B-B14F-4D97-AF65-F5344CB8AC3E}">
        <p14:creationId xmlns:p14="http://schemas.microsoft.com/office/powerpoint/2010/main" val="31371454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2514600" y="2498726"/>
            <a:ext cx="7239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4000" b="1">
                <a:solidFill>
                  <a:srgbClr val="60B5CC"/>
                </a:solidFill>
                <a:latin typeface="Arial Unicode MS" pitchFamily="34" charset="-128"/>
                <a:ea typeface="Arial Unicode MS" pitchFamily="34" charset="-128"/>
                <a:cs typeface="Arial Unicode MS" pitchFamily="34" charset="-128"/>
              </a:rPr>
              <a:t>Cardiac Transplantation</a:t>
            </a:r>
          </a:p>
        </p:txBody>
      </p:sp>
      <p:sp>
        <p:nvSpPr>
          <p:cNvPr id="98307" name="Rectangle 3"/>
          <p:cNvSpPr>
            <a:spLocks noChangeArrowheads="1"/>
          </p:cNvSpPr>
          <p:nvPr/>
        </p:nvSpPr>
        <p:spPr bwMode="auto">
          <a:xfrm>
            <a:off x="1524000" y="381000"/>
            <a:ext cx="9144000" cy="579438"/>
          </a:xfrm>
          <a:prstGeom prst="rect">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lnSpc>
                <a:spcPct val="80000"/>
              </a:lnSpc>
            </a:pPr>
            <a:r>
              <a:rPr lang="en-US" altLang="en-US" sz="3800" b="1">
                <a:solidFill>
                  <a:prstClr val="white"/>
                </a:solidFill>
                <a:latin typeface="Garamond" pitchFamily="18" charset="0"/>
              </a:rPr>
              <a:t>Treatment of Stages A to D</a:t>
            </a:r>
          </a:p>
        </p:txBody>
      </p:sp>
      <p:sp>
        <p:nvSpPr>
          <p:cNvPr id="3" name="Date Placeholder 2"/>
          <p:cNvSpPr>
            <a:spLocks noGrp="1"/>
          </p:cNvSpPr>
          <p:nvPr>
            <p:ph type="dt" sz="half" idx="10"/>
          </p:nvPr>
        </p:nvSpPr>
        <p:spPr/>
        <p:txBody>
          <a:bodyPr/>
          <a:lstStyle/>
          <a:p>
            <a:fld id="{5FB8C898-E1C5-4A83-B25C-A130B190B8DF}" type="datetime1">
              <a:rPr lang="en-US" smtClean="0">
                <a:solidFill>
                  <a:prstClr val="black">
                    <a:tint val="95000"/>
                  </a:prstClr>
                </a:solidFill>
                <a:latin typeface="Corbel"/>
              </a:rPr>
              <a:t>7/8/2017</a:t>
            </a:fld>
            <a:endParaRPr lang="en-US">
              <a:solidFill>
                <a:prstClr val="black">
                  <a:tint val="95000"/>
                </a:prstClr>
              </a:solidFill>
              <a:latin typeface="Corbel"/>
            </a:endParaRPr>
          </a:p>
        </p:txBody>
      </p:sp>
    </p:spTree>
    <p:extLst>
      <p:ext uri="{BB962C8B-B14F-4D97-AF65-F5344CB8AC3E}">
        <p14:creationId xmlns:p14="http://schemas.microsoft.com/office/powerpoint/2010/main" val="164906757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2011363" y="457200"/>
            <a:ext cx="8229600" cy="1143000"/>
          </a:xfrm>
        </p:spPr>
        <p:txBody>
          <a:bodyPr/>
          <a:lstStyle/>
          <a:p>
            <a:r>
              <a:rPr lang="en-US" altLang="en-US" sz="4000">
                <a:solidFill>
                  <a:schemeClr val="accent2"/>
                </a:solidFill>
                <a:latin typeface="Garamond" pitchFamily="18" charset="0"/>
                <a:ea typeface="ＭＳ Ｐゴシック" pitchFamily="34" charset="-128"/>
              </a:rPr>
              <a:t>Cardiac Transplantation</a:t>
            </a:r>
            <a:endParaRPr lang="en-US" altLang="en-US" sz="4000">
              <a:ea typeface="ＭＳ Ｐゴシック" pitchFamily="34" charset="-128"/>
            </a:endParaRPr>
          </a:p>
        </p:txBody>
      </p:sp>
      <p:sp>
        <p:nvSpPr>
          <p:cNvPr id="99331" name="Content Placeholder 2"/>
          <p:cNvSpPr>
            <a:spLocks noGrp="1"/>
          </p:cNvSpPr>
          <p:nvPr>
            <p:ph idx="1"/>
          </p:nvPr>
        </p:nvSpPr>
        <p:spPr>
          <a:xfrm>
            <a:off x="3505200" y="1676400"/>
            <a:ext cx="6858000" cy="3621088"/>
          </a:xfrm>
        </p:spPr>
        <p:txBody>
          <a:bodyPr/>
          <a:lstStyle/>
          <a:p>
            <a:pPr marL="0" indent="0">
              <a:buNone/>
            </a:pPr>
            <a:r>
              <a:rPr lang="en-US" altLang="en-US" sz="2400" dirty="0">
                <a:ea typeface="ＭＳ Ｐゴシック" pitchFamily="34" charset="-128"/>
              </a:rPr>
              <a:t>Evaluation for cardiac transplantation is indicated for carefully selected patients with stage D HF despite GDMT, device, and surgical management.</a:t>
            </a:r>
          </a:p>
        </p:txBody>
      </p:sp>
      <p:sp>
        <p:nvSpPr>
          <p:cNvPr id="3" name="Date Placeholder 2"/>
          <p:cNvSpPr>
            <a:spLocks noGrp="1"/>
          </p:cNvSpPr>
          <p:nvPr>
            <p:ph type="dt" sz="half" idx="10"/>
          </p:nvPr>
        </p:nvSpPr>
        <p:spPr/>
        <p:txBody>
          <a:bodyPr/>
          <a:lstStyle/>
          <a:p>
            <a:fld id="{103B64D1-0229-4286-80D8-DC687D1ACE24}" type="datetime1">
              <a:rPr lang="en-US" smtClean="0">
                <a:solidFill>
                  <a:prstClr val="black">
                    <a:tint val="95000"/>
                  </a:prstClr>
                </a:solidFill>
                <a:latin typeface="Corbel"/>
              </a:rPr>
              <a:t>7/8/2017</a:t>
            </a:fld>
            <a:endParaRPr lang="en-US">
              <a:solidFill>
                <a:prstClr val="black">
                  <a:tint val="95000"/>
                </a:prstClr>
              </a:solidFill>
              <a:latin typeface="Corbel"/>
            </a:endParaRPr>
          </a:p>
        </p:txBody>
      </p:sp>
      <p:grpSp>
        <p:nvGrpSpPr>
          <p:cNvPr id="99332" name="Group 95"/>
          <p:cNvGrpSpPr>
            <a:grpSpLocks/>
          </p:cNvGrpSpPr>
          <p:nvPr/>
        </p:nvGrpSpPr>
        <p:grpSpPr bwMode="auto">
          <a:xfrm>
            <a:off x="1790701" y="1546226"/>
            <a:ext cx="1216025" cy="942975"/>
            <a:chOff x="3986" y="942"/>
            <a:chExt cx="766" cy="594"/>
          </a:xfrm>
        </p:grpSpPr>
        <p:sp>
          <p:nvSpPr>
            <p:cNvPr id="99333"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pPr>
              <a:endParaRPr lang="en-US" altLang="en-US" sz="2400">
                <a:solidFill>
                  <a:prstClr val="white"/>
                </a:solidFill>
              </a:endParaRPr>
            </a:p>
          </p:txBody>
        </p:sp>
        <p:sp>
          <p:nvSpPr>
            <p:cNvPr id="99334"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pPr>
              <a:endParaRPr lang="en-US" altLang="en-US" sz="2400">
                <a:solidFill>
                  <a:prstClr val="white"/>
                </a:solidFill>
              </a:endParaRPr>
            </a:p>
          </p:txBody>
        </p:sp>
        <p:sp>
          <p:nvSpPr>
            <p:cNvPr id="99335" name="Freeform 289"/>
            <p:cNvSpPr>
              <a:spLocks/>
            </p:cNvSpPr>
            <p:nvPr/>
          </p:nvSpPr>
          <p:spPr bwMode="auto">
            <a:xfrm>
              <a:off x="4032" y="1200"/>
              <a:ext cx="111" cy="246"/>
            </a:xfrm>
            <a:custGeom>
              <a:avLst/>
              <a:gdLst>
                <a:gd name="T0" fmla="*/ 2 w 136"/>
                <a:gd name="T1" fmla="*/ 12 h 270"/>
                <a:gd name="T2" fmla="*/ 2 w 136"/>
                <a:gd name="T3" fmla="*/ 14 h 270"/>
                <a:gd name="T4" fmla="*/ 2 w 136"/>
                <a:gd name="T5" fmla="*/ 15 h 270"/>
                <a:gd name="T6" fmla="*/ 2 w 136"/>
                <a:gd name="T7" fmla="*/ 16 h 270"/>
                <a:gd name="T8" fmla="*/ 2 w 136"/>
                <a:gd name="T9" fmla="*/ 16 h 270"/>
                <a:gd name="T10" fmla="*/ 2 w 136"/>
                <a:gd name="T11" fmla="*/ 16 h 270"/>
                <a:gd name="T12" fmla="*/ 2 w 136"/>
                <a:gd name="T13" fmla="*/ 16 h 270"/>
                <a:gd name="T14" fmla="*/ 2 w 136"/>
                <a:gd name="T15" fmla="*/ 15 h 270"/>
                <a:gd name="T16" fmla="*/ 2 w 136"/>
                <a:gd name="T17" fmla="*/ 14 h 270"/>
                <a:gd name="T18" fmla="*/ 2 w 136"/>
                <a:gd name="T19" fmla="*/ 13 h 270"/>
                <a:gd name="T20" fmla="*/ 2 w 136"/>
                <a:gd name="T21" fmla="*/ 12 h 270"/>
                <a:gd name="T22" fmla="*/ 1 w 136"/>
                <a:gd name="T23" fmla="*/ 10 h 270"/>
                <a:gd name="T24" fmla="*/ 0 w 136"/>
                <a:gd name="T25" fmla="*/ 7 h 270"/>
                <a:gd name="T26" fmla="*/ 2 w 136"/>
                <a:gd name="T27" fmla="*/ 5 h 270"/>
                <a:gd name="T28" fmla="*/ 2 w 136"/>
                <a:gd name="T29" fmla="*/ 5 h 270"/>
                <a:gd name="T30" fmla="*/ 2 w 136"/>
                <a:gd name="T31" fmla="*/ 5 h 270"/>
                <a:gd name="T32" fmla="*/ 2 w 136"/>
                <a:gd name="T33" fmla="*/ 4 h 270"/>
                <a:gd name="T34" fmla="*/ 2 w 136"/>
                <a:gd name="T35" fmla="*/ 0 h 270"/>
                <a:gd name="T36" fmla="*/ 2 w 136"/>
                <a:gd name="T37" fmla="*/ 3 h 270"/>
                <a:gd name="T38" fmla="*/ 2 w 136"/>
                <a:gd name="T39" fmla="*/ 5 h 270"/>
                <a:gd name="T40" fmla="*/ 2 w 136"/>
                <a:gd name="T41" fmla="*/ 5 h 270"/>
                <a:gd name="T42" fmla="*/ 2 w 136"/>
                <a:gd name="T43" fmla="*/ 5 h 270"/>
                <a:gd name="T44" fmla="*/ 2 w 136"/>
                <a:gd name="T45" fmla="*/ 5 h 270"/>
                <a:gd name="T46" fmla="*/ 2 w 136"/>
                <a:gd name="T47" fmla="*/ 5 h 270"/>
                <a:gd name="T48" fmla="*/ 2 w 136"/>
                <a:gd name="T49" fmla="*/ 5 h 270"/>
                <a:gd name="T50" fmla="*/ 2 w 136"/>
                <a:gd name="T51" fmla="*/ 5 h 270"/>
                <a:gd name="T52" fmla="*/ 2 w 136"/>
                <a:gd name="T53" fmla="*/ 5 h 270"/>
                <a:gd name="T54" fmla="*/ 2 w 136"/>
                <a:gd name="T55" fmla="*/ 5 h 270"/>
                <a:gd name="T56" fmla="*/ 2 w 136"/>
                <a:gd name="T57" fmla="*/ 5 h 270"/>
                <a:gd name="T58" fmla="*/ 2 w 136"/>
                <a:gd name="T59" fmla="*/ 5 h 270"/>
                <a:gd name="T60" fmla="*/ 2 w 136"/>
                <a:gd name="T61" fmla="*/ 5 h 270"/>
                <a:gd name="T62" fmla="*/ 2 w 136"/>
                <a:gd name="T63" fmla="*/ 6 h 270"/>
                <a:gd name="T64" fmla="*/ 2 w 136"/>
                <a:gd name="T65" fmla="*/ 8 h 270"/>
                <a:gd name="T66" fmla="*/ 2 w 136"/>
                <a:gd name="T67" fmla="*/ 11 h 270"/>
                <a:gd name="T68" fmla="*/ 2 w 136"/>
                <a:gd name="T69" fmla="*/ 12 h 270"/>
                <a:gd name="T70" fmla="*/ 2 w 136"/>
                <a:gd name="T71" fmla="*/ 13 h 270"/>
                <a:gd name="T72" fmla="*/ 2 w 136"/>
                <a:gd name="T73" fmla="*/ 13 h 270"/>
                <a:gd name="T74" fmla="*/ 2 w 136"/>
                <a:gd name="T75" fmla="*/ 13 h 270"/>
                <a:gd name="T76" fmla="*/ 2 w 136"/>
                <a:gd name="T77" fmla="*/ 13 h 270"/>
                <a:gd name="T78" fmla="*/ 2 w 136"/>
                <a:gd name="T79" fmla="*/ 13 h 270"/>
                <a:gd name="T80" fmla="*/ 2 w 136"/>
                <a:gd name="T81" fmla="*/ 13 h 270"/>
                <a:gd name="T82" fmla="*/ 2 w 136"/>
                <a:gd name="T83" fmla="*/ 11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270"/>
                <a:gd name="T128" fmla="*/ 136 w 136"/>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270">
                  <a:moveTo>
                    <a:pt x="97" y="159"/>
                  </a:moveTo>
                  <a:lnTo>
                    <a:pt x="116" y="170"/>
                  </a:lnTo>
                  <a:lnTo>
                    <a:pt x="136" y="180"/>
                  </a:lnTo>
                  <a:lnTo>
                    <a:pt x="133" y="194"/>
                  </a:lnTo>
                  <a:lnTo>
                    <a:pt x="130" y="208"/>
                  </a:lnTo>
                  <a:lnTo>
                    <a:pt x="127" y="219"/>
                  </a:lnTo>
                  <a:lnTo>
                    <a:pt x="124" y="230"/>
                  </a:lnTo>
                  <a:lnTo>
                    <a:pt x="119" y="239"/>
                  </a:lnTo>
                  <a:lnTo>
                    <a:pt x="114" y="247"/>
                  </a:lnTo>
                  <a:lnTo>
                    <a:pt x="110" y="255"/>
                  </a:lnTo>
                  <a:lnTo>
                    <a:pt x="103" y="261"/>
                  </a:lnTo>
                  <a:lnTo>
                    <a:pt x="97" y="264"/>
                  </a:lnTo>
                  <a:lnTo>
                    <a:pt x="89" y="268"/>
                  </a:lnTo>
                  <a:lnTo>
                    <a:pt x="82" y="270"/>
                  </a:lnTo>
                  <a:lnTo>
                    <a:pt x="72" y="270"/>
                  </a:lnTo>
                  <a:lnTo>
                    <a:pt x="62" y="270"/>
                  </a:lnTo>
                  <a:lnTo>
                    <a:pt x="57" y="268"/>
                  </a:lnTo>
                  <a:lnTo>
                    <a:pt x="52" y="267"/>
                  </a:lnTo>
                  <a:lnTo>
                    <a:pt x="48" y="265"/>
                  </a:lnTo>
                  <a:lnTo>
                    <a:pt x="43" y="264"/>
                  </a:lnTo>
                  <a:lnTo>
                    <a:pt x="38" y="261"/>
                  </a:lnTo>
                  <a:lnTo>
                    <a:pt x="35" y="258"/>
                  </a:lnTo>
                  <a:lnTo>
                    <a:pt x="32" y="255"/>
                  </a:lnTo>
                  <a:lnTo>
                    <a:pt x="29" y="250"/>
                  </a:lnTo>
                  <a:lnTo>
                    <a:pt x="25" y="245"/>
                  </a:lnTo>
                  <a:lnTo>
                    <a:pt x="21" y="241"/>
                  </a:lnTo>
                  <a:lnTo>
                    <a:pt x="18" y="234"/>
                  </a:lnTo>
                  <a:lnTo>
                    <a:pt x="15" y="228"/>
                  </a:lnTo>
                  <a:lnTo>
                    <a:pt x="14" y="222"/>
                  </a:lnTo>
                  <a:lnTo>
                    <a:pt x="11" y="214"/>
                  </a:lnTo>
                  <a:lnTo>
                    <a:pt x="8" y="207"/>
                  </a:lnTo>
                  <a:lnTo>
                    <a:pt x="6" y="197"/>
                  </a:lnTo>
                  <a:lnTo>
                    <a:pt x="4" y="188"/>
                  </a:lnTo>
                  <a:lnTo>
                    <a:pt x="3" y="179"/>
                  </a:lnTo>
                  <a:lnTo>
                    <a:pt x="1" y="168"/>
                  </a:lnTo>
                  <a:lnTo>
                    <a:pt x="1" y="157"/>
                  </a:lnTo>
                  <a:lnTo>
                    <a:pt x="0" y="146"/>
                  </a:lnTo>
                  <a:lnTo>
                    <a:pt x="0" y="134"/>
                  </a:lnTo>
                  <a:lnTo>
                    <a:pt x="0" y="119"/>
                  </a:lnTo>
                  <a:lnTo>
                    <a:pt x="1" y="105"/>
                  </a:lnTo>
                  <a:lnTo>
                    <a:pt x="3" y="91"/>
                  </a:lnTo>
                  <a:lnTo>
                    <a:pt x="4" y="77"/>
                  </a:lnTo>
                  <a:lnTo>
                    <a:pt x="8" y="64"/>
                  </a:lnTo>
                  <a:lnTo>
                    <a:pt x="11" y="54"/>
                  </a:lnTo>
                  <a:lnTo>
                    <a:pt x="14" y="44"/>
                  </a:lnTo>
                  <a:lnTo>
                    <a:pt x="18" y="35"/>
                  </a:lnTo>
                  <a:lnTo>
                    <a:pt x="23" y="26"/>
                  </a:lnTo>
                  <a:lnTo>
                    <a:pt x="29" y="20"/>
                  </a:lnTo>
                  <a:lnTo>
                    <a:pt x="34" y="13"/>
                  </a:lnTo>
                  <a:lnTo>
                    <a:pt x="40" y="9"/>
                  </a:lnTo>
                  <a:lnTo>
                    <a:pt x="48" y="4"/>
                  </a:lnTo>
                  <a:lnTo>
                    <a:pt x="54" y="3"/>
                  </a:lnTo>
                  <a:lnTo>
                    <a:pt x="62" y="1"/>
                  </a:lnTo>
                  <a:lnTo>
                    <a:pt x="71" y="0"/>
                  </a:lnTo>
                  <a:lnTo>
                    <a:pt x="77" y="0"/>
                  </a:lnTo>
                  <a:lnTo>
                    <a:pt x="83" y="1"/>
                  </a:lnTo>
                  <a:lnTo>
                    <a:pt x="88" y="3"/>
                  </a:lnTo>
                  <a:lnTo>
                    <a:pt x="94" y="4"/>
                  </a:lnTo>
                  <a:lnTo>
                    <a:pt x="99" y="7"/>
                  </a:lnTo>
                  <a:lnTo>
                    <a:pt x="103" y="10"/>
                  </a:lnTo>
                  <a:lnTo>
                    <a:pt x="108" y="15"/>
                  </a:lnTo>
                  <a:lnTo>
                    <a:pt x="111" y="20"/>
                  </a:lnTo>
                  <a:lnTo>
                    <a:pt x="116" y="26"/>
                  </a:lnTo>
                  <a:lnTo>
                    <a:pt x="119" y="32"/>
                  </a:lnTo>
                  <a:lnTo>
                    <a:pt x="122" y="38"/>
                  </a:lnTo>
                  <a:lnTo>
                    <a:pt x="125" y="46"/>
                  </a:lnTo>
                  <a:lnTo>
                    <a:pt x="128" y="54"/>
                  </a:lnTo>
                  <a:lnTo>
                    <a:pt x="130" y="61"/>
                  </a:lnTo>
                  <a:lnTo>
                    <a:pt x="133" y="71"/>
                  </a:lnTo>
                  <a:lnTo>
                    <a:pt x="134" y="81"/>
                  </a:lnTo>
                  <a:lnTo>
                    <a:pt x="96" y="97"/>
                  </a:lnTo>
                  <a:lnTo>
                    <a:pt x="96" y="92"/>
                  </a:lnTo>
                  <a:lnTo>
                    <a:pt x="94" y="86"/>
                  </a:lnTo>
                  <a:lnTo>
                    <a:pt x="93" y="83"/>
                  </a:lnTo>
                  <a:lnTo>
                    <a:pt x="93" y="80"/>
                  </a:lnTo>
                  <a:lnTo>
                    <a:pt x="89" y="75"/>
                  </a:lnTo>
                  <a:lnTo>
                    <a:pt x="88" y="71"/>
                  </a:lnTo>
                  <a:lnTo>
                    <a:pt x="86" y="68"/>
                  </a:lnTo>
                  <a:lnTo>
                    <a:pt x="83" y="66"/>
                  </a:lnTo>
                  <a:lnTo>
                    <a:pt x="80" y="63"/>
                  </a:lnTo>
                  <a:lnTo>
                    <a:pt x="77" y="61"/>
                  </a:lnTo>
                  <a:lnTo>
                    <a:pt x="74" y="61"/>
                  </a:lnTo>
                  <a:lnTo>
                    <a:pt x="71" y="60"/>
                  </a:lnTo>
                  <a:lnTo>
                    <a:pt x="68" y="61"/>
                  </a:lnTo>
                  <a:lnTo>
                    <a:pt x="65" y="61"/>
                  </a:lnTo>
                  <a:lnTo>
                    <a:pt x="62" y="63"/>
                  </a:lnTo>
                  <a:lnTo>
                    <a:pt x="59" y="66"/>
                  </a:lnTo>
                  <a:lnTo>
                    <a:pt x="55" y="69"/>
                  </a:lnTo>
                  <a:lnTo>
                    <a:pt x="54" y="72"/>
                  </a:lnTo>
                  <a:lnTo>
                    <a:pt x="51" y="77"/>
                  </a:lnTo>
                  <a:lnTo>
                    <a:pt x="49" y="83"/>
                  </a:lnTo>
                  <a:lnTo>
                    <a:pt x="48" y="88"/>
                  </a:lnTo>
                  <a:lnTo>
                    <a:pt x="46" y="92"/>
                  </a:lnTo>
                  <a:lnTo>
                    <a:pt x="46" y="97"/>
                  </a:lnTo>
                  <a:lnTo>
                    <a:pt x="45" y="103"/>
                  </a:lnTo>
                  <a:lnTo>
                    <a:pt x="45" y="111"/>
                  </a:lnTo>
                  <a:lnTo>
                    <a:pt x="43" y="117"/>
                  </a:lnTo>
                  <a:lnTo>
                    <a:pt x="43" y="126"/>
                  </a:lnTo>
                  <a:lnTo>
                    <a:pt x="43" y="134"/>
                  </a:lnTo>
                  <a:lnTo>
                    <a:pt x="43" y="145"/>
                  </a:lnTo>
                  <a:lnTo>
                    <a:pt x="43" y="154"/>
                  </a:lnTo>
                  <a:lnTo>
                    <a:pt x="45" y="163"/>
                  </a:lnTo>
                  <a:lnTo>
                    <a:pt x="45" y="171"/>
                  </a:lnTo>
                  <a:lnTo>
                    <a:pt x="46" y="177"/>
                  </a:lnTo>
                  <a:lnTo>
                    <a:pt x="48" y="183"/>
                  </a:lnTo>
                  <a:lnTo>
                    <a:pt x="49" y="190"/>
                  </a:lnTo>
                  <a:lnTo>
                    <a:pt x="51" y="194"/>
                  </a:lnTo>
                  <a:lnTo>
                    <a:pt x="52" y="197"/>
                  </a:lnTo>
                  <a:lnTo>
                    <a:pt x="54" y="200"/>
                  </a:lnTo>
                  <a:lnTo>
                    <a:pt x="55" y="204"/>
                  </a:lnTo>
                  <a:lnTo>
                    <a:pt x="59" y="205"/>
                  </a:lnTo>
                  <a:lnTo>
                    <a:pt x="62" y="207"/>
                  </a:lnTo>
                  <a:lnTo>
                    <a:pt x="63" y="208"/>
                  </a:lnTo>
                  <a:lnTo>
                    <a:pt x="66" y="210"/>
                  </a:lnTo>
                  <a:lnTo>
                    <a:pt x="69" y="210"/>
                  </a:lnTo>
                  <a:lnTo>
                    <a:pt x="72" y="210"/>
                  </a:lnTo>
                  <a:lnTo>
                    <a:pt x="76" y="208"/>
                  </a:lnTo>
                  <a:lnTo>
                    <a:pt x="79" y="208"/>
                  </a:lnTo>
                  <a:lnTo>
                    <a:pt x="80" y="207"/>
                  </a:lnTo>
                  <a:lnTo>
                    <a:pt x="83" y="205"/>
                  </a:lnTo>
                  <a:lnTo>
                    <a:pt x="85" y="202"/>
                  </a:lnTo>
                  <a:lnTo>
                    <a:pt x="86" y="199"/>
                  </a:lnTo>
                  <a:lnTo>
                    <a:pt x="88" y="197"/>
                  </a:lnTo>
                  <a:lnTo>
                    <a:pt x="91" y="190"/>
                  </a:lnTo>
                  <a:lnTo>
                    <a:pt x="94" y="180"/>
                  </a:lnTo>
                  <a:lnTo>
                    <a:pt x="96" y="171"/>
                  </a:lnTo>
                  <a:lnTo>
                    <a:pt x="97" y="165"/>
                  </a:lnTo>
                  <a:lnTo>
                    <a:pt x="97" y="159"/>
                  </a:lnTo>
                  <a:close/>
                </a:path>
              </a:pathLst>
            </a:custGeom>
            <a:solidFill>
              <a:srgbClr val="FFFFFF"/>
            </a:solidFill>
            <a:ln w="9525">
              <a:solidFill>
                <a:srgbClr val="000000"/>
              </a:solidFill>
              <a:round/>
              <a:headEnd/>
              <a:tailEnd/>
            </a:ln>
          </p:spPr>
          <p:txBody>
            <a:bodyPr/>
            <a:lstStyle/>
            <a:p>
              <a:endParaRPr lang="en-US">
                <a:solidFill>
                  <a:prstClr val="black"/>
                </a:solidFill>
                <a:latin typeface="Corbel"/>
              </a:endParaRPr>
            </a:p>
          </p:txBody>
        </p:sp>
        <p:sp>
          <p:nvSpPr>
            <p:cNvPr id="99336"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pPr>
              <a:endParaRPr lang="en-US" altLang="en-US" sz="2400">
                <a:solidFill>
                  <a:prstClr val="white"/>
                </a:solidFill>
              </a:endParaRPr>
            </a:p>
          </p:txBody>
        </p:sp>
        <p:sp>
          <p:nvSpPr>
            <p:cNvPr id="99337"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20000"/>
                </a:spcBef>
              </a:pPr>
              <a:endParaRPr lang="en-US" altLang="en-US" sz="2400">
                <a:solidFill>
                  <a:prstClr val="white"/>
                </a:solidFill>
              </a:endParaRPr>
            </a:p>
          </p:txBody>
        </p:sp>
        <p:sp>
          <p:nvSpPr>
            <p:cNvPr id="99338" name="Rectangle 291"/>
            <p:cNvSpPr>
              <a:spLocks noChangeArrowheads="1"/>
            </p:cNvSpPr>
            <p:nvPr/>
          </p:nvSpPr>
          <p:spPr bwMode="auto">
            <a:xfrm>
              <a:off x="4066" y="942"/>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b="1">
                  <a:solidFill>
                    <a:prstClr val="black"/>
                  </a:solidFill>
                </a:rPr>
                <a:t>I</a:t>
              </a:r>
              <a:endParaRPr lang="en-US" altLang="en-US">
                <a:solidFill>
                  <a:prstClr val="black"/>
                </a:solidFill>
              </a:endParaRPr>
            </a:p>
          </p:txBody>
        </p:sp>
        <p:sp>
          <p:nvSpPr>
            <p:cNvPr id="99339" name="Rectangle 292"/>
            <p:cNvSpPr>
              <a:spLocks noChangeArrowheads="1"/>
            </p:cNvSpPr>
            <p:nvPr/>
          </p:nvSpPr>
          <p:spPr bwMode="auto">
            <a:xfrm>
              <a:off x="4178" y="943"/>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b="1">
                  <a:solidFill>
                    <a:prstClr val="black"/>
                  </a:solidFill>
                </a:rPr>
                <a:t>IIa</a:t>
              </a:r>
              <a:endParaRPr lang="en-US" altLang="en-US">
                <a:solidFill>
                  <a:prstClr val="black"/>
                </a:solidFill>
              </a:endParaRPr>
            </a:p>
          </p:txBody>
        </p:sp>
        <p:sp>
          <p:nvSpPr>
            <p:cNvPr id="99340" name="Rectangle 293"/>
            <p:cNvSpPr>
              <a:spLocks noChangeArrowheads="1"/>
            </p:cNvSpPr>
            <p:nvPr/>
          </p:nvSpPr>
          <p:spPr bwMode="auto">
            <a:xfrm>
              <a:off x="4370" y="943"/>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b="1">
                  <a:solidFill>
                    <a:prstClr val="black"/>
                  </a:solidFill>
                </a:rPr>
                <a:t>IIb</a:t>
              </a:r>
              <a:endParaRPr lang="en-US" altLang="en-US">
                <a:solidFill>
                  <a:prstClr val="black"/>
                </a:solidFill>
              </a:endParaRPr>
            </a:p>
          </p:txBody>
        </p:sp>
        <p:sp>
          <p:nvSpPr>
            <p:cNvPr id="99341" name="Rectangle 294"/>
            <p:cNvSpPr>
              <a:spLocks noChangeArrowheads="1"/>
            </p:cNvSpPr>
            <p:nvPr/>
          </p:nvSpPr>
          <p:spPr bwMode="auto">
            <a:xfrm>
              <a:off x="4586" y="943"/>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b="1">
                  <a:solidFill>
                    <a:prstClr val="black"/>
                  </a:solidFill>
                </a:rPr>
                <a:t>III</a:t>
              </a:r>
              <a:endParaRPr lang="en-US" altLang="en-US">
                <a:solidFill>
                  <a:prstClr val="black"/>
                </a:solidFill>
              </a:endParaRPr>
            </a:p>
          </p:txBody>
        </p:sp>
      </p:grpSp>
    </p:spTree>
    <p:extLst>
      <p:ext uri="{BB962C8B-B14F-4D97-AF65-F5344CB8AC3E}">
        <p14:creationId xmlns:p14="http://schemas.microsoft.com/office/powerpoint/2010/main" val="7712196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6DBFC4-B4E1-48BC-BD73-1DCD81E0B3E5}" type="datetime1">
              <a:rPr lang="en-US" smtClean="0">
                <a:solidFill>
                  <a:prstClr val="black">
                    <a:tint val="95000"/>
                  </a:prstClr>
                </a:solidFill>
                <a:latin typeface="Corbel"/>
              </a:rPr>
              <a:t>7/8/2017</a:t>
            </a:fld>
            <a:endParaRPr lang="en-US">
              <a:solidFill>
                <a:prstClr val="black">
                  <a:tint val="95000"/>
                </a:prstClr>
              </a:solidFill>
              <a:latin typeface="Corbel"/>
            </a:endParaRPr>
          </a:p>
        </p:txBody>
      </p:sp>
      <p:pic>
        <p:nvPicPr>
          <p:cNvPr id="72707" name="Picture 2" descr="https://encrypted-tbn1.gstatic.com/images?q=tbn:ANd9GcRfynmJGDYdhBg46rvSdVrVeZc92rBRyncwUnpH0q7UgFjuUsHTpw"/>
          <p:cNvPicPr>
            <a:picLocks noChangeAspect="1" noChangeArrowheads="1"/>
          </p:cNvPicPr>
          <p:nvPr/>
        </p:nvPicPr>
        <p:blipFill>
          <a:blip r:embed="rId3" cstate="print"/>
          <a:srcRect/>
          <a:stretch>
            <a:fillRect/>
          </a:stretch>
        </p:blipFill>
        <p:spPr bwMode="auto">
          <a:xfrm>
            <a:off x="1981200" y="1143000"/>
            <a:ext cx="8193088" cy="5334000"/>
          </a:xfrm>
          <a:prstGeom prst="rect">
            <a:avLst/>
          </a:prstGeom>
          <a:noFill/>
          <a:ln w="9525">
            <a:noFill/>
            <a:miter lim="800000"/>
            <a:headEnd/>
            <a:tailEnd/>
          </a:ln>
        </p:spPr>
      </p:pic>
      <p:sp>
        <p:nvSpPr>
          <p:cNvPr id="72708" name="TextBox 2"/>
          <p:cNvSpPr txBox="1">
            <a:spLocks noChangeArrowheads="1"/>
          </p:cNvSpPr>
          <p:nvPr/>
        </p:nvSpPr>
        <p:spPr bwMode="auto">
          <a:xfrm>
            <a:off x="3505200" y="457200"/>
            <a:ext cx="5410200" cy="369332"/>
          </a:xfrm>
          <a:prstGeom prst="rect">
            <a:avLst/>
          </a:prstGeom>
          <a:noFill/>
          <a:ln w="9525">
            <a:noFill/>
            <a:miter lim="800000"/>
            <a:headEnd/>
            <a:tailEnd/>
          </a:ln>
        </p:spPr>
        <p:txBody>
          <a:bodyPr>
            <a:spAutoFit/>
          </a:bodyPr>
          <a:lstStyle/>
          <a:p>
            <a:r>
              <a:rPr lang="en-US">
                <a:solidFill>
                  <a:prstClr val="black"/>
                </a:solidFill>
                <a:latin typeface="Corbel"/>
              </a:rPr>
              <a:t>Heart Transplantation</a:t>
            </a:r>
          </a:p>
        </p:txBody>
      </p:sp>
    </p:spTree>
    <p:extLst>
      <p:ext uri="{BB962C8B-B14F-4D97-AF65-F5344CB8AC3E}">
        <p14:creationId xmlns:p14="http://schemas.microsoft.com/office/powerpoint/2010/main" val="4885650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51000059"/>
              </p:ext>
            </p:extLst>
          </p:nvPr>
        </p:nvGraphicFramePr>
        <p:xfrm>
          <a:off x="3009900" y="2360783"/>
          <a:ext cx="6098436" cy="2468880"/>
        </p:xfrm>
        <a:graphic>
          <a:graphicData uri="http://schemas.openxmlformats.org/drawingml/2006/table">
            <a:tbl>
              <a:tblPr firstRow="1" firstCol="1" bandRow="1" bandCol="1"/>
              <a:tblGrid>
                <a:gridCol w="742950">
                  <a:extLst>
                    <a:ext uri="{9D8B030D-6E8A-4147-A177-3AD203B41FA5}">
                      <a16:colId xmlns:a16="http://schemas.microsoft.com/office/drawing/2014/main" val="1238764788"/>
                    </a:ext>
                  </a:extLst>
                </a:gridCol>
                <a:gridCol w="734970">
                  <a:extLst>
                    <a:ext uri="{9D8B030D-6E8A-4147-A177-3AD203B41FA5}">
                      <a16:colId xmlns:a16="http://schemas.microsoft.com/office/drawing/2014/main" val="3354361371"/>
                    </a:ext>
                  </a:extLst>
                </a:gridCol>
                <a:gridCol w="3151230">
                  <a:extLst>
                    <a:ext uri="{9D8B030D-6E8A-4147-A177-3AD203B41FA5}">
                      <a16:colId xmlns:a16="http://schemas.microsoft.com/office/drawing/2014/main" val="2551824453"/>
                    </a:ext>
                  </a:extLst>
                </a:gridCol>
                <a:gridCol w="1469286">
                  <a:extLst>
                    <a:ext uri="{9D8B030D-6E8A-4147-A177-3AD203B41FA5}">
                      <a16:colId xmlns:a16="http://schemas.microsoft.com/office/drawing/2014/main" val="3719434610"/>
                    </a:ext>
                  </a:extLst>
                </a:gridCol>
              </a:tblGrid>
              <a:tr h="1440180">
                <a:tc>
                  <a:txBody>
                    <a:bodyPr/>
                    <a:lstStyle/>
                    <a:p>
                      <a:pPr marL="0" marR="0" algn="ctr">
                        <a:lnSpc>
                          <a:spcPct val="100000"/>
                        </a:lnSpc>
                        <a:spcBef>
                          <a:spcPts val="0"/>
                        </a:spcBef>
                        <a:spcAft>
                          <a:spcPts val="0"/>
                        </a:spcAft>
                      </a:pPr>
                      <a:r>
                        <a:rPr lang="en-US" sz="1400" b="1" i="0">
                          <a:effectLst/>
                          <a:latin typeface="+mn-lt"/>
                          <a:ea typeface="Times New Roman" panose="02020603050405020304" pitchFamily="18" charset="0"/>
                        </a:rPr>
                        <a:t>IIa</a:t>
                      </a: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0000"/>
                        </a:lnSpc>
                        <a:spcBef>
                          <a:spcPts val="0"/>
                        </a:spcBef>
                        <a:spcAft>
                          <a:spcPts val="0"/>
                        </a:spcAft>
                      </a:pPr>
                      <a:r>
                        <a:rPr lang="en-US" sz="1400" b="1" i="0">
                          <a:effectLst/>
                          <a:latin typeface="+mn-lt"/>
                          <a:ea typeface="Times New Roman" panose="02020603050405020304" pitchFamily="18" charset="0"/>
                        </a:rPr>
                        <a:t>C</a:t>
                      </a: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6D9F1"/>
                    </a:solidFill>
                  </a:tcPr>
                </a:tc>
                <a:tc>
                  <a:txBody>
                    <a:bodyPr/>
                    <a:lstStyle/>
                    <a:p>
                      <a:pPr marL="0" marR="0">
                        <a:lnSpc>
                          <a:spcPct val="100000"/>
                        </a:lnSpc>
                        <a:spcBef>
                          <a:spcPts val="0"/>
                        </a:spcBef>
                        <a:spcAft>
                          <a:spcPts val="0"/>
                        </a:spcAft>
                      </a:pPr>
                      <a:r>
                        <a:rPr lang="en-US" sz="1400" b="1" i="0" dirty="0">
                          <a:effectLst/>
                          <a:latin typeface="+mn-lt"/>
                          <a:ea typeface="Times New Roman" panose="02020603050405020304" pitchFamily="18" charset="0"/>
                        </a:rPr>
                        <a:t>Coronary revascularization </a:t>
                      </a:r>
                      <a:r>
                        <a:rPr lang="en-US" sz="1400" b="0" i="0" dirty="0">
                          <a:effectLst/>
                          <a:latin typeface="+mn-lt"/>
                          <a:ea typeface="Times New Roman" panose="02020603050405020304" pitchFamily="18" charset="0"/>
                        </a:rPr>
                        <a:t>is reasonable in patients with CAD in whom symptoms (angina) or demonstrable myocardial ischemia is judged to be having an adverse effect on symptomatic </a:t>
                      </a:r>
                      <a:r>
                        <a:rPr lang="en-US" sz="1400" b="0" i="0" dirty="0" err="1">
                          <a:effectLst/>
                          <a:latin typeface="+mn-lt"/>
                          <a:ea typeface="Times New Roman" panose="02020603050405020304" pitchFamily="18" charset="0"/>
                        </a:rPr>
                        <a:t>HF</a:t>
                      </a:r>
                      <a:r>
                        <a:rPr lang="en-US" sz="1400" b="0" i="1" dirty="0" err="1">
                          <a:effectLst/>
                          <a:latin typeface="+mn-lt"/>
                          <a:ea typeface="Times New Roman" panose="02020603050405020304" pitchFamily="18" charset="0"/>
                        </a:rPr>
                        <a:t>p</a:t>
                      </a:r>
                      <a:r>
                        <a:rPr lang="en-US" sz="1400" b="0" i="0" dirty="0" err="1">
                          <a:effectLst/>
                          <a:latin typeface="+mn-lt"/>
                          <a:ea typeface="Times New Roman" panose="02020603050405020304" pitchFamily="18" charset="0"/>
                        </a:rPr>
                        <a:t>EF</a:t>
                      </a:r>
                      <a:r>
                        <a:rPr lang="en-US" sz="1400" b="0" i="0" dirty="0">
                          <a:effectLst/>
                          <a:latin typeface="+mn-lt"/>
                          <a:ea typeface="Times New Roman" panose="02020603050405020304" pitchFamily="18" charset="0"/>
                        </a:rPr>
                        <a:t> despite GDMT.</a:t>
                      </a:r>
                    </a:p>
                  </a:txBody>
                  <a:tcPr marL="35606" marR="35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b="0" i="0">
                          <a:effectLst/>
                          <a:latin typeface="+mn-lt"/>
                          <a:ea typeface="Times New Roman" panose="02020603050405020304" pitchFamily="18" charset="0"/>
                        </a:rPr>
                        <a:t>2013 recommendation remains current.</a:t>
                      </a:r>
                    </a:p>
                  </a:txBody>
                  <a:tcPr marL="35606" marR="35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3151683"/>
                  </a:ext>
                </a:extLst>
              </a:tr>
              <a:tr h="1028700">
                <a:tc>
                  <a:txBody>
                    <a:bodyPr/>
                    <a:lstStyle/>
                    <a:p>
                      <a:pPr marL="0" marR="0" algn="ctr">
                        <a:lnSpc>
                          <a:spcPct val="100000"/>
                        </a:lnSpc>
                        <a:spcBef>
                          <a:spcPts val="0"/>
                        </a:spcBef>
                        <a:spcAft>
                          <a:spcPts val="0"/>
                        </a:spcAft>
                      </a:pPr>
                      <a:r>
                        <a:rPr lang="en-US" sz="1400" b="1" i="0">
                          <a:effectLst/>
                          <a:latin typeface="+mn-lt"/>
                          <a:ea typeface="Times New Roman" panose="02020603050405020304" pitchFamily="18" charset="0"/>
                        </a:rPr>
                        <a:t>IIa</a:t>
                      </a: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0000"/>
                        </a:lnSpc>
                        <a:spcBef>
                          <a:spcPts val="0"/>
                        </a:spcBef>
                        <a:spcAft>
                          <a:spcPts val="0"/>
                        </a:spcAft>
                      </a:pPr>
                      <a:r>
                        <a:rPr lang="en-US" sz="1400" b="1" i="0" dirty="0">
                          <a:effectLst/>
                          <a:latin typeface="+mn-lt"/>
                          <a:ea typeface="Times New Roman" panose="02020603050405020304" pitchFamily="18" charset="0"/>
                        </a:rPr>
                        <a:t>C</a:t>
                      </a: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00000"/>
                        </a:lnSpc>
                        <a:spcBef>
                          <a:spcPts val="0"/>
                        </a:spcBef>
                        <a:spcAft>
                          <a:spcPts val="0"/>
                        </a:spcAft>
                      </a:pPr>
                      <a:r>
                        <a:rPr lang="en-US" sz="1400" b="1" i="0" dirty="0">
                          <a:effectLst/>
                          <a:latin typeface="+mn-lt"/>
                          <a:ea typeface="Times New Roman" panose="02020603050405020304" pitchFamily="18" charset="0"/>
                        </a:rPr>
                        <a:t>Management of AF </a:t>
                      </a:r>
                      <a:r>
                        <a:rPr lang="en-US" sz="1400" b="0" i="0" dirty="0">
                          <a:effectLst/>
                          <a:latin typeface="+mn-lt"/>
                          <a:ea typeface="Times New Roman" panose="02020603050405020304" pitchFamily="18" charset="0"/>
                        </a:rPr>
                        <a:t>according to published clinical practice guidelines in patients with </a:t>
                      </a:r>
                      <a:r>
                        <a:rPr lang="en-US" sz="1400" b="0" i="0" dirty="0" err="1">
                          <a:effectLst/>
                          <a:latin typeface="+mn-lt"/>
                          <a:ea typeface="Times New Roman" panose="02020603050405020304" pitchFamily="18" charset="0"/>
                        </a:rPr>
                        <a:t>HF</a:t>
                      </a:r>
                      <a:r>
                        <a:rPr lang="en-US" sz="1400" b="0" i="1" dirty="0" err="1">
                          <a:effectLst/>
                          <a:latin typeface="+mn-lt"/>
                          <a:ea typeface="Times New Roman" panose="02020603050405020304" pitchFamily="18" charset="0"/>
                        </a:rPr>
                        <a:t>p</a:t>
                      </a:r>
                      <a:r>
                        <a:rPr lang="en-US" sz="1400" b="0" i="0" dirty="0" err="1">
                          <a:effectLst/>
                          <a:latin typeface="+mn-lt"/>
                          <a:ea typeface="Times New Roman" panose="02020603050405020304" pitchFamily="18" charset="0"/>
                        </a:rPr>
                        <a:t>EF</a:t>
                      </a:r>
                      <a:r>
                        <a:rPr lang="en-US" sz="1400" b="0" i="0" dirty="0">
                          <a:effectLst/>
                          <a:latin typeface="+mn-lt"/>
                          <a:ea typeface="Times New Roman" panose="02020603050405020304" pitchFamily="18" charset="0"/>
                        </a:rPr>
                        <a:t> is reasonable to improve symptomatic HF.</a:t>
                      </a:r>
                    </a:p>
                  </a:txBody>
                  <a:tcPr marL="35606" marR="35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b="0" i="0" dirty="0">
                          <a:effectLst/>
                          <a:latin typeface="+mn-lt"/>
                          <a:ea typeface="Times New Roman" panose="02020603050405020304" pitchFamily="18" charset="0"/>
                        </a:rPr>
                        <a:t>2013 recommendation remains current.</a:t>
                      </a:r>
                    </a:p>
                  </a:txBody>
                  <a:tcPr marL="35606" marR="35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4005742"/>
                  </a:ext>
                </a:extLst>
              </a:tr>
            </a:tbl>
          </a:graphicData>
        </a:graphic>
      </p:graphicFrame>
      <p:graphicFrame>
        <p:nvGraphicFramePr>
          <p:cNvPr id="5" name="Table 4"/>
          <p:cNvGraphicFramePr>
            <a:graphicFrameLocks noGrp="1"/>
          </p:cNvGraphicFramePr>
          <p:nvPr>
            <p:extLst/>
          </p:nvPr>
        </p:nvGraphicFramePr>
        <p:xfrm>
          <a:off x="3009901" y="1903583"/>
          <a:ext cx="6098437" cy="457200"/>
        </p:xfrm>
        <a:graphic>
          <a:graphicData uri="http://schemas.openxmlformats.org/drawingml/2006/table">
            <a:tbl>
              <a:tblPr firstRow="1" firstCol="1" bandRow="1" bandCol="1"/>
              <a:tblGrid>
                <a:gridCol w="742950">
                  <a:extLst>
                    <a:ext uri="{9D8B030D-6E8A-4147-A177-3AD203B41FA5}">
                      <a16:colId xmlns:a16="http://schemas.microsoft.com/office/drawing/2014/main" val="3947624962"/>
                    </a:ext>
                  </a:extLst>
                </a:gridCol>
                <a:gridCol w="730322">
                  <a:extLst>
                    <a:ext uri="{9D8B030D-6E8A-4147-A177-3AD203B41FA5}">
                      <a16:colId xmlns:a16="http://schemas.microsoft.com/office/drawing/2014/main" val="2741480710"/>
                    </a:ext>
                  </a:extLst>
                </a:gridCol>
                <a:gridCol w="3155879">
                  <a:extLst>
                    <a:ext uri="{9D8B030D-6E8A-4147-A177-3AD203B41FA5}">
                      <a16:colId xmlns:a16="http://schemas.microsoft.com/office/drawing/2014/main" val="985914208"/>
                    </a:ext>
                  </a:extLst>
                </a:gridCol>
                <a:gridCol w="1469286">
                  <a:extLst>
                    <a:ext uri="{9D8B030D-6E8A-4147-A177-3AD203B41FA5}">
                      <a16:colId xmlns:a16="http://schemas.microsoft.com/office/drawing/2014/main" val="3197082498"/>
                    </a:ext>
                  </a:extLst>
                </a:gridCol>
              </a:tblGrid>
              <a:tr h="457200">
                <a:tc>
                  <a:txBody>
                    <a:bodyPr/>
                    <a:lstStyle/>
                    <a:p>
                      <a:pPr marL="0" marR="0" algn="ctr">
                        <a:lnSpc>
                          <a:spcPct val="100000"/>
                        </a:lnSpc>
                        <a:spcBef>
                          <a:spcPts val="0"/>
                        </a:spcBef>
                        <a:spcAft>
                          <a:spcPts val="0"/>
                        </a:spcAft>
                      </a:pPr>
                      <a:r>
                        <a:rPr lang="en-US" sz="1500" b="1" i="0" dirty="0">
                          <a:effectLst/>
                          <a:latin typeface="+mj-lt"/>
                          <a:ea typeface="Times New Roman" panose="02020603050405020304" pitchFamily="18" charset="0"/>
                        </a:rPr>
                        <a:t>COR</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b="1" i="0" dirty="0">
                          <a:effectLst/>
                          <a:latin typeface="+mj-lt"/>
                          <a:ea typeface="Times New Roman" panose="02020603050405020304" pitchFamily="18" charset="0"/>
                        </a:rPr>
                        <a:t>LOE</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b="1" i="0" dirty="0">
                          <a:effectLst/>
                          <a:latin typeface="+mj-lt"/>
                          <a:ea typeface="Times New Roman" panose="02020603050405020304" pitchFamily="18" charset="0"/>
                        </a:rPr>
                        <a:t>Recommendations</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b="1" i="0" dirty="0">
                          <a:effectLst/>
                          <a:latin typeface="+mj-lt"/>
                          <a:ea typeface="Batang" panose="02030600000101010101" pitchFamily="18" charset="-127"/>
                        </a:rPr>
                        <a:t>Comment/</a:t>
                      </a:r>
                    </a:p>
                    <a:p>
                      <a:pPr marL="0" marR="0" algn="ctr">
                        <a:lnSpc>
                          <a:spcPct val="100000"/>
                        </a:lnSpc>
                        <a:spcBef>
                          <a:spcPts val="0"/>
                        </a:spcBef>
                        <a:spcAft>
                          <a:spcPts val="0"/>
                        </a:spcAft>
                      </a:pPr>
                      <a:r>
                        <a:rPr lang="en-US" sz="1500" b="1" i="0" dirty="0">
                          <a:effectLst/>
                          <a:latin typeface="+mj-lt"/>
                          <a:ea typeface="Batang" panose="02030600000101010101" pitchFamily="18" charset="-127"/>
                        </a:rPr>
                        <a:t>Rationale</a:t>
                      </a:r>
                      <a:endParaRPr lang="en-US" sz="1500" b="1" i="0" dirty="0">
                        <a:effectLst/>
                        <a:latin typeface="+mj-lt"/>
                        <a:ea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8612370"/>
                  </a:ext>
                </a:extLst>
              </a:tr>
            </a:tbl>
          </a:graphicData>
        </a:graphic>
      </p:graphicFrame>
      <p:sp>
        <p:nvSpPr>
          <p:cNvPr id="8" name="Rectangle 7"/>
          <p:cNvSpPr>
            <a:spLocks noChangeArrowheads="1"/>
          </p:cNvSpPr>
          <p:nvPr/>
        </p:nvSpPr>
        <p:spPr bwMode="auto">
          <a:xfrm>
            <a:off x="2250336" y="457200"/>
            <a:ext cx="6858000" cy="757130"/>
          </a:xfrm>
          <a:prstGeom prst="rect">
            <a:avLst/>
          </a:prstGeom>
          <a:solidFill>
            <a:schemeClr val="hlink"/>
          </a:solidFill>
          <a:ln w="9525">
            <a:noFill/>
            <a:miter lim="800000"/>
            <a:headEnd/>
            <a:tailEnd/>
          </a:ln>
        </p:spPr>
        <p:txBody>
          <a:bodyPr>
            <a:spAutoFit/>
          </a:bodyPr>
          <a:lstStyle/>
          <a:p>
            <a:pPr algn="ctr" defTabSz="342900">
              <a:lnSpc>
                <a:spcPct val="80000"/>
              </a:lnSpc>
            </a:pPr>
            <a:r>
              <a:rPr lang="en-US" sz="2700" b="1" dirty="0">
                <a:solidFill>
                  <a:prstClr val="black"/>
                </a:solidFill>
                <a:latin typeface="Garamond" pitchFamily="18" charset="0"/>
              </a:rPr>
              <a:t>Pharmacological Treatment for Stage C HF With Preserved EF</a:t>
            </a:r>
          </a:p>
        </p:txBody>
      </p:sp>
      <p:graphicFrame>
        <p:nvGraphicFramePr>
          <p:cNvPr id="9" name="Table 8"/>
          <p:cNvGraphicFramePr>
            <a:graphicFrameLocks noGrp="1"/>
          </p:cNvGraphicFramePr>
          <p:nvPr>
            <p:extLst/>
          </p:nvPr>
        </p:nvGraphicFramePr>
        <p:xfrm>
          <a:off x="3009900" y="4829663"/>
          <a:ext cx="6098436" cy="1028700"/>
        </p:xfrm>
        <a:graphic>
          <a:graphicData uri="http://schemas.openxmlformats.org/drawingml/2006/table">
            <a:tbl>
              <a:tblPr firstRow="1" firstCol="1" bandRow="1" bandCol="1"/>
              <a:tblGrid>
                <a:gridCol w="742950">
                  <a:extLst>
                    <a:ext uri="{9D8B030D-6E8A-4147-A177-3AD203B41FA5}">
                      <a16:colId xmlns:a16="http://schemas.microsoft.com/office/drawing/2014/main" val="44468911"/>
                    </a:ext>
                  </a:extLst>
                </a:gridCol>
                <a:gridCol w="734970">
                  <a:extLst>
                    <a:ext uri="{9D8B030D-6E8A-4147-A177-3AD203B41FA5}">
                      <a16:colId xmlns:a16="http://schemas.microsoft.com/office/drawing/2014/main" val="1937138120"/>
                    </a:ext>
                  </a:extLst>
                </a:gridCol>
                <a:gridCol w="3151230">
                  <a:extLst>
                    <a:ext uri="{9D8B030D-6E8A-4147-A177-3AD203B41FA5}">
                      <a16:colId xmlns:a16="http://schemas.microsoft.com/office/drawing/2014/main" val="1028199118"/>
                    </a:ext>
                  </a:extLst>
                </a:gridCol>
                <a:gridCol w="1469286">
                  <a:extLst>
                    <a:ext uri="{9D8B030D-6E8A-4147-A177-3AD203B41FA5}">
                      <a16:colId xmlns:a16="http://schemas.microsoft.com/office/drawing/2014/main" val="2946986365"/>
                    </a:ext>
                  </a:extLst>
                </a:gridCol>
              </a:tblGrid>
              <a:tr h="1028700">
                <a:tc>
                  <a:txBody>
                    <a:bodyPr/>
                    <a:lstStyle/>
                    <a:p>
                      <a:pPr marL="0" marR="0" algn="ctr">
                        <a:lnSpc>
                          <a:spcPct val="100000"/>
                        </a:lnSpc>
                        <a:spcBef>
                          <a:spcPts val="0"/>
                        </a:spcBef>
                        <a:spcAft>
                          <a:spcPts val="0"/>
                        </a:spcAft>
                      </a:pPr>
                      <a:r>
                        <a:rPr lang="en-US" sz="1400" b="1" i="0" dirty="0" err="1">
                          <a:effectLst/>
                          <a:latin typeface="+mn-lt"/>
                          <a:ea typeface="Times New Roman" panose="02020603050405020304" pitchFamily="18" charset="0"/>
                        </a:rPr>
                        <a:t>IIa</a:t>
                      </a:r>
                      <a:endParaRPr lang="en-US" sz="1400" b="1" i="0" dirty="0">
                        <a:effectLst/>
                        <a:latin typeface="+mn-lt"/>
                        <a:ea typeface="Times New Roman" panose="02020603050405020304" pitchFamily="18" charset="0"/>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00000"/>
                        </a:lnSpc>
                        <a:spcBef>
                          <a:spcPts val="0"/>
                        </a:spcBef>
                        <a:spcAft>
                          <a:spcPts val="0"/>
                        </a:spcAft>
                      </a:pPr>
                      <a:r>
                        <a:rPr lang="en-US" sz="1400" b="1" i="0" dirty="0">
                          <a:effectLst/>
                          <a:latin typeface="+mn-lt"/>
                          <a:ea typeface="Times New Roman" panose="02020603050405020304" pitchFamily="18" charset="0"/>
                        </a:rPr>
                        <a:t>C</a:t>
                      </a: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00000"/>
                        </a:lnSpc>
                        <a:spcBef>
                          <a:spcPts val="0"/>
                        </a:spcBef>
                        <a:spcAft>
                          <a:spcPts val="0"/>
                        </a:spcAft>
                      </a:pPr>
                      <a:r>
                        <a:rPr lang="en-US" sz="1400" b="0" i="0" dirty="0">
                          <a:effectLst/>
                          <a:latin typeface="+mn-lt"/>
                          <a:ea typeface="Times New Roman" panose="02020603050405020304" pitchFamily="18" charset="0"/>
                        </a:rPr>
                        <a:t>The use of beta-blocking agents, ACE inhibitors, and ARBs in patients with hypertension is reasonable to control blood pressure in patients with </a:t>
                      </a:r>
                      <a:r>
                        <a:rPr lang="en-US" sz="1400" b="0" i="0" dirty="0" err="1">
                          <a:effectLst/>
                          <a:latin typeface="+mn-lt"/>
                          <a:ea typeface="Times New Roman" panose="02020603050405020304" pitchFamily="18" charset="0"/>
                        </a:rPr>
                        <a:t>HF</a:t>
                      </a:r>
                      <a:r>
                        <a:rPr lang="en-US" sz="1400" b="0" i="1" dirty="0" err="1">
                          <a:effectLst/>
                          <a:latin typeface="+mn-lt"/>
                          <a:ea typeface="Times New Roman" panose="02020603050405020304" pitchFamily="18" charset="0"/>
                        </a:rPr>
                        <a:t>p</a:t>
                      </a:r>
                      <a:r>
                        <a:rPr lang="en-US" sz="1400" b="0" i="0" dirty="0" err="1">
                          <a:effectLst/>
                          <a:latin typeface="+mn-lt"/>
                          <a:ea typeface="Times New Roman" panose="02020603050405020304" pitchFamily="18" charset="0"/>
                        </a:rPr>
                        <a:t>EF</a:t>
                      </a:r>
                      <a:r>
                        <a:rPr lang="en-US" sz="1400" b="0" i="0" dirty="0">
                          <a:effectLst/>
                          <a:latin typeface="+mn-lt"/>
                          <a:ea typeface="Times New Roman" panose="02020603050405020304" pitchFamily="18" charset="0"/>
                        </a:rPr>
                        <a:t>.</a:t>
                      </a:r>
                    </a:p>
                  </a:txBody>
                  <a:tcPr marL="35606" marR="35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b="0" i="0" dirty="0">
                          <a:effectLst/>
                          <a:latin typeface="+mn-lt"/>
                          <a:ea typeface="Times New Roman" panose="02020603050405020304" pitchFamily="18" charset="0"/>
                        </a:rPr>
                        <a:t>2013 recommendation remains current.</a:t>
                      </a:r>
                    </a:p>
                  </a:txBody>
                  <a:tcPr marL="35606" marR="35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3567947"/>
                  </a:ext>
                </a:extLst>
              </a:tr>
            </a:tbl>
          </a:graphicData>
        </a:graphic>
      </p:graphicFrame>
      <p:sp>
        <p:nvSpPr>
          <p:cNvPr id="2" name="Date Placeholder 1"/>
          <p:cNvSpPr>
            <a:spLocks noGrp="1"/>
          </p:cNvSpPr>
          <p:nvPr>
            <p:ph type="dt" sz="half" idx="10"/>
          </p:nvPr>
        </p:nvSpPr>
        <p:spPr/>
        <p:txBody>
          <a:bodyPr/>
          <a:lstStyle/>
          <a:p>
            <a:fld id="{0CF99648-2C27-44ED-A207-F70C104EC03D}" type="datetime1">
              <a:rPr lang="en-US" smtClean="0"/>
              <a:t>7/8/2017</a:t>
            </a:fld>
            <a:endParaRPr lang="en-US"/>
          </a:p>
        </p:txBody>
      </p:sp>
    </p:spTree>
    <p:extLst>
      <p:ext uri="{BB962C8B-B14F-4D97-AF65-F5344CB8AC3E}">
        <p14:creationId xmlns:p14="http://schemas.microsoft.com/office/powerpoint/2010/main" val="6029082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99151664"/>
              </p:ext>
            </p:extLst>
          </p:nvPr>
        </p:nvGraphicFramePr>
        <p:xfrm>
          <a:off x="3009900" y="2374319"/>
          <a:ext cx="6098436" cy="2042160"/>
        </p:xfrm>
        <a:graphic>
          <a:graphicData uri="http://schemas.openxmlformats.org/drawingml/2006/table">
            <a:tbl>
              <a:tblPr firstRow="1" firstCol="1" bandRow="1" bandCol="1"/>
              <a:tblGrid>
                <a:gridCol w="751789">
                  <a:extLst>
                    <a:ext uri="{9D8B030D-6E8A-4147-A177-3AD203B41FA5}">
                      <a16:colId xmlns:a16="http://schemas.microsoft.com/office/drawing/2014/main" val="1227860482"/>
                    </a:ext>
                  </a:extLst>
                </a:gridCol>
                <a:gridCol w="726131">
                  <a:extLst>
                    <a:ext uri="{9D8B030D-6E8A-4147-A177-3AD203B41FA5}">
                      <a16:colId xmlns:a16="http://schemas.microsoft.com/office/drawing/2014/main" val="322610516"/>
                    </a:ext>
                  </a:extLst>
                </a:gridCol>
                <a:gridCol w="3094080">
                  <a:extLst>
                    <a:ext uri="{9D8B030D-6E8A-4147-A177-3AD203B41FA5}">
                      <a16:colId xmlns:a16="http://schemas.microsoft.com/office/drawing/2014/main" val="3984443442"/>
                    </a:ext>
                  </a:extLst>
                </a:gridCol>
                <a:gridCol w="1526436">
                  <a:extLst>
                    <a:ext uri="{9D8B030D-6E8A-4147-A177-3AD203B41FA5}">
                      <a16:colId xmlns:a16="http://schemas.microsoft.com/office/drawing/2014/main" val="1140370010"/>
                    </a:ext>
                  </a:extLst>
                </a:gridCol>
              </a:tblGrid>
              <a:tr h="1851660">
                <a:tc>
                  <a:txBody>
                    <a:bodyPr/>
                    <a:lstStyle/>
                    <a:p>
                      <a:pPr marL="0" marR="0" algn="ctr">
                        <a:lnSpc>
                          <a:spcPct val="100000"/>
                        </a:lnSpc>
                        <a:spcBef>
                          <a:spcPts val="0"/>
                        </a:spcBef>
                        <a:spcAft>
                          <a:spcPts val="0"/>
                        </a:spcAft>
                      </a:pPr>
                      <a:r>
                        <a:rPr lang="en-US" sz="1400" b="1" i="0" dirty="0" err="1">
                          <a:effectLst/>
                          <a:latin typeface="+mn-lt"/>
                          <a:ea typeface="Times New Roman" panose="02020603050405020304" pitchFamily="18" charset="0"/>
                        </a:rPr>
                        <a:t>IIb</a:t>
                      </a:r>
                      <a:endParaRPr lang="en-US" sz="1400" b="1" i="0" dirty="0">
                        <a:effectLst/>
                        <a:latin typeface="+mn-lt"/>
                        <a:ea typeface="Times New Roman" panose="02020603050405020304" pitchFamily="18" charset="0"/>
                      </a:endParaRP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00000"/>
                        </a:lnSpc>
                        <a:spcBef>
                          <a:spcPts val="0"/>
                        </a:spcBef>
                        <a:spcAft>
                          <a:spcPts val="0"/>
                        </a:spcAft>
                      </a:pPr>
                      <a:r>
                        <a:rPr lang="en-US" sz="1400" b="1" i="0" dirty="0">
                          <a:effectLst/>
                          <a:latin typeface="+mn-lt"/>
                          <a:ea typeface="Times New Roman" panose="02020603050405020304" pitchFamily="18" charset="0"/>
                        </a:rPr>
                        <a:t>B-R</a:t>
                      </a:r>
                    </a:p>
                  </a:txBody>
                  <a:tcPr marL="35606" marR="3560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nSpc>
                          <a:spcPct val="100000"/>
                        </a:lnSpc>
                        <a:spcBef>
                          <a:spcPts val="0"/>
                        </a:spcBef>
                        <a:spcAft>
                          <a:spcPts val="0"/>
                        </a:spcAft>
                      </a:pPr>
                      <a:r>
                        <a:rPr lang="en-US" sz="1400" b="0" i="0" dirty="0">
                          <a:effectLst/>
                          <a:latin typeface="+mn-lt"/>
                          <a:ea typeface="Times New Roman" panose="02020603050405020304" pitchFamily="18" charset="0"/>
                        </a:rPr>
                        <a:t>In appropriately selected patients with </a:t>
                      </a:r>
                      <a:r>
                        <a:rPr lang="en-US" sz="1400" b="1" i="0" dirty="0">
                          <a:effectLst/>
                          <a:latin typeface="+mn-lt"/>
                          <a:ea typeface="Times New Roman" panose="02020603050405020304" pitchFamily="18" charset="0"/>
                        </a:rPr>
                        <a:t>HF</a:t>
                      </a:r>
                      <a:r>
                        <a:rPr lang="en-US" sz="1400" b="1" i="1" dirty="0">
                          <a:effectLst/>
                          <a:latin typeface="+mn-lt"/>
                          <a:ea typeface="Times New Roman" panose="02020603050405020304" pitchFamily="18" charset="0"/>
                        </a:rPr>
                        <a:t>p</a:t>
                      </a:r>
                      <a:r>
                        <a:rPr lang="en-US" sz="1400" b="1" i="0" dirty="0">
                          <a:effectLst/>
                          <a:latin typeface="+mn-lt"/>
                          <a:ea typeface="Times New Roman" panose="02020603050405020304" pitchFamily="18" charset="0"/>
                        </a:rPr>
                        <a:t>EF</a:t>
                      </a:r>
                      <a:r>
                        <a:rPr lang="en-US" sz="1400" b="0" i="0" dirty="0">
                          <a:effectLst/>
                          <a:latin typeface="+mn-lt"/>
                          <a:ea typeface="Times New Roman" panose="02020603050405020304" pitchFamily="18" charset="0"/>
                        </a:rPr>
                        <a:t> </a:t>
                      </a:r>
                      <a:r>
                        <a:rPr lang="en-US" sz="1400" b="0" i="0" dirty="0">
                          <a:solidFill>
                            <a:srgbClr val="FF0000"/>
                          </a:solidFill>
                          <a:effectLst/>
                          <a:latin typeface="+mn-lt"/>
                          <a:ea typeface="Times New Roman" panose="02020603050405020304" pitchFamily="18" charset="0"/>
                        </a:rPr>
                        <a:t>(with EF ≥45%, elevated BNP levels or HF admission within 1 year, estimated glomerular filtration rate &gt;</a:t>
                      </a:r>
                      <a:r>
                        <a:rPr lang="en-US" sz="1400" b="0" i="0" u="none" dirty="0">
                          <a:solidFill>
                            <a:srgbClr val="FF0000"/>
                          </a:solidFill>
                          <a:effectLst/>
                          <a:latin typeface="+mn-lt"/>
                          <a:ea typeface="Times New Roman" panose="02020603050405020304" pitchFamily="18" charset="0"/>
                        </a:rPr>
                        <a:t>30 mL/min, </a:t>
                      </a:r>
                      <a:r>
                        <a:rPr lang="en-US" sz="1400" b="0" i="0" dirty="0">
                          <a:solidFill>
                            <a:srgbClr val="FF0000"/>
                          </a:solidFill>
                          <a:effectLst/>
                          <a:latin typeface="+mn-lt"/>
                          <a:ea typeface="Times New Roman" panose="02020603050405020304" pitchFamily="18" charset="0"/>
                        </a:rPr>
                        <a:t>creatinine &lt;2.5 mg/</a:t>
                      </a:r>
                      <a:r>
                        <a:rPr lang="en-US" sz="1400" b="0" i="0" dirty="0" err="1">
                          <a:solidFill>
                            <a:srgbClr val="FF0000"/>
                          </a:solidFill>
                          <a:effectLst/>
                          <a:latin typeface="+mn-lt"/>
                          <a:ea typeface="Times New Roman" panose="02020603050405020304" pitchFamily="18" charset="0"/>
                        </a:rPr>
                        <a:t>dL</a:t>
                      </a:r>
                      <a:r>
                        <a:rPr lang="en-US" sz="1400" b="0" i="0" dirty="0">
                          <a:solidFill>
                            <a:srgbClr val="FF0000"/>
                          </a:solidFill>
                          <a:effectLst/>
                          <a:latin typeface="+mn-lt"/>
                          <a:ea typeface="Times New Roman" panose="02020603050405020304" pitchFamily="18" charset="0"/>
                        </a:rPr>
                        <a:t>, potassium &lt;5.0 mEq/L</a:t>
                      </a:r>
                      <a:r>
                        <a:rPr lang="en-US" sz="1600" b="1" i="0" dirty="0">
                          <a:effectLst/>
                          <a:latin typeface="+mn-lt"/>
                          <a:ea typeface="Times New Roman" panose="02020603050405020304" pitchFamily="18" charset="0"/>
                        </a:rPr>
                        <a:t>), aldosterone receptor antagonists might be considered to decrease hospitalizations.</a:t>
                      </a:r>
                      <a:endParaRPr lang="en-US" sz="1400" b="1" i="0" dirty="0">
                        <a:effectLst/>
                        <a:latin typeface="+mn-lt"/>
                        <a:ea typeface="Times New Roman" panose="02020603050405020304" pitchFamily="18" charset="0"/>
                      </a:endParaRPr>
                    </a:p>
                  </a:txBody>
                  <a:tcPr marL="35606" marR="35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b="0" i="0" dirty="0">
                          <a:solidFill>
                            <a:srgbClr val="FF0000"/>
                          </a:solidFill>
                          <a:effectLst/>
                          <a:latin typeface="+mn-lt"/>
                          <a:ea typeface="Times New Roman" panose="02020603050405020304" pitchFamily="18" charset="0"/>
                        </a:rPr>
                        <a:t>NEW</a:t>
                      </a:r>
                      <a:r>
                        <a:rPr lang="en-US" sz="1400" b="0" i="0" dirty="0">
                          <a:effectLst/>
                          <a:latin typeface="+mn-lt"/>
                          <a:ea typeface="Times New Roman" panose="02020603050405020304" pitchFamily="18" charset="0"/>
                        </a:rPr>
                        <a:t>:</a:t>
                      </a:r>
                      <a:r>
                        <a:rPr lang="en-US" sz="1400" b="0" i="0" dirty="0">
                          <a:solidFill>
                            <a:srgbClr val="FF0000"/>
                          </a:solidFill>
                          <a:effectLst/>
                          <a:latin typeface="+mn-lt"/>
                          <a:ea typeface="Times New Roman" panose="02020603050405020304" pitchFamily="18" charset="0"/>
                        </a:rPr>
                        <a:t> </a:t>
                      </a:r>
                      <a:r>
                        <a:rPr lang="en-US" sz="1400" b="0" i="0" dirty="0">
                          <a:solidFill>
                            <a:schemeClr val="tx1"/>
                          </a:solidFill>
                          <a:effectLst/>
                          <a:latin typeface="+mn-lt"/>
                          <a:ea typeface="Times New Roman" panose="02020603050405020304" pitchFamily="18" charset="0"/>
                        </a:rPr>
                        <a:t>Current recommendation reflects </a:t>
                      </a:r>
                      <a:r>
                        <a:rPr lang="en-US" sz="1400" b="0" i="0" dirty="0">
                          <a:effectLst/>
                          <a:latin typeface="+mn-lt"/>
                          <a:ea typeface="Times New Roman" panose="02020603050405020304" pitchFamily="18" charset="0"/>
                        </a:rPr>
                        <a:t>new RCT data. </a:t>
                      </a:r>
                    </a:p>
                  </a:txBody>
                  <a:tcPr marL="35606" marR="356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3944507"/>
                  </a:ext>
                </a:extLst>
              </a:tr>
            </a:tbl>
          </a:graphicData>
        </a:graphic>
      </p:graphicFrame>
      <p:sp>
        <p:nvSpPr>
          <p:cNvPr id="6" name="Rectangle 5"/>
          <p:cNvSpPr>
            <a:spLocks noChangeArrowheads="1"/>
          </p:cNvSpPr>
          <p:nvPr/>
        </p:nvSpPr>
        <p:spPr bwMode="auto">
          <a:xfrm>
            <a:off x="2057400" y="312794"/>
            <a:ext cx="6858000" cy="757130"/>
          </a:xfrm>
          <a:prstGeom prst="rect">
            <a:avLst/>
          </a:prstGeom>
          <a:solidFill>
            <a:schemeClr val="hlink"/>
          </a:solidFill>
          <a:ln w="9525">
            <a:noFill/>
            <a:miter lim="800000"/>
            <a:headEnd/>
            <a:tailEnd/>
          </a:ln>
        </p:spPr>
        <p:txBody>
          <a:bodyPr>
            <a:spAutoFit/>
          </a:bodyPr>
          <a:lstStyle/>
          <a:p>
            <a:pPr algn="ctr" defTabSz="342900">
              <a:lnSpc>
                <a:spcPct val="80000"/>
              </a:lnSpc>
            </a:pPr>
            <a:r>
              <a:rPr lang="en-US" sz="2700" b="1" dirty="0">
                <a:solidFill>
                  <a:prstClr val="black"/>
                </a:solidFill>
                <a:latin typeface="Garamond" pitchFamily="18" charset="0"/>
              </a:rPr>
              <a:t>Pharmacological Treatment for Stage C HF With Preserved EF</a:t>
            </a:r>
          </a:p>
        </p:txBody>
      </p:sp>
      <p:graphicFrame>
        <p:nvGraphicFramePr>
          <p:cNvPr id="7" name="Table 6"/>
          <p:cNvGraphicFramePr>
            <a:graphicFrameLocks noGrp="1"/>
          </p:cNvGraphicFramePr>
          <p:nvPr>
            <p:extLst/>
          </p:nvPr>
        </p:nvGraphicFramePr>
        <p:xfrm>
          <a:off x="3009901" y="1917119"/>
          <a:ext cx="6098437" cy="457200"/>
        </p:xfrm>
        <a:graphic>
          <a:graphicData uri="http://schemas.openxmlformats.org/drawingml/2006/table">
            <a:tbl>
              <a:tblPr firstRow="1" firstCol="1" bandRow="1" bandCol="1"/>
              <a:tblGrid>
                <a:gridCol w="742950">
                  <a:extLst>
                    <a:ext uri="{9D8B030D-6E8A-4147-A177-3AD203B41FA5}">
                      <a16:colId xmlns:a16="http://schemas.microsoft.com/office/drawing/2014/main" val="916254474"/>
                    </a:ext>
                  </a:extLst>
                </a:gridCol>
                <a:gridCol w="730322">
                  <a:extLst>
                    <a:ext uri="{9D8B030D-6E8A-4147-A177-3AD203B41FA5}">
                      <a16:colId xmlns:a16="http://schemas.microsoft.com/office/drawing/2014/main" val="454718930"/>
                    </a:ext>
                  </a:extLst>
                </a:gridCol>
                <a:gridCol w="3098729">
                  <a:extLst>
                    <a:ext uri="{9D8B030D-6E8A-4147-A177-3AD203B41FA5}">
                      <a16:colId xmlns:a16="http://schemas.microsoft.com/office/drawing/2014/main" val="3050376167"/>
                    </a:ext>
                  </a:extLst>
                </a:gridCol>
                <a:gridCol w="1526436">
                  <a:extLst>
                    <a:ext uri="{9D8B030D-6E8A-4147-A177-3AD203B41FA5}">
                      <a16:colId xmlns:a16="http://schemas.microsoft.com/office/drawing/2014/main" val="1700463956"/>
                    </a:ext>
                  </a:extLst>
                </a:gridCol>
              </a:tblGrid>
              <a:tr h="457200">
                <a:tc>
                  <a:txBody>
                    <a:bodyPr/>
                    <a:lstStyle/>
                    <a:p>
                      <a:pPr marL="0" marR="0" algn="ctr">
                        <a:lnSpc>
                          <a:spcPct val="100000"/>
                        </a:lnSpc>
                        <a:spcBef>
                          <a:spcPts val="0"/>
                        </a:spcBef>
                        <a:spcAft>
                          <a:spcPts val="0"/>
                        </a:spcAft>
                      </a:pPr>
                      <a:r>
                        <a:rPr lang="en-US" sz="1500" b="1" i="0" dirty="0">
                          <a:effectLst/>
                          <a:latin typeface="+mj-lt"/>
                          <a:ea typeface="Times New Roman" panose="02020603050405020304" pitchFamily="18" charset="0"/>
                        </a:rPr>
                        <a:t>COR</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b="1" i="0" dirty="0">
                          <a:effectLst/>
                          <a:latin typeface="+mj-lt"/>
                          <a:ea typeface="Times New Roman" panose="02020603050405020304" pitchFamily="18" charset="0"/>
                        </a:rPr>
                        <a:t>LOE</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b="1" i="0" dirty="0">
                          <a:effectLst/>
                          <a:latin typeface="+mj-lt"/>
                          <a:ea typeface="Times New Roman" panose="02020603050405020304" pitchFamily="18" charset="0"/>
                        </a:rPr>
                        <a:t>Recommendations</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b="1" i="0" dirty="0">
                          <a:effectLst/>
                          <a:latin typeface="+mj-lt"/>
                          <a:ea typeface="Batang" panose="02030600000101010101" pitchFamily="18" charset="-127"/>
                        </a:rPr>
                        <a:t>Comment/</a:t>
                      </a:r>
                    </a:p>
                    <a:p>
                      <a:pPr marL="0" marR="0" algn="ctr">
                        <a:lnSpc>
                          <a:spcPct val="100000"/>
                        </a:lnSpc>
                        <a:spcBef>
                          <a:spcPts val="0"/>
                        </a:spcBef>
                        <a:spcAft>
                          <a:spcPts val="0"/>
                        </a:spcAft>
                      </a:pPr>
                      <a:r>
                        <a:rPr lang="en-US" sz="1500" b="1" i="0" dirty="0">
                          <a:effectLst/>
                          <a:latin typeface="+mj-lt"/>
                          <a:ea typeface="Batang" panose="02030600000101010101" pitchFamily="18" charset="-127"/>
                        </a:rPr>
                        <a:t>Rationale</a:t>
                      </a:r>
                      <a:endParaRPr lang="en-US" sz="1500" b="1" i="0" dirty="0">
                        <a:effectLst/>
                        <a:latin typeface="+mj-lt"/>
                        <a:ea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9809379"/>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615703757"/>
              </p:ext>
            </p:extLst>
          </p:nvPr>
        </p:nvGraphicFramePr>
        <p:xfrm>
          <a:off x="3009900" y="4416479"/>
          <a:ext cx="6098436" cy="822960"/>
        </p:xfrm>
        <a:graphic>
          <a:graphicData uri="http://schemas.openxmlformats.org/drawingml/2006/table">
            <a:tbl>
              <a:tblPr firstRow="1" firstCol="1" bandRow="1" bandCol="1"/>
              <a:tblGrid>
                <a:gridCol w="751789">
                  <a:extLst>
                    <a:ext uri="{9D8B030D-6E8A-4147-A177-3AD203B41FA5}">
                      <a16:colId xmlns:a16="http://schemas.microsoft.com/office/drawing/2014/main" val="1822219188"/>
                    </a:ext>
                  </a:extLst>
                </a:gridCol>
                <a:gridCol w="726132">
                  <a:extLst>
                    <a:ext uri="{9D8B030D-6E8A-4147-A177-3AD203B41FA5}">
                      <a16:colId xmlns:a16="http://schemas.microsoft.com/office/drawing/2014/main" val="3302519292"/>
                    </a:ext>
                  </a:extLst>
                </a:gridCol>
                <a:gridCol w="3094079">
                  <a:extLst>
                    <a:ext uri="{9D8B030D-6E8A-4147-A177-3AD203B41FA5}">
                      <a16:colId xmlns:a16="http://schemas.microsoft.com/office/drawing/2014/main" val="2234257392"/>
                    </a:ext>
                  </a:extLst>
                </a:gridCol>
                <a:gridCol w="1526436">
                  <a:extLst>
                    <a:ext uri="{9D8B030D-6E8A-4147-A177-3AD203B41FA5}">
                      <a16:colId xmlns:a16="http://schemas.microsoft.com/office/drawing/2014/main" val="3965717668"/>
                    </a:ext>
                  </a:extLst>
                </a:gridCol>
              </a:tblGrid>
              <a:tr h="822960">
                <a:tc>
                  <a:txBody>
                    <a:bodyPr/>
                    <a:lstStyle/>
                    <a:p>
                      <a:pPr marL="0" marR="0" algn="ctr">
                        <a:lnSpc>
                          <a:spcPct val="100000"/>
                        </a:lnSpc>
                        <a:spcBef>
                          <a:spcPts val="0"/>
                        </a:spcBef>
                        <a:spcAft>
                          <a:spcPts val="0"/>
                        </a:spcAft>
                      </a:pPr>
                      <a:r>
                        <a:rPr lang="en-US" sz="1400" b="1" i="0" dirty="0" err="1">
                          <a:effectLst/>
                          <a:latin typeface="+mn-lt"/>
                          <a:ea typeface="Times New Roman" panose="02020603050405020304" pitchFamily="18" charset="0"/>
                        </a:rPr>
                        <a:t>IIb</a:t>
                      </a:r>
                      <a:endParaRPr lang="en-US" sz="1400" b="1" i="0" dirty="0">
                        <a:effectLst/>
                        <a:latin typeface="+mn-lt"/>
                        <a:ea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00000"/>
                        </a:lnSpc>
                        <a:spcBef>
                          <a:spcPts val="0"/>
                        </a:spcBef>
                        <a:spcAft>
                          <a:spcPts val="0"/>
                        </a:spcAft>
                      </a:pPr>
                      <a:r>
                        <a:rPr lang="en-US" sz="1400" b="1" i="0" dirty="0">
                          <a:effectLst/>
                          <a:latin typeface="+mn-lt"/>
                          <a:ea typeface="Times New Roman" panose="02020603050405020304" pitchFamily="18" charset="0"/>
                        </a:rPr>
                        <a:t>B</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nSpc>
                          <a:spcPct val="100000"/>
                        </a:lnSpc>
                        <a:spcBef>
                          <a:spcPts val="0"/>
                        </a:spcBef>
                        <a:spcAft>
                          <a:spcPts val="0"/>
                        </a:spcAft>
                      </a:pPr>
                      <a:r>
                        <a:rPr lang="en-US" sz="1400" b="0" i="0" dirty="0">
                          <a:solidFill>
                            <a:srgbClr val="000000"/>
                          </a:solidFill>
                          <a:effectLst/>
                          <a:latin typeface="+mn-lt"/>
                          <a:ea typeface="Times New Roman" panose="02020603050405020304" pitchFamily="18" charset="0"/>
                        </a:rPr>
                        <a:t>The use of ARBs might be considered to decrease hospitalizations for patients with </a:t>
                      </a:r>
                      <a:r>
                        <a:rPr lang="en-US" sz="1400" b="0" i="0" dirty="0" err="1">
                          <a:solidFill>
                            <a:srgbClr val="000000"/>
                          </a:solidFill>
                          <a:effectLst/>
                          <a:latin typeface="+mn-lt"/>
                          <a:ea typeface="Times New Roman" panose="02020603050405020304" pitchFamily="18" charset="0"/>
                        </a:rPr>
                        <a:t>HF</a:t>
                      </a:r>
                      <a:r>
                        <a:rPr lang="en-US" sz="1400" b="0" i="1" dirty="0" err="1">
                          <a:solidFill>
                            <a:srgbClr val="000000"/>
                          </a:solidFill>
                          <a:effectLst/>
                          <a:latin typeface="+mn-lt"/>
                          <a:ea typeface="Times New Roman" panose="02020603050405020304" pitchFamily="18" charset="0"/>
                        </a:rPr>
                        <a:t>p</a:t>
                      </a:r>
                      <a:r>
                        <a:rPr lang="en-US" sz="1400" b="0" i="0" dirty="0" err="1">
                          <a:solidFill>
                            <a:srgbClr val="000000"/>
                          </a:solidFill>
                          <a:effectLst/>
                          <a:latin typeface="+mn-lt"/>
                          <a:ea typeface="Times New Roman" panose="02020603050405020304" pitchFamily="18" charset="0"/>
                        </a:rPr>
                        <a:t>EF</a:t>
                      </a:r>
                      <a:r>
                        <a:rPr lang="en-US" sz="1400" b="0" i="0" dirty="0">
                          <a:solidFill>
                            <a:srgbClr val="000000"/>
                          </a:solidFill>
                          <a:effectLst/>
                          <a:latin typeface="+mn-lt"/>
                          <a:ea typeface="Times New Roman" panose="02020603050405020304" pitchFamily="18" charset="0"/>
                        </a:rPr>
                        <a:t>.</a:t>
                      </a:r>
                      <a:endParaRPr lang="en-US" sz="1400" b="0" i="0" dirty="0">
                        <a:effectLst/>
                        <a:latin typeface="+mn-lt"/>
                        <a:ea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b="0" i="0" dirty="0">
                          <a:effectLst/>
                          <a:latin typeface="+mn-lt"/>
                          <a:ea typeface="Times New Roman" panose="02020603050405020304" pitchFamily="18" charset="0"/>
                        </a:rPr>
                        <a:t>2013 recommendation remains current.</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4591128"/>
                  </a:ext>
                </a:extLst>
              </a:tr>
            </a:tbl>
          </a:graphicData>
        </a:graphic>
      </p:graphicFrame>
      <p:sp>
        <p:nvSpPr>
          <p:cNvPr id="2" name="Date Placeholder 1"/>
          <p:cNvSpPr>
            <a:spLocks noGrp="1"/>
          </p:cNvSpPr>
          <p:nvPr>
            <p:ph type="dt" sz="half" idx="10"/>
          </p:nvPr>
        </p:nvSpPr>
        <p:spPr/>
        <p:txBody>
          <a:bodyPr/>
          <a:lstStyle/>
          <a:p>
            <a:fld id="{29EA1DF4-3C03-4D2C-999D-503F8DD757D3}" type="datetime1">
              <a:rPr lang="en-US" smtClean="0"/>
              <a:t>7/8/2017</a:t>
            </a:fld>
            <a:endParaRPr lang="en-US"/>
          </a:p>
        </p:txBody>
      </p:sp>
    </p:spTree>
    <p:extLst>
      <p:ext uri="{BB962C8B-B14F-4D97-AF65-F5344CB8AC3E}">
        <p14:creationId xmlns:p14="http://schemas.microsoft.com/office/powerpoint/2010/main" val="8579052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250336" y="381000"/>
            <a:ext cx="6858000" cy="757130"/>
          </a:xfrm>
          <a:prstGeom prst="rect">
            <a:avLst/>
          </a:prstGeom>
          <a:solidFill>
            <a:schemeClr val="hlink"/>
          </a:solidFill>
          <a:ln w="9525">
            <a:noFill/>
            <a:miter lim="800000"/>
            <a:headEnd/>
            <a:tailEnd/>
          </a:ln>
        </p:spPr>
        <p:txBody>
          <a:bodyPr>
            <a:spAutoFit/>
          </a:bodyPr>
          <a:lstStyle/>
          <a:p>
            <a:pPr algn="ctr" defTabSz="342900">
              <a:lnSpc>
                <a:spcPct val="80000"/>
              </a:lnSpc>
            </a:pPr>
            <a:r>
              <a:rPr lang="en-US" sz="2700" b="1" dirty="0">
                <a:solidFill>
                  <a:prstClr val="black"/>
                </a:solidFill>
                <a:latin typeface="Garamond" pitchFamily="18" charset="0"/>
              </a:rPr>
              <a:t>Pharmacological Treatment for Stage C HF With Preserved EF</a:t>
            </a:r>
          </a:p>
        </p:txBody>
      </p:sp>
      <p:graphicFrame>
        <p:nvGraphicFramePr>
          <p:cNvPr id="7" name="Table 6"/>
          <p:cNvGraphicFramePr>
            <a:graphicFrameLocks noGrp="1"/>
          </p:cNvGraphicFramePr>
          <p:nvPr>
            <p:extLst/>
          </p:nvPr>
        </p:nvGraphicFramePr>
        <p:xfrm>
          <a:off x="3009900" y="2323071"/>
          <a:ext cx="6098436" cy="457200"/>
        </p:xfrm>
        <a:graphic>
          <a:graphicData uri="http://schemas.openxmlformats.org/drawingml/2006/table">
            <a:tbl>
              <a:tblPr firstRow="1" firstCol="1" bandRow="1" bandCol="1"/>
              <a:tblGrid>
                <a:gridCol w="742950">
                  <a:extLst>
                    <a:ext uri="{9D8B030D-6E8A-4147-A177-3AD203B41FA5}">
                      <a16:colId xmlns:a16="http://schemas.microsoft.com/office/drawing/2014/main" val="916254474"/>
                    </a:ext>
                  </a:extLst>
                </a:gridCol>
                <a:gridCol w="742950">
                  <a:extLst>
                    <a:ext uri="{9D8B030D-6E8A-4147-A177-3AD203B41FA5}">
                      <a16:colId xmlns:a16="http://schemas.microsoft.com/office/drawing/2014/main" val="454718930"/>
                    </a:ext>
                  </a:extLst>
                </a:gridCol>
                <a:gridCol w="3086100">
                  <a:extLst>
                    <a:ext uri="{9D8B030D-6E8A-4147-A177-3AD203B41FA5}">
                      <a16:colId xmlns:a16="http://schemas.microsoft.com/office/drawing/2014/main" val="3050376167"/>
                    </a:ext>
                  </a:extLst>
                </a:gridCol>
                <a:gridCol w="1526436">
                  <a:extLst>
                    <a:ext uri="{9D8B030D-6E8A-4147-A177-3AD203B41FA5}">
                      <a16:colId xmlns:a16="http://schemas.microsoft.com/office/drawing/2014/main" val="1700463956"/>
                    </a:ext>
                  </a:extLst>
                </a:gridCol>
              </a:tblGrid>
              <a:tr h="457200">
                <a:tc>
                  <a:txBody>
                    <a:bodyPr/>
                    <a:lstStyle/>
                    <a:p>
                      <a:pPr marL="0" marR="0" algn="ctr">
                        <a:lnSpc>
                          <a:spcPct val="100000"/>
                        </a:lnSpc>
                        <a:spcBef>
                          <a:spcPts val="0"/>
                        </a:spcBef>
                        <a:spcAft>
                          <a:spcPts val="0"/>
                        </a:spcAft>
                      </a:pPr>
                      <a:r>
                        <a:rPr lang="en-US" sz="1500" b="1" i="0" dirty="0">
                          <a:effectLst/>
                          <a:latin typeface="+mj-lt"/>
                          <a:ea typeface="Times New Roman" panose="02020603050405020304" pitchFamily="18" charset="0"/>
                        </a:rPr>
                        <a:t>COR</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b="1" i="0" dirty="0">
                          <a:effectLst/>
                          <a:latin typeface="+mj-lt"/>
                          <a:ea typeface="Times New Roman" panose="02020603050405020304" pitchFamily="18" charset="0"/>
                        </a:rPr>
                        <a:t>LOE</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b="1" i="0" dirty="0">
                          <a:effectLst/>
                          <a:latin typeface="+mj-lt"/>
                          <a:ea typeface="Times New Roman" panose="02020603050405020304" pitchFamily="18" charset="0"/>
                        </a:rPr>
                        <a:t>Recommendations</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b="1" i="0" dirty="0">
                          <a:effectLst/>
                          <a:latin typeface="+mj-lt"/>
                          <a:ea typeface="Batang" panose="02030600000101010101" pitchFamily="18" charset="-127"/>
                        </a:rPr>
                        <a:t>Comment/</a:t>
                      </a:r>
                    </a:p>
                    <a:p>
                      <a:pPr marL="0" marR="0" algn="ctr">
                        <a:lnSpc>
                          <a:spcPct val="100000"/>
                        </a:lnSpc>
                        <a:spcBef>
                          <a:spcPts val="0"/>
                        </a:spcBef>
                        <a:spcAft>
                          <a:spcPts val="0"/>
                        </a:spcAft>
                      </a:pPr>
                      <a:r>
                        <a:rPr lang="en-US" sz="1500" b="1" i="0" dirty="0">
                          <a:effectLst/>
                          <a:latin typeface="+mj-lt"/>
                          <a:ea typeface="Batang" panose="02030600000101010101" pitchFamily="18" charset="-127"/>
                        </a:rPr>
                        <a:t>Rationale</a:t>
                      </a:r>
                      <a:endParaRPr lang="en-US" sz="1500" b="1" i="0" dirty="0">
                        <a:effectLst/>
                        <a:latin typeface="+mj-lt"/>
                        <a:ea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9809379"/>
                  </a:ext>
                </a:extLst>
              </a:tr>
            </a:tbl>
          </a:graphicData>
        </a:graphic>
      </p:graphicFrame>
      <p:graphicFrame>
        <p:nvGraphicFramePr>
          <p:cNvPr id="5" name="Table 4"/>
          <p:cNvGraphicFramePr>
            <a:graphicFrameLocks noGrp="1"/>
          </p:cNvGraphicFramePr>
          <p:nvPr>
            <p:extLst/>
          </p:nvPr>
        </p:nvGraphicFramePr>
        <p:xfrm>
          <a:off x="3009901" y="2780271"/>
          <a:ext cx="6098437" cy="853440"/>
        </p:xfrm>
        <a:graphic>
          <a:graphicData uri="http://schemas.openxmlformats.org/drawingml/2006/table">
            <a:tbl>
              <a:tblPr firstRow="1" firstCol="1" bandRow="1" bandCol="1"/>
              <a:tblGrid>
                <a:gridCol w="742950">
                  <a:extLst>
                    <a:ext uri="{9D8B030D-6E8A-4147-A177-3AD203B41FA5}">
                      <a16:colId xmlns:a16="http://schemas.microsoft.com/office/drawing/2014/main" val="3053676352"/>
                    </a:ext>
                  </a:extLst>
                </a:gridCol>
                <a:gridCol w="742950">
                  <a:extLst>
                    <a:ext uri="{9D8B030D-6E8A-4147-A177-3AD203B41FA5}">
                      <a16:colId xmlns:a16="http://schemas.microsoft.com/office/drawing/2014/main" val="40636387"/>
                    </a:ext>
                  </a:extLst>
                </a:gridCol>
                <a:gridCol w="3078530">
                  <a:extLst>
                    <a:ext uri="{9D8B030D-6E8A-4147-A177-3AD203B41FA5}">
                      <a16:colId xmlns:a16="http://schemas.microsoft.com/office/drawing/2014/main" val="775374202"/>
                    </a:ext>
                  </a:extLst>
                </a:gridCol>
                <a:gridCol w="1534007">
                  <a:extLst>
                    <a:ext uri="{9D8B030D-6E8A-4147-A177-3AD203B41FA5}">
                      <a16:colId xmlns:a16="http://schemas.microsoft.com/office/drawing/2014/main" val="150012537"/>
                    </a:ext>
                  </a:extLst>
                </a:gridCol>
              </a:tblGrid>
              <a:tr h="822960">
                <a:tc>
                  <a:txBody>
                    <a:bodyPr/>
                    <a:lstStyle/>
                    <a:p>
                      <a:pPr marL="0" marR="0" algn="ctr">
                        <a:lnSpc>
                          <a:spcPct val="100000"/>
                        </a:lnSpc>
                        <a:spcBef>
                          <a:spcPts val="0"/>
                        </a:spcBef>
                        <a:spcAft>
                          <a:spcPts val="0"/>
                        </a:spcAft>
                      </a:pPr>
                      <a:r>
                        <a:rPr lang="en-US" sz="1400" b="1" i="0">
                          <a:effectLst/>
                          <a:latin typeface="+mn-lt"/>
                          <a:ea typeface="Times New Roman" panose="02020603050405020304" pitchFamily="18" charset="0"/>
                        </a:rPr>
                        <a:t>III: No Benefit</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5D4C"/>
                    </a:solidFill>
                  </a:tcPr>
                </a:tc>
                <a:tc>
                  <a:txBody>
                    <a:bodyPr/>
                    <a:lstStyle/>
                    <a:p>
                      <a:pPr marL="0" marR="0" algn="ctr">
                        <a:lnSpc>
                          <a:spcPct val="100000"/>
                        </a:lnSpc>
                        <a:spcBef>
                          <a:spcPts val="0"/>
                        </a:spcBef>
                        <a:spcAft>
                          <a:spcPts val="0"/>
                        </a:spcAft>
                      </a:pPr>
                      <a:r>
                        <a:rPr lang="en-US" sz="1400" b="1" i="0" dirty="0">
                          <a:effectLst/>
                          <a:latin typeface="+mn-lt"/>
                          <a:ea typeface="Times New Roman" panose="02020603050405020304" pitchFamily="18" charset="0"/>
                        </a:rPr>
                        <a:t>B-R</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0" marR="0">
                        <a:lnSpc>
                          <a:spcPct val="100000"/>
                        </a:lnSpc>
                        <a:spcBef>
                          <a:spcPts val="0"/>
                        </a:spcBef>
                        <a:spcAft>
                          <a:spcPts val="0"/>
                        </a:spcAft>
                      </a:pPr>
                      <a:r>
                        <a:rPr lang="en-US" sz="1400" b="0" i="0" dirty="0">
                          <a:effectLst/>
                          <a:latin typeface="+mn-lt"/>
                          <a:ea typeface="Times New Roman" panose="02020603050405020304" pitchFamily="18" charset="0"/>
                        </a:rPr>
                        <a:t>Routine use of nitrates or phosphodiesterase-5 inhibitors to increase activity or QoL in patients with HF</a:t>
                      </a:r>
                      <a:r>
                        <a:rPr lang="en-US" sz="1400" b="0" i="1" dirty="0">
                          <a:effectLst/>
                          <a:latin typeface="+mn-lt"/>
                          <a:ea typeface="Times New Roman" panose="02020603050405020304" pitchFamily="18" charset="0"/>
                        </a:rPr>
                        <a:t>p</a:t>
                      </a:r>
                      <a:r>
                        <a:rPr lang="en-US" sz="1400" b="0" i="0" dirty="0">
                          <a:effectLst/>
                          <a:latin typeface="+mn-lt"/>
                          <a:ea typeface="Times New Roman" panose="02020603050405020304" pitchFamily="18" charset="0"/>
                        </a:rPr>
                        <a:t>EF is ineffective.</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b="0" i="0" dirty="0">
                          <a:solidFill>
                            <a:srgbClr val="FF0000"/>
                          </a:solidFill>
                          <a:effectLst/>
                          <a:latin typeface="+mn-lt"/>
                          <a:ea typeface="Times New Roman" panose="02020603050405020304" pitchFamily="18" charset="0"/>
                        </a:rPr>
                        <a:t>NEW</a:t>
                      </a:r>
                      <a:r>
                        <a:rPr lang="en-US" sz="1400" b="0" i="0" dirty="0">
                          <a:effectLst/>
                          <a:latin typeface="+mn-lt"/>
                          <a:ea typeface="Times New Roman" panose="02020603050405020304" pitchFamily="18" charset="0"/>
                        </a:rPr>
                        <a:t>:</a:t>
                      </a:r>
                      <a:r>
                        <a:rPr lang="en-US" sz="1400" b="0" i="0" dirty="0">
                          <a:solidFill>
                            <a:srgbClr val="FF0000"/>
                          </a:solidFill>
                          <a:effectLst/>
                          <a:latin typeface="+mn-lt"/>
                          <a:ea typeface="Times New Roman" panose="02020603050405020304" pitchFamily="18" charset="0"/>
                        </a:rPr>
                        <a:t> </a:t>
                      </a:r>
                      <a:r>
                        <a:rPr lang="en-US" sz="1400" b="0" i="0" dirty="0">
                          <a:effectLst/>
                          <a:latin typeface="+mn-lt"/>
                          <a:ea typeface="Times New Roman" panose="02020603050405020304" pitchFamily="18" charset="0"/>
                        </a:rPr>
                        <a:t>Current recommendation reflects new data from RCTs.</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5674305"/>
                  </a:ext>
                </a:extLst>
              </a:tr>
            </a:tbl>
          </a:graphicData>
        </a:graphic>
      </p:graphicFrame>
      <p:graphicFrame>
        <p:nvGraphicFramePr>
          <p:cNvPr id="9" name="Table 8"/>
          <p:cNvGraphicFramePr>
            <a:graphicFrameLocks noGrp="1"/>
          </p:cNvGraphicFramePr>
          <p:nvPr>
            <p:extLst/>
          </p:nvPr>
        </p:nvGraphicFramePr>
        <p:xfrm>
          <a:off x="3009901" y="3733801"/>
          <a:ext cx="6098437" cy="692391"/>
        </p:xfrm>
        <a:graphic>
          <a:graphicData uri="http://schemas.openxmlformats.org/drawingml/2006/table">
            <a:tbl>
              <a:tblPr firstRow="1" firstCol="1" bandRow="1" bandCol="1"/>
              <a:tblGrid>
                <a:gridCol w="742950">
                  <a:extLst>
                    <a:ext uri="{9D8B030D-6E8A-4147-A177-3AD203B41FA5}">
                      <a16:colId xmlns:a16="http://schemas.microsoft.com/office/drawing/2014/main" val="3766557966"/>
                    </a:ext>
                  </a:extLst>
                </a:gridCol>
                <a:gridCol w="742950">
                  <a:extLst>
                    <a:ext uri="{9D8B030D-6E8A-4147-A177-3AD203B41FA5}">
                      <a16:colId xmlns:a16="http://schemas.microsoft.com/office/drawing/2014/main" val="1325885913"/>
                    </a:ext>
                  </a:extLst>
                </a:gridCol>
                <a:gridCol w="3078530">
                  <a:extLst>
                    <a:ext uri="{9D8B030D-6E8A-4147-A177-3AD203B41FA5}">
                      <a16:colId xmlns:a16="http://schemas.microsoft.com/office/drawing/2014/main" val="2030187764"/>
                    </a:ext>
                  </a:extLst>
                </a:gridCol>
                <a:gridCol w="1534007">
                  <a:extLst>
                    <a:ext uri="{9D8B030D-6E8A-4147-A177-3AD203B41FA5}">
                      <a16:colId xmlns:a16="http://schemas.microsoft.com/office/drawing/2014/main" val="3646721149"/>
                    </a:ext>
                  </a:extLst>
                </a:gridCol>
              </a:tblGrid>
              <a:tr h="692391">
                <a:tc>
                  <a:txBody>
                    <a:bodyPr/>
                    <a:lstStyle/>
                    <a:p>
                      <a:pPr marL="0" marR="0" algn="ctr">
                        <a:lnSpc>
                          <a:spcPct val="100000"/>
                        </a:lnSpc>
                        <a:spcBef>
                          <a:spcPts val="0"/>
                        </a:spcBef>
                        <a:spcAft>
                          <a:spcPts val="0"/>
                        </a:spcAft>
                      </a:pPr>
                      <a:r>
                        <a:rPr lang="en-US" sz="1400" b="1" i="0">
                          <a:effectLst/>
                          <a:latin typeface="+mn-lt"/>
                          <a:ea typeface="Times New Roman" panose="02020603050405020304" pitchFamily="18" charset="0"/>
                        </a:rPr>
                        <a:t>III: No Benefit</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15D4C"/>
                    </a:solidFill>
                  </a:tcPr>
                </a:tc>
                <a:tc>
                  <a:txBody>
                    <a:bodyPr/>
                    <a:lstStyle/>
                    <a:p>
                      <a:pPr marL="0" marR="0" algn="ctr">
                        <a:lnSpc>
                          <a:spcPct val="100000"/>
                        </a:lnSpc>
                        <a:spcBef>
                          <a:spcPts val="0"/>
                        </a:spcBef>
                        <a:spcAft>
                          <a:spcPts val="0"/>
                        </a:spcAft>
                      </a:pPr>
                      <a:r>
                        <a:rPr lang="en-US" sz="1400" b="1" i="0" dirty="0">
                          <a:effectLst/>
                          <a:latin typeface="+mn-lt"/>
                          <a:ea typeface="Times New Roman" panose="02020603050405020304" pitchFamily="18" charset="0"/>
                        </a:rPr>
                        <a:t>C</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nSpc>
                          <a:spcPct val="100000"/>
                        </a:lnSpc>
                        <a:spcBef>
                          <a:spcPts val="0"/>
                        </a:spcBef>
                        <a:spcAft>
                          <a:spcPts val="0"/>
                        </a:spcAft>
                      </a:pPr>
                      <a:r>
                        <a:rPr lang="en-US" sz="1400" b="0" i="0" dirty="0">
                          <a:effectLst/>
                          <a:latin typeface="+mn-lt"/>
                          <a:ea typeface="Times New Roman" panose="02020603050405020304" pitchFamily="18" charset="0"/>
                        </a:rPr>
                        <a:t>Routine use of nutritional supplements is not recommended for patients with </a:t>
                      </a:r>
                      <a:r>
                        <a:rPr lang="en-US" sz="1400" b="0" i="0" dirty="0" err="1">
                          <a:effectLst/>
                          <a:latin typeface="+mn-lt"/>
                          <a:ea typeface="Times New Roman" panose="02020603050405020304" pitchFamily="18" charset="0"/>
                        </a:rPr>
                        <a:t>HF</a:t>
                      </a:r>
                      <a:r>
                        <a:rPr lang="en-US" sz="1400" b="0" i="1" dirty="0" err="1">
                          <a:effectLst/>
                          <a:latin typeface="+mn-lt"/>
                          <a:ea typeface="Times New Roman" panose="02020603050405020304" pitchFamily="18" charset="0"/>
                        </a:rPr>
                        <a:t>p</a:t>
                      </a:r>
                      <a:r>
                        <a:rPr lang="en-US" sz="1400" b="0" i="0" dirty="0" err="1">
                          <a:effectLst/>
                          <a:latin typeface="+mn-lt"/>
                          <a:ea typeface="Times New Roman" panose="02020603050405020304" pitchFamily="18" charset="0"/>
                        </a:rPr>
                        <a:t>EF</a:t>
                      </a:r>
                      <a:r>
                        <a:rPr lang="en-US" sz="1400" b="0" i="0" dirty="0">
                          <a:effectLst/>
                          <a:latin typeface="+mn-lt"/>
                          <a:ea typeface="Times New Roman" panose="02020603050405020304" pitchFamily="18" charset="0"/>
                        </a:rPr>
                        <a:t>.</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b="0" i="0" dirty="0">
                          <a:effectLst/>
                          <a:latin typeface="+mn-lt"/>
                          <a:ea typeface="Times New Roman" panose="02020603050405020304" pitchFamily="18" charset="0"/>
                        </a:rPr>
                        <a:t>2013 recommendation remains current.</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4885064"/>
                  </a:ext>
                </a:extLst>
              </a:tr>
            </a:tbl>
          </a:graphicData>
        </a:graphic>
      </p:graphicFrame>
      <p:sp>
        <p:nvSpPr>
          <p:cNvPr id="2" name="Date Placeholder 1"/>
          <p:cNvSpPr>
            <a:spLocks noGrp="1"/>
          </p:cNvSpPr>
          <p:nvPr>
            <p:ph type="dt" sz="half" idx="10"/>
          </p:nvPr>
        </p:nvSpPr>
        <p:spPr/>
        <p:txBody>
          <a:bodyPr/>
          <a:lstStyle/>
          <a:p>
            <a:fld id="{BB3C7EEC-ED08-4EEC-B3A1-CB71620FBA3E}" type="datetime1">
              <a:rPr lang="en-US" smtClean="0"/>
              <a:t>7/8/2017</a:t>
            </a:fld>
            <a:endParaRPr lang="en-US"/>
          </a:p>
        </p:txBody>
      </p:sp>
    </p:spTree>
    <p:extLst>
      <p:ext uri="{BB962C8B-B14F-4D97-AF65-F5344CB8AC3E}">
        <p14:creationId xmlns:p14="http://schemas.microsoft.com/office/powerpoint/2010/main" val="902280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xtA">
            <a:extLst>
              <a:ext uri="{FF2B5EF4-FFF2-40B4-BE49-F238E27FC236}">
                <a16:creationId xmlns:a16="http://schemas.microsoft.com/office/drawing/2014/main" id="{28C6C9BC-37F9-40F1-A3DC-38AF97B1552E}"/>
              </a:ext>
            </a:extLst>
          </p:cNvPr>
          <p:cNvSpPr>
            <a:spLocks noGrp="1"/>
          </p:cNvSpPr>
          <p:nvPr>
            <p:ph type="title" idx="10"/>
            <p:custDataLst>
              <p:tags r:id="rId3"/>
            </p:custDataLst>
          </p:nvPr>
        </p:nvSpPr>
        <p:spPr/>
        <p:txBody>
          <a:bodyPr/>
          <a:lstStyle/>
          <a:p>
            <a:r>
              <a:rPr lang="en-US" dirty="0"/>
              <a:t>How Many Americans Suffer From Heart Failure</a:t>
            </a:r>
          </a:p>
        </p:txBody>
      </p:sp>
      <p:sp>
        <p:nvSpPr>
          <p:cNvPr id="3" name="ContextB">
            <a:extLst>
              <a:ext uri="{FF2B5EF4-FFF2-40B4-BE49-F238E27FC236}">
                <a16:creationId xmlns:a16="http://schemas.microsoft.com/office/drawing/2014/main" id="{B1E1609C-DFD5-4E9A-8EFB-B48CF3ED8068}"/>
              </a:ext>
            </a:extLst>
          </p:cNvPr>
          <p:cNvSpPr>
            <a:spLocks noGrp="1"/>
          </p:cNvSpPr>
          <p:nvPr>
            <p:ph type="body" idx="11"/>
            <p:custDataLst>
              <p:tags r:id="rId4"/>
            </p:custDataLst>
          </p:nvPr>
        </p:nvSpPr>
        <p:spPr>
          <a:xfrm>
            <a:off x="457200" y="1968500"/>
            <a:ext cx="5080000" cy="3975100"/>
          </a:xfrm>
        </p:spPr>
        <p:txBody>
          <a:bodyPr/>
          <a:lstStyle/>
          <a:p>
            <a:r>
              <a:rPr lang="en-US" sz="4000" dirty="0"/>
              <a:t>2.5M</a:t>
            </a:r>
          </a:p>
          <a:p>
            <a:r>
              <a:rPr lang="en-US" sz="4000" dirty="0"/>
              <a:t>5.5M </a:t>
            </a:r>
          </a:p>
          <a:p>
            <a:r>
              <a:rPr lang="en-US" sz="4000" dirty="0"/>
              <a:t>7.5M</a:t>
            </a:r>
          </a:p>
          <a:p>
            <a:r>
              <a:rPr lang="en-US" sz="4000" dirty="0"/>
              <a:t>10M</a:t>
            </a:r>
          </a:p>
          <a:p>
            <a:pPr marL="118872" indent="0">
              <a:buNone/>
            </a:pPr>
            <a:endParaRPr lang="en-US" dirty="0"/>
          </a:p>
        </p:txBody>
      </p:sp>
      <p:sp>
        <p:nvSpPr>
          <p:cNvPr id="4" name="PollCounter1" hidden="1">
            <a:extLst>
              <a:ext uri="{FF2B5EF4-FFF2-40B4-BE49-F238E27FC236}">
                <a16:creationId xmlns:a16="http://schemas.microsoft.com/office/drawing/2014/main" id="{ACFAE7E4-3338-4D2C-BBCB-ACD9BC2D62F2}"/>
              </a:ext>
            </a:extLst>
          </p:cNvPr>
          <p:cNvSpPr txBox="1"/>
          <p:nvPr>
            <p:custDataLst>
              <p:tags r:id="rId5"/>
            </p:custDataLst>
          </p:nvPr>
        </p:nvSpPr>
        <p:spPr>
          <a:xfrm>
            <a:off x="457200" y="6286500"/>
            <a:ext cx="1270000" cy="400110"/>
          </a:xfrm>
          <a:prstGeom prst="rect">
            <a:avLst/>
          </a:prstGeom>
          <a:noFill/>
          <a:ln w="12700" cmpd="sng">
            <a:solidFill>
              <a:schemeClr val="tx1"/>
            </a:solidFill>
          </a:ln>
        </p:spPr>
        <p:txBody>
          <a:bodyPr vert="horz" rtlCol="0">
            <a:spAutoFit/>
          </a:bodyPr>
          <a:lstStyle/>
          <a:p>
            <a:pPr algn="ctr"/>
            <a:r>
              <a:rPr lang="en-US" sz="2000"/>
              <a:t>102 / 150</a:t>
            </a:r>
          </a:p>
        </p:txBody>
      </p:sp>
      <p:sp>
        <p:nvSpPr>
          <p:cNvPr id="5" name="CrossTabLblShape" hidden="1">
            <a:extLst>
              <a:ext uri="{FF2B5EF4-FFF2-40B4-BE49-F238E27FC236}">
                <a16:creationId xmlns:a16="http://schemas.microsoft.com/office/drawing/2014/main" id="{AACD9FA0-A430-483F-8892-EF8FA5549BA7}"/>
              </a:ext>
            </a:extLst>
          </p:cNvPr>
          <p:cNvSpPr txBox="1"/>
          <p:nvPr/>
        </p:nvSpPr>
        <p:spPr>
          <a:xfrm>
            <a:off x="1854200" y="6286500"/>
            <a:ext cx="1765227" cy="400110"/>
          </a:xfrm>
          <a:prstGeom prst="rect">
            <a:avLst/>
          </a:prstGeom>
          <a:noFill/>
        </p:spPr>
        <p:txBody>
          <a:bodyPr vert="horz" wrap="none" rtlCol="0">
            <a:spAutoFit/>
          </a:bodyPr>
          <a:lstStyle/>
          <a:p>
            <a:r>
              <a:rPr lang="en-US" sz="2000"/>
              <a:t>Cross-tab label</a:t>
            </a:r>
          </a:p>
        </p:txBody>
      </p:sp>
      <p:graphicFrame>
        <p:nvGraphicFramePr>
          <p:cNvPr id="6" name="OTChartCtrl1">
            <a:extLst>
              <a:ext uri="{FF2B5EF4-FFF2-40B4-BE49-F238E27FC236}">
                <a16:creationId xmlns:a16="http://schemas.microsoft.com/office/drawing/2014/main" id="{2431FD19-6EA4-4D44-8D54-7758CC7A95C1}"/>
              </a:ext>
            </a:extLst>
          </p:cNvPr>
          <p:cNvGraphicFramePr>
            <a:graphicFrameLocks noChangeAspect="1"/>
          </p:cNvGraphicFramePr>
          <p:nvPr>
            <p:custDataLst>
              <p:tags r:id="rId6"/>
            </p:custDataLst>
            <p:extLst>
              <p:ext uri="{D42A27DB-BD31-4B8C-83A1-F6EECF244321}">
                <p14:modId xmlns:p14="http://schemas.microsoft.com/office/powerpoint/2010/main" val="425829989"/>
              </p:ext>
            </p:extLst>
          </p:nvPr>
        </p:nvGraphicFramePr>
        <p:xfrm>
          <a:off x="5832410" y="2733610"/>
          <a:ext cx="6604000" cy="4318000"/>
        </p:xfrm>
        <a:graphic>
          <a:graphicData uri="http://schemas.openxmlformats.org/presentationml/2006/ole">
            <mc:AlternateContent xmlns:mc="http://schemas.openxmlformats.org/markup-compatibility/2006">
              <mc:Choice xmlns:v="urn:schemas-microsoft-com:vml" Requires="v">
                <p:oleObj spid="_x0000_s1040" name="Chart" r:id="rId10" imgW="8250865" imgH="5393479" progId="MSGraph.Chart.8">
                  <p:embed followColorScheme="full"/>
                </p:oleObj>
              </mc:Choice>
              <mc:Fallback>
                <p:oleObj name="Chart" r:id="rId10" imgW="8250865" imgH="5393479" progId="MSGraph.Chart.8">
                  <p:embed followColorScheme="full"/>
                  <p:pic>
                    <p:nvPicPr>
                      <p:cNvPr id="0" name=""/>
                      <p:cNvPicPr/>
                      <p:nvPr/>
                    </p:nvPicPr>
                    <p:blipFill>
                      <a:blip r:embed="rId11"/>
                      <a:stretch>
                        <a:fillRect/>
                      </a:stretch>
                    </p:blipFill>
                    <p:spPr>
                      <a:xfrm>
                        <a:off x="5832410" y="2733610"/>
                        <a:ext cx="6604000" cy="4318000"/>
                      </a:xfrm>
                      <a:prstGeom prst="rect">
                        <a:avLst/>
                      </a:prstGeom>
                    </p:spPr>
                  </p:pic>
                </p:oleObj>
              </mc:Fallback>
            </mc:AlternateContent>
          </a:graphicData>
        </a:graphic>
      </p:graphicFrame>
      <p:sp>
        <p:nvSpPr>
          <p:cNvPr id="8" name="EndVoteShape">
            <a:extLst>
              <a:ext uri="{FF2B5EF4-FFF2-40B4-BE49-F238E27FC236}">
                <a16:creationId xmlns:a16="http://schemas.microsoft.com/office/drawing/2014/main" id="{6B14E0A7-7728-4F68-9292-2C26201B7FAA}"/>
              </a:ext>
            </a:extLst>
          </p:cNvPr>
          <p:cNvSpPr txBox="1"/>
          <p:nvPr/>
        </p:nvSpPr>
        <p:spPr>
          <a:xfrm>
            <a:off x="-1270000" y="0"/>
            <a:ext cx="1143000" cy="369332"/>
          </a:xfrm>
          <a:prstGeom prst="rect">
            <a:avLst/>
          </a:prstGeom>
          <a:noFill/>
        </p:spPr>
        <p:txBody>
          <a:bodyPr vert="horz" rtlCol="0">
            <a:spAutoFit/>
          </a:bodyPr>
          <a:lstStyle/>
          <a:p>
            <a:r>
              <a:rPr lang="en-US"/>
              <a:t> </a:t>
            </a:r>
          </a:p>
        </p:txBody>
      </p:sp>
      <p:sp>
        <p:nvSpPr>
          <p:cNvPr id="9" name="Timer1">
            <a:extLst>
              <a:ext uri="{FF2B5EF4-FFF2-40B4-BE49-F238E27FC236}">
                <a16:creationId xmlns:a16="http://schemas.microsoft.com/office/drawing/2014/main" id="{21E5E62E-DDAD-4F01-A4A3-FBAC71796473}"/>
              </a:ext>
            </a:extLst>
          </p:cNvPr>
          <p:cNvSpPr txBox="1"/>
          <p:nvPr>
            <p:custDataLst>
              <p:tags r:id="rId7"/>
            </p:custDataLst>
          </p:nvPr>
        </p:nvSpPr>
        <p:spPr>
          <a:xfrm>
            <a:off x="11023600" y="6051610"/>
            <a:ext cx="952500" cy="635000"/>
          </a:xfrm>
          <a:prstGeom prst="rect">
            <a:avLst/>
          </a:prstGeom>
          <a:noFill/>
          <a:ln w="76200" cmpd="tri">
            <a:solidFill>
              <a:schemeClr val="tx1"/>
            </a:solidFill>
          </a:ln>
        </p:spPr>
        <p:txBody>
          <a:bodyPr vert="horz" wrap="none" rtlCol="0">
            <a:noAutofit/>
          </a:bodyPr>
          <a:lstStyle/>
          <a:p>
            <a:pPr algn="ctr"/>
            <a:r>
              <a:rPr lang="en-US" sz="3600"/>
              <a:t>1</a:t>
            </a:r>
          </a:p>
        </p:txBody>
      </p:sp>
    </p:spTree>
    <p:custDataLst>
      <p:tags r:id="rId2"/>
    </p:custDataLst>
    <p:controls>
      <mc:AlternateContent xmlns:mc="http://schemas.openxmlformats.org/markup-compatibility/2006">
        <mc:Choice xmlns:v="urn:schemas-microsoft-com:vml" Requires="v">
          <p:control spid="1041" name="OPActiveX" r:id="rId8" imgW="380880" imgH="380880"/>
        </mc:Choice>
        <mc:Fallback>
          <p:control name="OPActiveX" r:id="rId8" imgW="380880" imgH="380880">
            <p:pic>
              <p:nvPicPr>
                <p:cNvPr id="7" name="OPActiveX" hidden="1">
                  <a:extLst>
                    <a:ext uri="{FF2B5EF4-FFF2-40B4-BE49-F238E27FC236}">
                      <a16:creationId xmlns:a16="http://schemas.microsoft.com/office/drawing/2014/main" id="{035B82D5-6750-4B3B-942C-248874192BF5}"/>
                    </a:ext>
                  </a:extLst>
                </p:cNvPr>
                <p:cNvPicPr>
                  <a:picLocks/>
                </p:cNvPicPr>
                <p:nvPr/>
              </p:nvPicPr>
              <p:blipFill>
                <a:blip r:embed="rId12"/>
                <a:stretch>
                  <a:fillRect/>
                </a:stretch>
              </p:blipFill>
              <p:spPr>
                <a:xfrm>
                  <a:off x="-2540000" y="2540000"/>
                  <a:ext cx="381000" cy="381000"/>
                </a:xfrm>
                <a:prstGeom prst="rect">
                  <a:avLst/>
                </a:prstGeom>
              </p:spPr>
            </p:pic>
          </p:control>
        </mc:Fallback>
      </mc:AlternateContent>
    </p:controls>
    <p:extLst>
      <p:ext uri="{BB962C8B-B14F-4D97-AF65-F5344CB8AC3E}">
        <p14:creationId xmlns:p14="http://schemas.microsoft.com/office/powerpoint/2010/main" val="3682814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 grpId="0"/>
      <p:bldP spid="8" grpId="0"/>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1" y="439496"/>
            <a:ext cx="5475683" cy="936641"/>
          </a:xfrm>
          <a:solidFill>
            <a:schemeClr val="bg1"/>
          </a:solidFill>
        </p:spPr>
        <p:txBody>
          <a:bodyPr>
            <a:normAutofit/>
          </a:bodyPr>
          <a:lstStyle/>
          <a:p>
            <a:r>
              <a:rPr lang="en-US" sz="2700" dirty="0">
                <a:solidFill>
                  <a:schemeClr val="accent2">
                    <a:lumMod val="75000"/>
                  </a:schemeClr>
                </a:solidFill>
                <a:latin typeface="Garamond" panose="02020404030301010803" pitchFamily="18" charset="0"/>
                <a:ea typeface="Arial Unicode MS" panose="020B0604020202020204" pitchFamily="34" charset="-128"/>
                <a:cs typeface="Arial Unicode MS" panose="020B0604020202020204" pitchFamily="34" charset="-128"/>
              </a:rPr>
              <a:t>Biomarkers Indications for Use</a:t>
            </a:r>
          </a:p>
        </p:txBody>
      </p:sp>
      <p:pic>
        <p:nvPicPr>
          <p:cNvPr id="12" name="Content Placeholder 1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19401" y="1586557"/>
            <a:ext cx="6613049" cy="4204643"/>
          </a:xfrm>
        </p:spPr>
      </p:pic>
      <p:sp>
        <p:nvSpPr>
          <p:cNvPr id="10" name="TextBox 9"/>
          <p:cNvSpPr txBox="1"/>
          <p:nvPr/>
        </p:nvSpPr>
        <p:spPr>
          <a:xfrm>
            <a:off x="2057400" y="5791198"/>
            <a:ext cx="6629400" cy="473206"/>
          </a:xfrm>
          <a:prstGeom prst="rect">
            <a:avLst/>
          </a:prstGeom>
          <a:noFill/>
        </p:spPr>
        <p:txBody>
          <a:bodyPr wrap="square" rtlCol="0">
            <a:spAutoFit/>
          </a:bodyPr>
          <a:lstStyle/>
          <a:p>
            <a:pPr defTabSz="342900"/>
            <a:r>
              <a:rPr lang="en-US" sz="825" dirty="0">
                <a:solidFill>
                  <a:prstClr val="white"/>
                </a:solidFill>
                <a:latin typeface="Century Gothic" panose="020B0502020202020204"/>
              </a:rPr>
              <a:t>*Other biomarkers of injury or fibrosis include soluble ST2 receptor, galectin-3, and high-sensitivity troponin.</a:t>
            </a:r>
          </a:p>
          <a:p>
            <a:pPr defTabSz="342900"/>
            <a:r>
              <a:rPr lang="en-US" sz="825" dirty="0">
                <a:solidFill>
                  <a:prstClr val="white"/>
                </a:solidFill>
                <a:latin typeface="Century Gothic" panose="020B0502020202020204"/>
              </a:rPr>
              <a:t>ACC indicates American College of Cardiology; AHA, American Heart Association; ADHF, acute N-terminal pro-B-type natriuretic peptide; NYHA, New York Heart Association; and pts, patients.</a:t>
            </a:r>
          </a:p>
        </p:txBody>
      </p:sp>
      <p:sp>
        <p:nvSpPr>
          <p:cNvPr id="3" name="Date Placeholder 2"/>
          <p:cNvSpPr>
            <a:spLocks noGrp="1"/>
          </p:cNvSpPr>
          <p:nvPr>
            <p:ph type="dt" sz="half" idx="10"/>
          </p:nvPr>
        </p:nvSpPr>
        <p:spPr/>
        <p:txBody>
          <a:bodyPr/>
          <a:lstStyle/>
          <a:p>
            <a:fld id="{A19719DE-3DC9-4EC8-9BB4-0734B5BEB99E}" type="datetime1">
              <a:rPr lang="en-US" smtClean="0"/>
              <a:t>7/8/2017</a:t>
            </a:fld>
            <a:endParaRPr lang="en-US"/>
          </a:p>
        </p:txBody>
      </p:sp>
    </p:spTree>
    <p:extLst>
      <p:ext uri="{BB962C8B-B14F-4D97-AF65-F5344CB8AC3E}">
        <p14:creationId xmlns:p14="http://schemas.microsoft.com/office/powerpoint/2010/main" val="4600673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A379E8-962C-4774-89FA-5371F122EF05}" type="datetime1">
              <a:rPr lang="en-US" smtClean="0"/>
              <a:t>7/8/2017</a:t>
            </a:fld>
            <a:endParaRPr lang="en-US"/>
          </a:p>
        </p:txBody>
      </p:sp>
      <p:pic>
        <p:nvPicPr>
          <p:cNvPr id="1026" name="Picture 2" descr="Image result for heart failure hum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6874" y="1301212"/>
            <a:ext cx="5926123" cy="4844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72530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E2B1C-5AF8-4BBF-8189-20FA41230FB2}"/>
              </a:ext>
            </a:extLst>
          </p:cNvPr>
          <p:cNvSpPr>
            <a:spLocks noGrp="1"/>
          </p:cNvSpPr>
          <p:nvPr>
            <p:ph type="title"/>
          </p:nvPr>
        </p:nvSpPr>
        <p:spPr/>
        <p:txBody>
          <a:bodyPr/>
          <a:lstStyle/>
          <a:p>
            <a:r>
              <a:rPr lang="en-US" altLang="en-US" sz="3000" i="1" dirty="0">
                <a:solidFill>
                  <a:srgbClr val="FF0000"/>
                </a:solidFill>
                <a:latin typeface="Raleway"/>
              </a:rPr>
              <a:t>Prognosis or added risk stratification</a:t>
            </a:r>
            <a:endParaRPr lang="en-US" dirty="0"/>
          </a:p>
        </p:txBody>
      </p:sp>
      <p:sp>
        <p:nvSpPr>
          <p:cNvPr id="3" name="Content Placeholder 2">
            <a:extLst>
              <a:ext uri="{FF2B5EF4-FFF2-40B4-BE49-F238E27FC236}">
                <a16:creationId xmlns:a16="http://schemas.microsoft.com/office/drawing/2014/main" id="{6EE5FBFF-B587-4C4A-A795-400A3C162921}"/>
              </a:ext>
            </a:extLst>
          </p:cNvPr>
          <p:cNvSpPr>
            <a:spLocks noGrp="1"/>
          </p:cNvSpPr>
          <p:nvPr>
            <p:ph idx="1"/>
          </p:nvPr>
        </p:nvSpPr>
        <p:spPr/>
        <p:txBody>
          <a:bodyPr/>
          <a:lstStyle/>
          <a:p>
            <a:pPr marL="0" indent="0" defTabSz="685800" eaLnBrk="0" fontAlgn="base" hangingPunct="0">
              <a:spcBef>
                <a:spcPct val="0"/>
              </a:spcBef>
              <a:spcAft>
                <a:spcPct val="0"/>
              </a:spcAft>
              <a:buClrTx/>
              <a:buSzTx/>
              <a:buNone/>
            </a:pPr>
            <a:endParaRPr lang="en-US" altLang="en-US" b="1" dirty="0"/>
          </a:p>
          <a:p>
            <a:pPr marL="0" indent="0" defTabSz="685800" eaLnBrk="0" fontAlgn="base" hangingPunct="0">
              <a:spcBef>
                <a:spcPct val="0"/>
              </a:spcBef>
              <a:spcAft>
                <a:spcPct val="0"/>
              </a:spcAft>
              <a:buClrTx/>
              <a:buSzTx/>
              <a:buNone/>
            </a:pPr>
            <a:r>
              <a:rPr lang="en-US" altLang="en-US" sz="1800" dirty="0">
                <a:latin typeface="Raleway"/>
              </a:rPr>
              <a:t>Class I recommendation (Level of Evidence: A) for measurement of B-type natriuretic peptide (BNP) or N-terminal (NT)-pro-BNP for establishing prognosis or disease severity in chronic HF.</a:t>
            </a:r>
          </a:p>
          <a:p>
            <a:pPr marL="0" indent="0" defTabSz="685800" eaLnBrk="0" fontAlgn="base" hangingPunct="0">
              <a:spcBef>
                <a:spcPct val="0"/>
              </a:spcBef>
              <a:spcAft>
                <a:spcPct val="0"/>
              </a:spcAft>
              <a:buClrTx/>
              <a:buSzTx/>
              <a:buNone/>
            </a:pPr>
            <a:endParaRPr lang="en-US" altLang="en-US" sz="2100" dirty="0">
              <a:solidFill>
                <a:srgbClr val="444444"/>
              </a:solidFill>
              <a:latin typeface="Raleway"/>
            </a:endParaRPr>
          </a:p>
          <a:p>
            <a:pPr marL="0" indent="0" defTabSz="685800" eaLnBrk="0" fontAlgn="base" hangingPunct="0">
              <a:spcBef>
                <a:spcPct val="0"/>
              </a:spcBef>
              <a:spcAft>
                <a:spcPct val="0"/>
              </a:spcAft>
              <a:buClrTx/>
              <a:buSzTx/>
              <a:buNone/>
            </a:pPr>
            <a:endParaRPr lang="en-US" altLang="en-US" sz="2100" dirty="0">
              <a:solidFill>
                <a:srgbClr val="444444"/>
              </a:solidFill>
              <a:latin typeface="Raleway"/>
            </a:endParaRPr>
          </a:p>
          <a:p>
            <a:pPr marL="0" indent="0" defTabSz="685800" eaLnBrk="0" fontAlgn="base" hangingPunct="0">
              <a:spcBef>
                <a:spcPct val="0"/>
              </a:spcBef>
              <a:spcAft>
                <a:spcPct val="0"/>
              </a:spcAft>
              <a:buClrTx/>
              <a:buSzTx/>
              <a:buFontTx/>
              <a:buChar char="•"/>
            </a:pPr>
            <a:r>
              <a:rPr lang="en-US" altLang="en-US" sz="1800" dirty="0">
                <a:latin typeface="Raleway"/>
              </a:rPr>
              <a:t>Class I recommendation (Level of Evidence: A) for measurement of baseline natriuretic peptide biomarkers and/or cardiac troponin on admission to the hospital to establish a prognosis in acutely decompensated HF.</a:t>
            </a:r>
          </a:p>
          <a:p>
            <a:pPr marL="0" indent="0" defTabSz="685800" eaLnBrk="0" fontAlgn="base" hangingPunct="0">
              <a:spcBef>
                <a:spcPct val="0"/>
              </a:spcBef>
              <a:spcAft>
                <a:spcPct val="0"/>
              </a:spcAft>
              <a:buClrTx/>
              <a:buSzTx/>
              <a:buFontTx/>
              <a:buChar char="•"/>
            </a:pPr>
            <a:endParaRPr lang="en-US" altLang="en-US" b="1" dirty="0">
              <a:latin typeface="Raleway"/>
            </a:endParaRPr>
          </a:p>
          <a:p>
            <a:pPr marL="0" indent="0" defTabSz="685800" eaLnBrk="0" fontAlgn="base" hangingPunct="0">
              <a:spcBef>
                <a:spcPct val="0"/>
              </a:spcBef>
              <a:spcAft>
                <a:spcPct val="0"/>
              </a:spcAft>
              <a:buClrTx/>
              <a:buSzTx/>
              <a:buFontTx/>
              <a:buChar char="•"/>
            </a:pPr>
            <a:endParaRPr lang="en-US" altLang="en-US" b="1" dirty="0">
              <a:latin typeface="Raleway"/>
            </a:endParaRPr>
          </a:p>
          <a:p>
            <a:pPr marL="0" indent="0" defTabSz="685800" eaLnBrk="0" fontAlgn="base" hangingPunct="0">
              <a:spcBef>
                <a:spcPct val="0"/>
              </a:spcBef>
              <a:spcAft>
                <a:spcPct val="0"/>
              </a:spcAft>
              <a:buClrTx/>
              <a:buSzTx/>
              <a:buFontTx/>
              <a:buChar char="•"/>
            </a:pPr>
            <a:endParaRPr lang="en-US" altLang="en-US" b="1" dirty="0">
              <a:latin typeface="Raleway"/>
            </a:endParaRPr>
          </a:p>
          <a:p>
            <a:endParaRPr lang="en-US" dirty="0"/>
          </a:p>
        </p:txBody>
      </p:sp>
      <p:sp>
        <p:nvSpPr>
          <p:cNvPr id="4" name="Date Placeholder 3"/>
          <p:cNvSpPr>
            <a:spLocks noGrp="1"/>
          </p:cNvSpPr>
          <p:nvPr>
            <p:ph type="dt" sz="half" idx="10"/>
          </p:nvPr>
        </p:nvSpPr>
        <p:spPr/>
        <p:txBody>
          <a:bodyPr/>
          <a:lstStyle/>
          <a:p>
            <a:fld id="{EFC86412-9BBF-4EE5-9983-866848079E05}" type="datetime1">
              <a:rPr lang="en-US" smtClean="0"/>
              <a:t>7/8/2017</a:t>
            </a:fld>
            <a:endParaRPr lang="en-US"/>
          </a:p>
        </p:txBody>
      </p:sp>
    </p:spTree>
    <p:extLst>
      <p:ext uri="{BB962C8B-B14F-4D97-AF65-F5344CB8AC3E}">
        <p14:creationId xmlns:p14="http://schemas.microsoft.com/office/powerpoint/2010/main" val="24083616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3409950" y="2731294"/>
            <a:ext cx="5429250" cy="553998"/>
          </a:xfrm>
          <a:prstGeom prst="rect">
            <a:avLst/>
          </a:prstGeom>
          <a:noFill/>
          <a:ln w="9525">
            <a:noFill/>
            <a:miter lim="800000"/>
            <a:headEnd/>
            <a:tailEnd/>
          </a:ln>
        </p:spPr>
        <p:txBody>
          <a:bodyPr>
            <a:spAutoFit/>
          </a:bodyPr>
          <a:lstStyle/>
          <a:p>
            <a:pPr algn="ctr" defTabSz="342900"/>
            <a:r>
              <a:rPr lang="en-US" sz="3000" b="1" dirty="0">
                <a:solidFill>
                  <a:srgbClr val="EA6312"/>
                </a:solidFill>
                <a:latin typeface="Arial Unicode MS" pitchFamily="34" charset="-128"/>
                <a:ea typeface="Arial Unicode MS" pitchFamily="34" charset="-128"/>
                <a:cs typeface="Arial Unicode MS" pitchFamily="34" charset="-128"/>
              </a:rPr>
              <a:t>Anemia</a:t>
            </a:r>
          </a:p>
        </p:txBody>
      </p:sp>
      <p:sp>
        <p:nvSpPr>
          <p:cNvPr id="21507" name="Rectangle 3"/>
          <p:cNvSpPr>
            <a:spLocks noChangeArrowheads="1"/>
          </p:cNvSpPr>
          <p:nvPr/>
        </p:nvSpPr>
        <p:spPr bwMode="auto">
          <a:xfrm>
            <a:off x="2667000" y="1143001"/>
            <a:ext cx="6858000" cy="498598"/>
          </a:xfrm>
          <a:prstGeom prst="rect">
            <a:avLst/>
          </a:prstGeom>
          <a:solidFill>
            <a:schemeClr val="hlink"/>
          </a:solidFill>
          <a:ln w="9525">
            <a:noFill/>
            <a:miter lim="800000"/>
            <a:headEnd/>
            <a:tailEnd/>
          </a:ln>
        </p:spPr>
        <p:txBody>
          <a:bodyPr>
            <a:spAutoFit/>
          </a:bodyPr>
          <a:lstStyle/>
          <a:p>
            <a:pPr algn="ctr" defTabSz="342900">
              <a:lnSpc>
                <a:spcPct val="80000"/>
              </a:lnSpc>
            </a:pPr>
            <a:r>
              <a:rPr lang="en-US" sz="3300" b="1" dirty="0">
                <a:solidFill>
                  <a:prstClr val="black"/>
                </a:solidFill>
                <a:latin typeface="Garamond" pitchFamily="18" charset="0"/>
              </a:rPr>
              <a:t>Important Comorbidities in HF</a:t>
            </a:r>
          </a:p>
        </p:txBody>
      </p:sp>
      <p:sp>
        <p:nvSpPr>
          <p:cNvPr id="2" name="Date Placeholder 1"/>
          <p:cNvSpPr>
            <a:spLocks noGrp="1"/>
          </p:cNvSpPr>
          <p:nvPr>
            <p:ph type="dt" sz="half" idx="10"/>
          </p:nvPr>
        </p:nvSpPr>
        <p:spPr/>
        <p:txBody>
          <a:bodyPr/>
          <a:lstStyle/>
          <a:p>
            <a:fld id="{E5009210-29CA-4DE6-951A-4525015EDDD8}" type="datetime1">
              <a:rPr lang="en-US" smtClean="0"/>
              <a:t>7/8/2017</a:t>
            </a:fld>
            <a:endParaRPr lang="en-US"/>
          </a:p>
        </p:txBody>
      </p:sp>
    </p:spTree>
    <p:extLst>
      <p:ext uri="{BB962C8B-B14F-4D97-AF65-F5344CB8AC3E}">
        <p14:creationId xmlns:p14="http://schemas.microsoft.com/office/powerpoint/2010/main" val="21207267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8A057-EF36-4FEE-BE0F-6BFD19BE18E2}"/>
              </a:ext>
            </a:extLst>
          </p:cNvPr>
          <p:cNvSpPr>
            <a:spLocks noGrp="1"/>
          </p:cNvSpPr>
          <p:nvPr>
            <p:ph type="title"/>
          </p:nvPr>
        </p:nvSpPr>
        <p:spPr/>
        <p:txBody>
          <a:bodyPr/>
          <a:lstStyle/>
          <a:p>
            <a:r>
              <a:rPr lang="en-US" b="1" dirty="0"/>
              <a:t>Anemia:</a:t>
            </a:r>
            <a:endParaRPr lang="en-US" dirty="0"/>
          </a:p>
        </p:txBody>
      </p:sp>
      <p:sp>
        <p:nvSpPr>
          <p:cNvPr id="3" name="Content Placeholder 2">
            <a:extLst>
              <a:ext uri="{FF2B5EF4-FFF2-40B4-BE49-F238E27FC236}">
                <a16:creationId xmlns:a16="http://schemas.microsoft.com/office/drawing/2014/main" id="{93F5204B-3E51-498D-BEA9-F195FD131FF5}"/>
              </a:ext>
            </a:extLst>
          </p:cNvPr>
          <p:cNvSpPr>
            <a:spLocks noGrp="1"/>
          </p:cNvSpPr>
          <p:nvPr>
            <p:ph idx="1"/>
          </p:nvPr>
        </p:nvSpPr>
        <p:spPr/>
        <p:txBody>
          <a:bodyPr>
            <a:normAutofit fontScale="92500" lnSpcReduction="10000"/>
          </a:bodyPr>
          <a:lstStyle/>
          <a:p>
            <a:r>
              <a:rPr lang="en-US" b="1" dirty="0">
                <a:solidFill>
                  <a:srgbClr val="002060"/>
                </a:solidFill>
              </a:rPr>
              <a:t>Class IIb recommendation: </a:t>
            </a:r>
          </a:p>
          <a:p>
            <a:pPr marL="0" indent="0">
              <a:buNone/>
            </a:pPr>
            <a:r>
              <a:rPr lang="en-US" b="1" dirty="0"/>
              <a:t>F</a:t>
            </a:r>
            <a:r>
              <a:rPr lang="en-US" dirty="0"/>
              <a:t>or intravenous iron replacement in patients with New York Heart Association (NYHA) class II and III HF and iron deficiency (ferritin &lt;100 ng/ml or 100-300 ng/ml if transferrin saturation &lt;20%), to improve functional status and QoL.</a:t>
            </a:r>
          </a:p>
          <a:p>
            <a:pPr marL="0" indent="0">
              <a:buNone/>
            </a:pPr>
            <a:endParaRPr lang="en-US" dirty="0"/>
          </a:p>
          <a:p>
            <a:r>
              <a:rPr lang="en-US" b="1" dirty="0">
                <a:solidFill>
                  <a:srgbClr val="FF0000"/>
                </a:solidFill>
              </a:rPr>
              <a:t>Class III recommendation :</a:t>
            </a:r>
          </a:p>
          <a:p>
            <a:pPr marL="0" indent="0">
              <a:buNone/>
            </a:pPr>
            <a:r>
              <a:rPr lang="en-US" b="1" dirty="0">
                <a:solidFill>
                  <a:srgbClr val="FF0000"/>
                </a:solidFill>
              </a:rPr>
              <a:t> </a:t>
            </a:r>
            <a:r>
              <a:rPr lang="en-US" dirty="0"/>
              <a:t>Erythropoietin stimulating agents should not be used in patients with HF and anemia to improve morbidity and mortality, as there is no benefit.</a:t>
            </a:r>
          </a:p>
          <a:p>
            <a:endParaRPr lang="en-US" dirty="0"/>
          </a:p>
        </p:txBody>
      </p:sp>
      <p:sp>
        <p:nvSpPr>
          <p:cNvPr id="4" name="Date Placeholder 3"/>
          <p:cNvSpPr>
            <a:spLocks noGrp="1"/>
          </p:cNvSpPr>
          <p:nvPr>
            <p:ph type="dt" sz="half" idx="10"/>
          </p:nvPr>
        </p:nvSpPr>
        <p:spPr/>
        <p:txBody>
          <a:bodyPr/>
          <a:lstStyle/>
          <a:p>
            <a:fld id="{8087FD0F-BD1C-4879-A847-7D790C0C7641}" type="datetime1">
              <a:rPr lang="en-US" smtClean="0"/>
              <a:t>7/8/2017</a:t>
            </a:fld>
            <a:endParaRPr lang="en-US"/>
          </a:p>
        </p:txBody>
      </p:sp>
    </p:spTree>
    <p:extLst>
      <p:ext uri="{BB962C8B-B14F-4D97-AF65-F5344CB8AC3E}">
        <p14:creationId xmlns:p14="http://schemas.microsoft.com/office/powerpoint/2010/main" val="19805771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3409950" y="2731296"/>
            <a:ext cx="5429250" cy="1015663"/>
          </a:xfrm>
          <a:prstGeom prst="rect">
            <a:avLst/>
          </a:prstGeom>
          <a:noFill/>
          <a:ln w="9525">
            <a:noFill/>
            <a:miter lim="800000"/>
            <a:headEnd/>
            <a:tailEnd/>
          </a:ln>
        </p:spPr>
        <p:txBody>
          <a:bodyPr>
            <a:spAutoFit/>
          </a:bodyPr>
          <a:lstStyle/>
          <a:p>
            <a:pPr algn="ctr" defTabSz="342900"/>
            <a:r>
              <a:rPr lang="en-US" sz="3000" b="1" dirty="0">
                <a:solidFill>
                  <a:srgbClr val="EA6312"/>
                </a:solidFill>
                <a:latin typeface="Arial Unicode MS" pitchFamily="34" charset="-128"/>
                <a:ea typeface="Arial Unicode MS" pitchFamily="34" charset="-128"/>
                <a:cs typeface="Arial Unicode MS" pitchFamily="34" charset="-128"/>
              </a:rPr>
              <a:t>Sleep Disorders</a:t>
            </a:r>
          </a:p>
          <a:p>
            <a:pPr algn="ctr" defTabSz="342900"/>
            <a:r>
              <a:rPr lang="en-US" sz="1500" b="1" dirty="0">
                <a:solidFill>
                  <a:srgbClr val="EA6312"/>
                </a:solidFill>
                <a:latin typeface="Arial Unicode MS" pitchFamily="34" charset="-128"/>
                <a:ea typeface="Arial Unicode MS" pitchFamily="34" charset="-128"/>
                <a:cs typeface="Arial Unicode MS" pitchFamily="34" charset="-128"/>
              </a:rPr>
              <a:t> (Moved from Section 7.3.1.4, Treatment of Sleep Disorders in the 2013 HF guideline) </a:t>
            </a:r>
          </a:p>
        </p:txBody>
      </p:sp>
      <p:sp>
        <p:nvSpPr>
          <p:cNvPr id="21507" name="Rectangle 3"/>
          <p:cNvSpPr>
            <a:spLocks noChangeArrowheads="1"/>
          </p:cNvSpPr>
          <p:nvPr/>
        </p:nvSpPr>
        <p:spPr bwMode="auto">
          <a:xfrm>
            <a:off x="2667000" y="1143001"/>
            <a:ext cx="6858000" cy="498598"/>
          </a:xfrm>
          <a:prstGeom prst="rect">
            <a:avLst/>
          </a:prstGeom>
          <a:solidFill>
            <a:schemeClr val="hlink"/>
          </a:solidFill>
          <a:ln w="9525">
            <a:noFill/>
            <a:miter lim="800000"/>
            <a:headEnd/>
            <a:tailEnd/>
          </a:ln>
        </p:spPr>
        <p:txBody>
          <a:bodyPr>
            <a:spAutoFit/>
          </a:bodyPr>
          <a:lstStyle/>
          <a:p>
            <a:pPr algn="ctr" defTabSz="342900">
              <a:lnSpc>
                <a:spcPct val="80000"/>
              </a:lnSpc>
            </a:pPr>
            <a:r>
              <a:rPr lang="en-US" sz="3300" b="1" dirty="0">
                <a:solidFill>
                  <a:prstClr val="black"/>
                </a:solidFill>
                <a:latin typeface="Garamond" pitchFamily="18" charset="0"/>
              </a:rPr>
              <a:t>Important Comorbidities in HF</a:t>
            </a:r>
          </a:p>
        </p:txBody>
      </p:sp>
      <p:sp>
        <p:nvSpPr>
          <p:cNvPr id="2" name="Date Placeholder 1"/>
          <p:cNvSpPr>
            <a:spLocks noGrp="1"/>
          </p:cNvSpPr>
          <p:nvPr>
            <p:ph type="dt" sz="half" idx="10"/>
          </p:nvPr>
        </p:nvSpPr>
        <p:spPr/>
        <p:txBody>
          <a:bodyPr/>
          <a:lstStyle/>
          <a:p>
            <a:fld id="{6CFB639F-9366-42B4-988A-5EA10F8C0CA2}" type="datetime1">
              <a:rPr lang="en-US" smtClean="0"/>
              <a:t>7/8/2017</a:t>
            </a:fld>
            <a:endParaRPr lang="en-US"/>
          </a:p>
        </p:txBody>
      </p:sp>
    </p:spTree>
    <p:extLst>
      <p:ext uri="{BB962C8B-B14F-4D97-AF65-F5344CB8AC3E}">
        <p14:creationId xmlns:p14="http://schemas.microsoft.com/office/powerpoint/2010/main" val="37747432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1F4A7-9DCA-4A8A-8FC8-8A0E6E8DD4A1}"/>
              </a:ext>
            </a:extLst>
          </p:cNvPr>
          <p:cNvSpPr>
            <a:spLocks noGrp="1"/>
          </p:cNvSpPr>
          <p:nvPr>
            <p:ph type="title"/>
          </p:nvPr>
        </p:nvSpPr>
        <p:spPr/>
        <p:txBody>
          <a:bodyPr/>
          <a:lstStyle/>
          <a:p>
            <a:r>
              <a:rPr lang="en-US" b="1" dirty="0"/>
              <a:t>Sleep-Disordered Breathing:</a:t>
            </a:r>
            <a:endParaRPr lang="en-US" dirty="0"/>
          </a:p>
        </p:txBody>
      </p:sp>
      <p:sp>
        <p:nvSpPr>
          <p:cNvPr id="3" name="Content Placeholder 2">
            <a:extLst>
              <a:ext uri="{FF2B5EF4-FFF2-40B4-BE49-F238E27FC236}">
                <a16:creationId xmlns:a16="http://schemas.microsoft.com/office/drawing/2014/main" id="{7782DE98-159D-40E7-8186-E8283A503A32}"/>
              </a:ext>
            </a:extLst>
          </p:cNvPr>
          <p:cNvSpPr>
            <a:spLocks noGrp="1"/>
          </p:cNvSpPr>
          <p:nvPr>
            <p:ph idx="1"/>
          </p:nvPr>
        </p:nvSpPr>
        <p:spPr>
          <a:xfrm>
            <a:off x="2117804" y="1909259"/>
            <a:ext cx="7864396" cy="4262941"/>
          </a:xfrm>
        </p:spPr>
        <p:txBody>
          <a:bodyPr>
            <a:normAutofit fontScale="62500" lnSpcReduction="20000"/>
          </a:bodyPr>
          <a:lstStyle/>
          <a:p>
            <a:r>
              <a:rPr lang="en-US" b="1" dirty="0">
                <a:solidFill>
                  <a:srgbClr val="002060"/>
                </a:solidFill>
              </a:rPr>
              <a:t>Class IIa recommendation:</a:t>
            </a:r>
          </a:p>
          <a:p>
            <a:endParaRPr lang="en-US" b="1" dirty="0">
              <a:solidFill>
                <a:srgbClr val="002060"/>
              </a:solidFill>
            </a:endParaRPr>
          </a:p>
          <a:p>
            <a:pPr marL="0" indent="0">
              <a:buNone/>
            </a:pPr>
            <a:r>
              <a:rPr lang="en-US" dirty="0"/>
              <a:t>	For a</a:t>
            </a:r>
            <a:r>
              <a:rPr lang="en-US" b="1" dirty="0"/>
              <a:t> </a:t>
            </a:r>
            <a:r>
              <a:rPr lang="en-US" dirty="0"/>
              <a:t>formal sleep assessment in patients with NYHA class II–	IV 	HF and suspicion of sleep-disordered breathing or excessive 	daytime sleepiness.</a:t>
            </a:r>
          </a:p>
          <a:p>
            <a:pPr marL="0" indent="0">
              <a:buNone/>
            </a:pPr>
            <a:endParaRPr lang="en-US" dirty="0"/>
          </a:p>
          <a:p>
            <a:r>
              <a:rPr lang="en-US" b="1" dirty="0">
                <a:solidFill>
                  <a:srgbClr val="002060"/>
                </a:solidFill>
              </a:rPr>
              <a:t>Class IIb recommendation </a:t>
            </a:r>
          </a:p>
          <a:p>
            <a:endParaRPr lang="en-US" b="1" dirty="0">
              <a:solidFill>
                <a:srgbClr val="002060"/>
              </a:solidFill>
            </a:endParaRPr>
          </a:p>
          <a:p>
            <a:pPr marL="0" indent="0">
              <a:buNone/>
            </a:pPr>
            <a:r>
              <a:rPr lang="en-US" dirty="0"/>
              <a:t>	For utilization of continuous positive airway pressure in 	patients with cardiovascular disease and obstructive sleep a	</a:t>
            </a:r>
            <a:r>
              <a:rPr lang="en-US" dirty="0" err="1"/>
              <a:t>pnea</a:t>
            </a:r>
            <a:r>
              <a:rPr lang="en-US" dirty="0"/>
              <a:t>, to improve sleep quality and daytime sleepiness.</a:t>
            </a:r>
          </a:p>
          <a:p>
            <a:pPr marL="0" indent="0">
              <a:buNone/>
            </a:pPr>
            <a:endParaRPr lang="en-US" dirty="0"/>
          </a:p>
          <a:p>
            <a:r>
              <a:rPr lang="en-US" dirty="0">
                <a:solidFill>
                  <a:srgbClr val="FF0000"/>
                </a:solidFill>
              </a:rPr>
              <a:t>Class III recommendation: </a:t>
            </a:r>
            <a:r>
              <a:rPr lang="en-US" dirty="0"/>
              <a:t>Harm</a:t>
            </a:r>
          </a:p>
          <a:p>
            <a:r>
              <a:rPr lang="en-US" dirty="0"/>
              <a:t> </a:t>
            </a:r>
          </a:p>
          <a:p>
            <a:pPr marL="0" indent="0">
              <a:buNone/>
            </a:pPr>
            <a:r>
              <a:rPr lang="en-US" dirty="0"/>
              <a:t>	for use of adaptive servo-ventilation in patients with NYHA class 	II–IV </a:t>
            </a:r>
            <a:r>
              <a:rPr lang="en-US" dirty="0" err="1"/>
              <a:t>HFrEF</a:t>
            </a:r>
            <a:r>
              <a:rPr lang="en-US" dirty="0"/>
              <a:t> and </a:t>
            </a:r>
            <a:r>
              <a:rPr lang="en-US" dirty="0">
                <a:solidFill>
                  <a:srgbClr val="FF0000"/>
                </a:solidFill>
              </a:rPr>
              <a:t>central sleep apnea</a:t>
            </a:r>
            <a:r>
              <a:rPr lang="en-US" dirty="0"/>
              <a:t>, as it causes harm.</a:t>
            </a:r>
          </a:p>
          <a:p>
            <a:endParaRPr lang="en-US" dirty="0"/>
          </a:p>
        </p:txBody>
      </p:sp>
      <p:sp>
        <p:nvSpPr>
          <p:cNvPr id="4" name="Date Placeholder 3"/>
          <p:cNvSpPr>
            <a:spLocks noGrp="1"/>
          </p:cNvSpPr>
          <p:nvPr>
            <p:ph type="dt" sz="half" idx="10"/>
          </p:nvPr>
        </p:nvSpPr>
        <p:spPr/>
        <p:txBody>
          <a:bodyPr/>
          <a:lstStyle/>
          <a:p>
            <a:fld id="{D95BA9DA-2FF7-43A3-A7E9-CA5FAD10A32B}" type="datetime1">
              <a:rPr lang="en-US" smtClean="0"/>
              <a:t>7/8/2017</a:t>
            </a:fld>
            <a:endParaRPr lang="en-US"/>
          </a:p>
        </p:txBody>
      </p:sp>
    </p:spTree>
    <p:extLst>
      <p:ext uri="{BB962C8B-B14F-4D97-AF65-F5344CB8AC3E}">
        <p14:creationId xmlns:p14="http://schemas.microsoft.com/office/powerpoint/2010/main" val="30877133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3409950" y="2731296"/>
            <a:ext cx="5429250" cy="1015663"/>
          </a:xfrm>
          <a:prstGeom prst="rect">
            <a:avLst/>
          </a:prstGeom>
          <a:noFill/>
          <a:ln w="9525">
            <a:noFill/>
            <a:miter lim="800000"/>
            <a:headEnd/>
            <a:tailEnd/>
          </a:ln>
        </p:spPr>
        <p:txBody>
          <a:bodyPr>
            <a:spAutoFit/>
          </a:bodyPr>
          <a:lstStyle/>
          <a:p>
            <a:pPr algn="ctr" defTabSz="342900"/>
            <a:r>
              <a:rPr lang="en-US" sz="3000" b="1" dirty="0">
                <a:solidFill>
                  <a:srgbClr val="EA6312"/>
                </a:solidFill>
                <a:latin typeface="Arial Unicode MS" pitchFamily="34" charset="-128"/>
                <a:ea typeface="Arial Unicode MS" pitchFamily="34" charset="-128"/>
                <a:cs typeface="Arial Unicode MS" pitchFamily="34" charset="-128"/>
              </a:rPr>
              <a:t>Hypertension </a:t>
            </a:r>
          </a:p>
          <a:p>
            <a:pPr algn="ctr" defTabSz="342900"/>
            <a:r>
              <a:rPr lang="en-US" sz="3000" b="1" dirty="0">
                <a:solidFill>
                  <a:srgbClr val="EA6312"/>
                </a:solidFill>
                <a:latin typeface="Arial Unicode MS" pitchFamily="34" charset="-128"/>
                <a:ea typeface="Arial Unicode MS" pitchFamily="34" charset="-128"/>
                <a:cs typeface="Arial Unicode MS" pitchFamily="34" charset="-128"/>
              </a:rPr>
              <a:t>(New Section)</a:t>
            </a:r>
          </a:p>
        </p:txBody>
      </p:sp>
      <p:sp>
        <p:nvSpPr>
          <p:cNvPr id="21507" name="Rectangle 3"/>
          <p:cNvSpPr>
            <a:spLocks noChangeArrowheads="1"/>
          </p:cNvSpPr>
          <p:nvPr/>
        </p:nvSpPr>
        <p:spPr bwMode="auto">
          <a:xfrm>
            <a:off x="2667000" y="1143001"/>
            <a:ext cx="6858000" cy="498598"/>
          </a:xfrm>
          <a:prstGeom prst="rect">
            <a:avLst/>
          </a:prstGeom>
          <a:solidFill>
            <a:schemeClr val="hlink"/>
          </a:solidFill>
          <a:ln w="9525">
            <a:noFill/>
            <a:miter lim="800000"/>
            <a:headEnd/>
            <a:tailEnd/>
          </a:ln>
        </p:spPr>
        <p:txBody>
          <a:bodyPr>
            <a:spAutoFit/>
          </a:bodyPr>
          <a:lstStyle/>
          <a:p>
            <a:pPr algn="ctr" defTabSz="342900">
              <a:lnSpc>
                <a:spcPct val="80000"/>
              </a:lnSpc>
            </a:pPr>
            <a:r>
              <a:rPr lang="en-US" sz="3300" b="1" dirty="0">
                <a:solidFill>
                  <a:prstClr val="black"/>
                </a:solidFill>
                <a:latin typeface="Garamond" pitchFamily="18" charset="0"/>
              </a:rPr>
              <a:t>Important Comorbidities in HF</a:t>
            </a:r>
          </a:p>
        </p:txBody>
      </p:sp>
      <p:sp>
        <p:nvSpPr>
          <p:cNvPr id="2" name="Date Placeholder 1"/>
          <p:cNvSpPr>
            <a:spLocks noGrp="1"/>
          </p:cNvSpPr>
          <p:nvPr>
            <p:ph type="dt" sz="half" idx="10"/>
          </p:nvPr>
        </p:nvSpPr>
        <p:spPr/>
        <p:txBody>
          <a:bodyPr/>
          <a:lstStyle/>
          <a:p>
            <a:fld id="{77B08E6D-C998-4026-8437-B7DAE9A6D4BE}" type="datetime1">
              <a:rPr lang="en-US" smtClean="0"/>
              <a:t>7/8/2017</a:t>
            </a:fld>
            <a:endParaRPr lang="en-US"/>
          </a:p>
        </p:txBody>
      </p:sp>
    </p:spTree>
    <p:extLst>
      <p:ext uri="{BB962C8B-B14F-4D97-AF65-F5344CB8AC3E}">
        <p14:creationId xmlns:p14="http://schemas.microsoft.com/office/powerpoint/2010/main" val="10904356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666999" y="1028701"/>
            <a:ext cx="6858000" cy="424732"/>
          </a:xfrm>
          <a:prstGeom prst="rect">
            <a:avLst/>
          </a:prstGeom>
          <a:solidFill>
            <a:schemeClr val="hlink"/>
          </a:solidFill>
          <a:ln w="9525">
            <a:noFill/>
            <a:miter lim="800000"/>
            <a:headEnd/>
            <a:tailEnd/>
          </a:ln>
        </p:spPr>
        <p:txBody>
          <a:bodyPr>
            <a:spAutoFit/>
          </a:bodyPr>
          <a:lstStyle/>
          <a:p>
            <a:pPr algn="ctr" defTabSz="342900">
              <a:lnSpc>
                <a:spcPct val="80000"/>
              </a:lnSpc>
            </a:pPr>
            <a:r>
              <a:rPr lang="en-US" sz="2700" b="1" dirty="0">
                <a:solidFill>
                  <a:prstClr val="black"/>
                </a:solidFill>
                <a:latin typeface="Garamond" pitchFamily="18" charset="0"/>
              </a:rPr>
              <a:t>Hypertension</a:t>
            </a:r>
          </a:p>
        </p:txBody>
      </p:sp>
      <p:graphicFrame>
        <p:nvGraphicFramePr>
          <p:cNvPr id="7" name="Table 6"/>
          <p:cNvGraphicFramePr>
            <a:graphicFrameLocks noGrp="1"/>
          </p:cNvGraphicFramePr>
          <p:nvPr>
            <p:extLst/>
          </p:nvPr>
        </p:nvGraphicFramePr>
        <p:xfrm>
          <a:off x="2949742" y="2740841"/>
          <a:ext cx="6098436" cy="457200"/>
        </p:xfrm>
        <a:graphic>
          <a:graphicData uri="http://schemas.openxmlformats.org/drawingml/2006/table">
            <a:tbl>
              <a:tblPr firstRow="1" firstCol="1" bandRow="1" bandCol="1"/>
              <a:tblGrid>
                <a:gridCol w="742950">
                  <a:extLst>
                    <a:ext uri="{9D8B030D-6E8A-4147-A177-3AD203B41FA5}">
                      <a16:colId xmlns:a16="http://schemas.microsoft.com/office/drawing/2014/main" val="916254474"/>
                    </a:ext>
                  </a:extLst>
                </a:gridCol>
                <a:gridCol w="742950">
                  <a:extLst>
                    <a:ext uri="{9D8B030D-6E8A-4147-A177-3AD203B41FA5}">
                      <a16:colId xmlns:a16="http://schemas.microsoft.com/office/drawing/2014/main" val="454718930"/>
                    </a:ext>
                  </a:extLst>
                </a:gridCol>
                <a:gridCol w="2917658">
                  <a:extLst>
                    <a:ext uri="{9D8B030D-6E8A-4147-A177-3AD203B41FA5}">
                      <a16:colId xmlns:a16="http://schemas.microsoft.com/office/drawing/2014/main" val="3050376167"/>
                    </a:ext>
                  </a:extLst>
                </a:gridCol>
                <a:gridCol w="1694878">
                  <a:extLst>
                    <a:ext uri="{9D8B030D-6E8A-4147-A177-3AD203B41FA5}">
                      <a16:colId xmlns:a16="http://schemas.microsoft.com/office/drawing/2014/main" val="1700463956"/>
                    </a:ext>
                  </a:extLst>
                </a:gridCol>
              </a:tblGrid>
              <a:tr h="457200">
                <a:tc>
                  <a:txBody>
                    <a:bodyPr/>
                    <a:lstStyle/>
                    <a:p>
                      <a:pPr marL="0" marR="0" algn="ctr">
                        <a:lnSpc>
                          <a:spcPct val="100000"/>
                        </a:lnSpc>
                        <a:spcBef>
                          <a:spcPts val="0"/>
                        </a:spcBef>
                        <a:spcAft>
                          <a:spcPts val="0"/>
                        </a:spcAft>
                      </a:pPr>
                      <a:r>
                        <a:rPr lang="en-US" sz="1500" b="1" i="0" dirty="0">
                          <a:effectLst/>
                          <a:latin typeface="+mj-lt"/>
                          <a:ea typeface="Times New Roman" panose="02020603050405020304" pitchFamily="18" charset="0"/>
                        </a:rPr>
                        <a:t>COR</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b="1" i="0" dirty="0">
                          <a:effectLst/>
                          <a:latin typeface="+mj-lt"/>
                          <a:ea typeface="Times New Roman" panose="02020603050405020304" pitchFamily="18" charset="0"/>
                        </a:rPr>
                        <a:t>LOE</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b="1" i="0" dirty="0">
                          <a:effectLst/>
                          <a:latin typeface="+mj-lt"/>
                          <a:ea typeface="Times New Roman" panose="02020603050405020304" pitchFamily="18" charset="0"/>
                        </a:rPr>
                        <a:t>Recommendations</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b="1" i="0" dirty="0">
                          <a:effectLst/>
                          <a:latin typeface="+mj-lt"/>
                          <a:ea typeface="Batang" panose="02030600000101010101" pitchFamily="18" charset="-127"/>
                        </a:rPr>
                        <a:t>Comment/</a:t>
                      </a:r>
                    </a:p>
                    <a:p>
                      <a:pPr marL="0" marR="0" algn="ctr">
                        <a:lnSpc>
                          <a:spcPct val="100000"/>
                        </a:lnSpc>
                        <a:spcBef>
                          <a:spcPts val="0"/>
                        </a:spcBef>
                        <a:spcAft>
                          <a:spcPts val="0"/>
                        </a:spcAft>
                      </a:pPr>
                      <a:r>
                        <a:rPr lang="en-US" sz="1500" b="1" i="0" dirty="0">
                          <a:effectLst/>
                          <a:latin typeface="+mj-lt"/>
                          <a:ea typeface="Batang" panose="02030600000101010101" pitchFamily="18" charset="-127"/>
                        </a:rPr>
                        <a:t>Rationale</a:t>
                      </a:r>
                      <a:endParaRPr lang="en-US" sz="1500" b="1" i="0" dirty="0">
                        <a:effectLst/>
                        <a:latin typeface="+mj-lt"/>
                        <a:ea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9809379"/>
                  </a:ext>
                </a:extLst>
              </a:tr>
            </a:tbl>
          </a:graphicData>
        </a:graphic>
      </p:graphicFrame>
      <p:sp>
        <p:nvSpPr>
          <p:cNvPr id="8" name="Title 1"/>
          <p:cNvSpPr>
            <a:spLocks noGrp="1"/>
          </p:cNvSpPr>
          <p:nvPr>
            <p:ph type="title"/>
          </p:nvPr>
        </p:nvSpPr>
        <p:spPr>
          <a:xfrm>
            <a:off x="2676026" y="1938061"/>
            <a:ext cx="6848975" cy="384361"/>
          </a:xfrm>
          <a:solidFill>
            <a:schemeClr val="bg1"/>
          </a:solidFill>
        </p:spPr>
        <p:txBody>
          <a:bodyPr>
            <a:normAutofit fontScale="90000"/>
          </a:bodyPr>
          <a:lstStyle/>
          <a:p>
            <a:r>
              <a:rPr lang="en-US" sz="2100" dirty="0">
                <a:solidFill>
                  <a:schemeClr val="accent2">
                    <a:lumMod val="75000"/>
                  </a:schemeClr>
                </a:solidFill>
                <a:latin typeface="Garamond" panose="02020404030301010803" pitchFamily="18" charset="0"/>
                <a:ea typeface="Arial Unicode MS" panose="020B0604020202020204" pitchFamily="34" charset="-128"/>
                <a:cs typeface="Arial Unicode MS" panose="020B0604020202020204" pitchFamily="34" charset="-128"/>
              </a:rPr>
              <a:t>Treating Hypertension to Reduce the Incidence of HF</a:t>
            </a:r>
          </a:p>
        </p:txBody>
      </p:sp>
      <p:graphicFrame>
        <p:nvGraphicFramePr>
          <p:cNvPr id="4" name="Table 3"/>
          <p:cNvGraphicFramePr>
            <a:graphicFrameLocks noGrp="1"/>
          </p:cNvGraphicFramePr>
          <p:nvPr>
            <p:extLst/>
          </p:nvPr>
        </p:nvGraphicFramePr>
        <p:xfrm>
          <a:off x="2949742" y="3200400"/>
          <a:ext cx="6098436" cy="853440"/>
        </p:xfrm>
        <a:graphic>
          <a:graphicData uri="http://schemas.openxmlformats.org/drawingml/2006/table">
            <a:tbl>
              <a:tblPr firstRow="1" firstCol="1" bandRow="1" bandCol="1"/>
              <a:tblGrid>
                <a:gridCol w="751789">
                  <a:extLst>
                    <a:ext uri="{9D8B030D-6E8A-4147-A177-3AD203B41FA5}">
                      <a16:colId xmlns:a16="http://schemas.microsoft.com/office/drawing/2014/main" val="410960356"/>
                    </a:ext>
                  </a:extLst>
                </a:gridCol>
                <a:gridCol w="726132">
                  <a:extLst>
                    <a:ext uri="{9D8B030D-6E8A-4147-A177-3AD203B41FA5}">
                      <a16:colId xmlns:a16="http://schemas.microsoft.com/office/drawing/2014/main" val="1835404524"/>
                    </a:ext>
                  </a:extLst>
                </a:gridCol>
                <a:gridCol w="2922629">
                  <a:extLst>
                    <a:ext uri="{9D8B030D-6E8A-4147-A177-3AD203B41FA5}">
                      <a16:colId xmlns:a16="http://schemas.microsoft.com/office/drawing/2014/main" val="50575391"/>
                    </a:ext>
                  </a:extLst>
                </a:gridCol>
                <a:gridCol w="1697886">
                  <a:extLst>
                    <a:ext uri="{9D8B030D-6E8A-4147-A177-3AD203B41FA5}">
                      <a16:colId xmlns:a16="http://schemas.microsoft.com/office/drawing/2014/main" val="3493343807"/>
                    </a:ext>
                  </a:extLst>
                </a:gridCol>
              </a:tblGrid>
              <a:tr h="822960">
                <a:tc>
                  <a:txBody>
                    <a:bodyPr/>
                    <a:lstStyle/>
                    <a:p>
                      <a:pPr marL="0" marR="0" algn="ctr">
                        <a:lnSpc>
                          <a:spcPct val="100000"/>
                        </a:lnSpc>
                        <a:spcBef>
                          <a:spcPts val="0"/>
                        </a:spcBef>
                        <a:spcAft>
                          <a:spcPts val="0"/>
                        </a:spcAft>
                      </a:pPr>
                      <a:r>
                        <a:rPr lang="en-US" sz="1400" b="1" i="0">
                          <a:effectLst/>
                          <a:latin typeface="+mn-lt"/>
                          <a:ea typeface="Times New Roman" panose="02020603050405020304" pitchFamily="18" charset="0"/>
                        </a:rPr>
                        <a:t>I</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FC284"/>
                    </a:solidFill>
                  </a:tcPr>
                </a:tc>
                <a:tc>
                  <a:txBody>
                    <a:bodyPr/>
                    <a:lstStyle/>
                    <a:p>
                      <a:pPr marL="0" marR="0" algn="ctr">
                        <a:lnSpc>
                          <a:spcPct val="100000"/>
                        </a:lnSpc>
                        <a:spcBef>
                          <a:spcPts val="0"/>
                        </a:spcBef>
                        <a:spcAft>
                          <a:spcPts val="0"/>
                        </a:spcAft>
                      </a:pPr>
                      <a:r>
                        <a:rPr lang="en-US" sz="1400" b="1" i="0" dirty="0">
                          <a:effectLst/>
                          <a:latin typeface="+mn-lt"/>
                          <a:ea typeface="Times New Roman" panose="02020603050405020304" pitchFamily="18" charset="0"/>
                        </a:rPr>
                        <a:t>B-R</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59CD3"/>
                    </a:solidFill>
                  </a:tcPr>
                </a:tc>
                <a:tc>
                  <a:txBody>
                    <a:bodyPr/>
                    <a:lstStyle/>
                    <a:p>
                      <a:pPr marL="0" marR="0">
                        <a:lnSpc>
                          <a:spcPct val="100000"/>
                        </a:lnSpc>
                        <a:spcBef>
                          <a:spcPts val="0"/>
                        </a:spcBef>
                        <a:spcAft>
                          <a:spcPts val="0"/>
                        </a:spcAft>
                      </a:pPr>
                      <a:r>
                        <a:rPr lang="en-US" sz="1400" b="0" i="0" dirty="0">
                          <a:effectLst/>
                          <a:latin typeface="+mn-lt"/>
                          <a:ea typeface="Times New Roman" panose="02020603050405020304" pitchFamily="18" charset="0"/>
                        </a:rPr>
                        <a:t>In patients at increased risk, stage A HF, the optimal blood pressure in those with hypertension should be less than 130/80 mm Hg.</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b="0" i="0" dirty="0">
                          <a:solidFill>
                            <a:srgbClr val="FF0000"/>
                          </a:solidFill>
                          <a:effectLst/>
                          <a:latin typeface="+mn-lt"/>
                          <a:ea typeface="Times New Roman" panose="02020603050405020304" pitchFamily="18" charset="0"/>
                        </a:rPr>
                        <a:t>NEW</a:t>
                      </a:r>
                      <a:r>
                        <a:rPr lang="en-US" sz="1400" b="0" i="0" dirty="0">
                          <a:effectLst/>
                          <a:latin typeface="+mn-lt"/>
                          <a:ea typeface="Times New Roman" panose="02020603050405020304" pitchFamily="18" charset="0"/>
                        </a:rPr>
                        <a:t>: Recommendation reflects new RCT data.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8917744"/>
                  </a:ext>
                </a:extLst>
              </a:tr>
            </a:tbl>
          </a:graphicData>
        </a:graphic>
      </p:graphicFrame>
      <p:sp>
        <p:nvSpPr>
          <p:cNvPr id="2" name="Date Placeholder 1"/>
          <p:cNvSpPr>
            <a:spLocks noGrp="1"/>
          </p:cNvSpPr>
          <p:nvPr>
            <p:ph type="dt" sz="half" idx="10"/>
          </p:nvPr>
        </p:nvSpPr>
        <p:spPr/>
        <p:txBody>
          <a:bodyPr/>
          <a:lstStyle/>
          <a:p>
            <a:fld id="{8F6057DF-8D85-4468-AA10-CCF13BE2778F}" type="datetime1">
              <a:rPr lang="en-US" smtClean="0"/>
              <a:t>7/8/2017</a:t>
            </a:fld>
            <a:endParaRPr lang="en-US"/>
          </a:p>
        </p:txBody>
      </p:sp>
    </p:spTree>
    <p:extLst>
      <p:ext uri="{BB962C8B-B14F-4D97-AF65-F5344CB8AC3E}">
        <p14:creationId xmlns:p14="http://schemas.microsoft.com/office/powerpoint/2010/main" val="14603491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569960" y="409658"/>
            <a:ext cx="6858000" cy="424732"/>
          </a:xfrm>
          <a:prstGeom prst="rect">
            <a:avLst/>
          </a:prstGeom>
          <a:solidFill>
            <a:schemeClr val="hlink"/>
          </a:solidFill>
          <a:ln w="9525">
            <a:noFill/>
            <a:miter lim="800000"/>
            <a:headEnd/>
            <a:tailEnd/>
          </a:ln>
        </p:spPr>
        <p:txBody>
          <a:bodyPr>
            <a:spAutoFit/>
          </a:bodyPr>
          <a:lstStyle/>
          <a:p>
            <a:pPr algn="ctr" defTabSz="342900">
              <a:lnSpc>
                <a:spcPct val="80000"/>
              </a:lnSpc>
            </a:pPr>
            <a:r>
              <a:rPr lang="en-US" sz="2700" b="1" dirty="0">
                <a:solidFill>
                  <a:prstClr val="black"/>
                </a:solidFill>
                <a:latin typeface="Garamond" pitchFamily="18" charset="0"/>
              </a:rPr>
              <a:t>Hypertension</a:t>
            </a:r>
          </a:p>
        </p:txBody>
      </p:sp>
      <p:graphicFrame>
        <p:nvGraphicFramePr>
          <p:cNvPr id="7" name="Table 6"/>
          <p:cNvGraphicFramePr>
            <a:graphicFrameLocks noGrp="1"/>
          </p:cNvGraphicFramePr>
          <p:nvPr>
            <p:extLst>
              <p:ext uri="{D42A27DB-BD31-4B8C-83A1-F6EECF244321}">
                <p14:modId xmlns:p14="http://schemas.microsoft.com/office/powerpoint/2010/main" val="1895462278"/>
              </p:ext>
            </p:extLst>
          </p:nvPr>
        </p:nvGraphicFramePr>
        <p:xfrm>
          <a:off x="2949742" y="2686050"/>
          <a:ext cx="7620386" cy="457200"/>
        </p:xfrm>
        <a:graphic>
          <a:graphicData uri="http://schemas.openxmlformats.org/drawingml/2006/table">
            <a:tbl>
              <a:tblPr firstRow="1" firstCol="1" bandRow="1" bandCol="1"/>
              <a:tblGrid>
                <a:gridCol w="942750">
                  <a:extLst>
                    <a:ext uri="{9D8B030D-6E8A-4147-A177-3AD203B41FA5}">
                      <a16:colId xmlns:a16="http://schemas.microsoft.com/office/drawing/2014/main" val="916254474"/>
                    </a:ext>
                  </a:extLst>
                </a:gridCol>
                <a:gridCol w="897622">
                  <a:extLst>
                    <a:ext uri="{9D8B030D-6E8A-4147-A177-3AD203B41FA5}">
                      <a16:colId xmlns:a16="http://schemas.microsoft.com/office/drawing/2014/main" val="454718930"/>
                    </a:ext>
                  </a:extLst>
                </a:gridCol>
                <a:gridCol w="3439486">
                  <a:extLst>
                    <a:ext uri="{9D8B030D-6E8A-4147-A177-3AD203B41FA5}">
                      <a16:colId xmlns:a16="http://schemas.microsoft.com/office/drawing/2014/main" val="3050376167"/>
                    </a:ext>
                  </a:extLst>
                </a:gridCol>
                <a:gridCol w="2340528">
                  <a:extLst>
                    <a:ext uri="{9D8B030D-6E8A-4147-A177-3AD203B41FA5}">
                      <a16:colId xmlns:a16="http://schemas.microsoft.com/office/drawing/2014/main" val="1700463956"/>
                    </a:ext>
                  </a:extLst>
                </a:gridCol>
              </a:tblGrid>
              <a:tr h="457200">
                <a:tc>
                  <a:txBody>
                    <a:bodyPr/>
                    <a:lstStyle/>
                    <a:p>
                      <a:pPr marL="0" marR="0" algn="ctr">
                        <a:lnSpc>
                          <a:spcPct val="100000"/>
                        </a:lnSpc>
                        <a:spcBef>
                          <a:spcPts val="0"/>
                        </a:spcBef>
                        <a:spcAft>
                          <a:spcPts val="0"/>
                        </a:spcAft>
                      </a:pPr>
                      <a:r>
                        <a:rPr lang="en-US" sz="1500" b="1" i="0" dirty="0">
                          <a:effectLst/>
                          <a:latin typeface="+mj-lt"/>
                          <a:ea typeface="Times New Roman" panose="02020603050405020304" pitchFamily="18" charset="0"/>
                        </a:rPr>
                        <a:t>COR</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b="1" i="0" dirty="0">
                          <a:effectLst/>
                          <a:latin typeface="+mj-lt"/>
                          <a:ea typeface="Times New Roman" panose="02020603050405020304" pitchFamily="18" charset="0"/>
                        </a:rPr>
                        <a:t>LOE</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b="1" i="0" dirty="0">
                          <a:effectLst/>
                          <a:latin typeface="+mj-lt"/>
                          <a:ea typeface="Times New Roman" panose="02020603050405020304" pitchFamily="18" charset="0"/>
                        </a:rPr>
                        <a:t>Recommendations</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b="1" i="0" dirty="0">
                          <a:effectLst/>
                          <a:latin typeface="+mj-lt"/>
                          <a:ea typeface="Batang" panose="02030600000101010101" pitchFamily="18" charset="-127"/>
                        </a:rPr>
                        <a:t>Comment/</a:t>
                      </a:r>
                    </a:p>
                    <a:p>
                      <a:pPr marL="0" marR="0" algn="ctr">
                        <a:lnSpc>
                          <a:spcPct val="100000"/>
                        </a:lnSpc>
                        <a:spcBef>
                          <a:spcPts val="0"/>
                        </a:spcBef>
                        <a:spcAft>
                          <a:spcPts val="0"/>
                        </a:spcAft>
                      </a:pPr>
                      <a:r>
                        <a:rPr lang="en-US" sz="1500" b="1" i="0" dirty="0">
                          <a:effectLst/>
                          <a:latin typeface="+mj-lt"/>
                          <a:ea typeface="Batang" panose="02030600000101010101" pitchFamily="18" charset="-127"/>
                        </a:rPr>
                        <a:t>Rationale</a:t>
                      </a:r>
                      <a:endParaRPr lang="en-US" sz="1500" b="1" i="0" dirty="0">
                        <a:effectLst/>
                        <a:latin typeface="+mj-lt"/>
                        <a:ea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9809379"/>
                  </a:ext>
                </a:extLst>
              </a:tr>
            </a:tbl>
          </a:graphicData>
        </a:graphic>
      </p:graphicFrame>
      <p:sp>
        <p:nvSpPr>
          <p:cNvPr id="8" name="Title 1"/>
          <p:cNvSpPr>
            <a:spLocks noGrp="1"/>
          </p:cNvSpPr>
          <p:nvPr>
            <p:ph type="title"/>
          </p:nvPr>
        </p:nvSpPr>
        <p:spPr>
          <a:xfrm>
            <a:off x="2667002" y="1749538"/>
            <a:ext cx="6848975" cy="384361"/>
          </a:xfrm>
          <a:solidFill>
            <a:schemeClr val="bg1"/>
          </a:solidFill>
        </p:spPr>
        <p:txBody>
          <a:bodyPr>
            <a:normAutofit fontScale="90000"/>
          </a:bodyPr>
          <a:lstStyle/>
          <a:p>
            <a:r>
              <a:rPr lang="en-US" sz="2100" dirty="0">
                <a:solidFill>
                  <a:schemeClr val="accent2">
                    <a:lumMod val="75000"/>
                  </a:schemeClr>
                </a:solidFill>
                <a:latin typeface="Garamond" panose="02020404030301010803" pitchFamily="18" charset="0"/>
                <a:ea typeface="Arial Unicode MS" panose="020B0604020202020204" pitchFamily="34" charset="-128"/>
                <a:cs typeface="Arial Unicode MS" panose="020B0604020202020204" pitchFamily="34" charset="-128"/>
              </a:rPr>
              <a:t>Treating Hypertension in Stage C </a:t>
            </a:r>
            <a:r>
              <a:rPr lang="en-US" sz="2100" dirty="0" err="1">
                <a:solidFill>
                  <a:schemeClr val="accent2">
                    <a:lumMod val="75000"/>
                  </a:schemeClr>
                </a:solidFill>
                <a:latin typeface="Garamond" panose="02020404030301010803" pitchFamily="18" charset="0"/>
                <a:ea typeface="Arial Unicode MS" panose="020B0604020202020204" pitchFamily="34" charset="-128"/>
                <a:cs typeface="Arial Unicode MS" panose="020B0604020202020204" pitchFamily="34" charset="-128"/>
              </a:rPr>
              <a:t>HF</a:t>
            </a:r>
            <a:r>
              <a:rPr lang="en-US" sz="2100" i="1" dirty="0" err="1">
                <a:solidFill>
                  <a:schemeClr val="accent2">
                    <a:lumMod val="75000"/>
                  </a:schemeClr>
                </a:solidFill>
                <a:latin typeface="Garamond" panose="02020404030301010803" pitchFamily="18" charset="0"/>
                <a:ea typeface="Arial Unicode MS" panose="020B0604020202020204" pitchFamily="34" charset="-128"/>
                <a:cs typeface="Arial Unicode MS" panose="020B0604020202020204" pitchFamily="34" charset="-128"/>
              </a:rPr>
              <a:t>r</a:t>
            </a:r>
            <a:r>
              <a:rPr lang="en-US" sz="2100" dirty="0" err="1">
                <a:solidFill>
                  <a:schemeClr val="accent2">
                    <a:lumMod val="75000"/>
                  </a:schemeClr>
                </a:solidFill>
                <a:latin typeface="Garamond" panose="02020404030301010803" pitchFamily="18" charset="0"/>
                <a:ea typeface="Arial Unicode MS" panose="020B0604020202020204" pitchFamily="34" charset="-128"/>
                <a:cs typeface="Arial Unicode MS" panose="020B0604020202020204" pitchFamily="34" charset="-128"/>
              </a:rPr>
              <a:t>EF</a:t>
            </a:r>
            <a:endParaRPr lang="en-US" sz="2100" dirty="0">
              <a:solidFill>
                <a:schemeClr val="accent2">
                  <a:lumMod val="75000"/>
                </a:schemeClr>
              </a:solidFill>
              <a:latin typeface="Garamond" panose="02020404030301010803" pitchFamily="18" charset="0"/>
              <a:ea typeface="Arial Unicode MS" panose="020B0604020202020204" pitchFamily="34" charset="-128"/>
              <a:cs typeface="Arial Unicode MS" panose="020B0604020202020204" pitchFamily="34" charset="-128"/>
            </a:endParaRPr>
          </a:p>
        </p:txBody>
      </p:sp>
      <p:graphicFrame>
        <p:nvGraphicFramePr>
          <p:cNvPr id="2" name="Table 1"/>
          <p:cNvGraphicFramePr>
            <a:graphicFrameLocks noGrp="1"/>
          </p:cNvGraphicFramePr>
          <p:nvPr>
            <p:extLst>
              <p:ext uri="{D42A27DB-BD31-4B8C-83A1-F6EECF244321}">
                <p14:modId xmlns:p14="http://schemas.microsoft.com/office/powerpoint/2010/main" val="1466312931"/>
              </p:ext>
            </p:extLst>
          </p:nvPr>
        </p:nvGraphicFramePr>
        <p:xfrm>
          <a:off x="2949743" y="3143250"/>
          <a:ext cx="7628774" cy="3156882"/>
        </p:xfrm>
        <a:graphic>
          <a:graphicData uri="http://schemas.openxmlformats.org/drawingml/2006/table">
            <a:tbl>
              <a:tblPr firstRow="1" firstCol="1" bandRow="1" bandCol="1"/>
              <a:tblGrid>
                <a:gridCol w="940442">
                  <a:extLst>
                    <a:ext uri="{9D8B030D-6E8A-4147-A177-3AD203B41FA5}">
                      <a16:colId xmlns:a16="http://schemas.microsoft.com/office/drawing/2014/main" val="704053609"/>
                    </a:ext>
                  </a:extLst>
                </a:gridCol>
                <a:gridCol w="908347">
                  <a:extLst>
                    <a:ext uri="{9D8B030D-6E8A-4147-A177-3AD203B41FA5}">
                      <a16:colId xmlns:a16="http://schemas.microsoft.com/office/drawing/2014/main" val="3522175857"/>
                    </a:ext>
                  </a:extLst>
                </a:gridCol>
                <a:gridCol w="3445322">
                  <a:extLst>
                    <a:ext uri="{9D8B030D-6E8A-4147-A177-3AD203B41FA5}">
                      <a16:colId xmlns:a16="http://schemas.microsoft.com/office/drawing/2014/main" val="4022149192"/>
                    </a:ext>
                  </a:extLst>
                </a:gridCol>
                <a:gridCol w="2334663">
                  <a:extLst>
                    <a:ext uri="{9D8B030D-6E8A-4147-A177-3AD203B41FA5}">
                      <a16:colId xmlns:a16="http://schemas.microsoft.com/office/drawing/2014/main" val="1286504444"/>
                    </a:ext>
                  </a:extLst>
                </a:gridCol>
              </a:tblGrid>
              <a:tr h="3156882">
                <a:tc>
                  <a:txBody>
                    <a:bodyPr/>
                    <a:lstStyle/>
                    <a:p>
                      <a:pPr marL="0" marR="0" algn="ctr">
                        <a:lnSpc>
                          <a:spcPct val="100000"/>
                        </a:lnSpc>
                        <a:spcBef>
                          <a:spcPts val="0"/>
                        </a:spcBef>
                        <a:spcAft>
                          <a:spcPts val="0"/>
                        </a:spcAft>
                      </a:pPr>
                      <a:r>
                        <a:rPr lang="en-US" sz="1400" b="1" i="0" dirty="0">
                          <a:effectLst/>
                          <a:latin typeface="+mn-lt"/>
                          <a:ea typeface="Times New Roman" panose="02020603050405020304" pitchFamily="18" charset="0"/>
                        </a:rPr>
                        <a:t>I</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FC284"/>
                    </a:solidFill>
                  </a:tcPr>
                </a:tc>
                <a:tc>
                  <a:txBody>
                    <a:bodyPr/>
                    <a:lstStyle/>
                    <a:p>
                      <a:pPr marL="0" marR="0" algn="ctr">
                        <a:lnSpc>
                          <a:spcPct val="100000"/>
                        </a:lnSpc>
                        <a:spcBef>
                          <a:spcPts val="0"/>
                        </a:spcBef>
                        <a:spcAft>
                          <a:spcPts val="0"/>
                        </a:spcAft>
                      </a:pPr>
                      <a:r>
                        <a:rPr lang="en-US" sz="1400" b="1" i="0" dirty="0">
                          <a:effectLst/>
                          <a:latin typeface="+mn-lt"/>
                          <a:ea typeface="Times New Roman" panose="02020603050405020304" pitchFamily="18" charset="0"/>
                        </a:rPr>
                        <a:t>C-EO</a:t>
                      </a:r>
                      <a:r>
                        <a:rPr lang="en-US" sz="1400" b="0" i="0" dirty="0">
                          <a:effectLst/>
                          <a:latin typeface="+mn-lt"/>
                          <a:ea typeface="Times New Roman" panose="02020603050405020304" pitchFamily="18" charset="0"/>
                        </a:rPr>
                        <a:t> </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D5E5"/>
                    </a:solidFill>
                  </a:tcPr>
                </a:tc>
                <a:tc>
                  <a:txBody>
                    <a:bodyPr/>
                    <a:lstStyle/>
                    <a:p>
                      <a:pPr marL="0" marR="0">
                        <a:lnSpc>
                          <a:spcPct val="100000"/>
                        </a:lnSpc>
                        <a:spcBef>
                          <a:spcPts val="0"/>
                        </a:spcBef>
                        <a:spcAft>
                          <a:spcPts val="0"/>
                        </a:spcAft>
                      </a:pPr>
                      <a:r>
                        <a:rPr lang="en-US" sz="1800" b="0" i="0" dirty="0">
                          <a:effectLst/>
                          <a:latin typeface="+mn-lt"/>
                          <a:ea typeface="Times New Roman" panose="02020603050405020304" pitchFamily="18" charset="0"/>
                        </a:rPr>
                        <a:t>Patients with </a:t>
                      </a:r>
                      <a:r>
                        <a:rPr lang="en-US" sz="1800" b="0" i="0" dirty="0" err="1">
                          <a:effectLst/>
                          <a:latin typeface="+mn-lt"/>
                          <a:ea typeface="Times New Roman" panose="02020603050405020304" pitchFamily="18" charset="0"/>
                        </a:rPr>
                        <a:t>HF</a:t>
                      </a:r>
                      <a:r>
                        <a:rPr lang="en-US" sz="1800" b="0" i="1" dirty="0" err="1">
                          <a:effectLst/>
                          <a:latin typeface="+mn-lt"/>
                          <a:ea typeface="Times New Roman" panose="02020603050405020304" pitchFamily="18" charset="0"/>
                        </a:rPr>
                        <a:t>r</a:t>
                      </a:r>
                      <a:r>
                        <a:rPr lang="en-US" sz="1800" b="0" i="0" dirty="0" err="1">
                          <a:effectLst/>
                          <a:latin typeface="+mn-lt"/>
                          <a:ea typeface="Times New Roman" panose="02020603050405020304" pitchFamily="18" charset="0"/>
                        </a:rPr>
                        <a:t>EF</a:t>
                      </a:r>
                      <a:r>
                        <a:rPr lang="en-US" sz="1800" b="0" i="0" dirty="0">
                          <a:effectLst/>
                          <a:latin typeface="+mn-lt"/>
                          <a:ea typeface="Times New Roman" panose="02020603050405020304" pitchFamily="18" charset="0"/>
                        </a:rPr>
                        <a:t> and hypertension should be prescribed GDMT titrated to attain systolic blood pressure less than 130 mm Hg.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400" b="0" i="0" dirty="0">
                          <a:solidFill>
                            <a:srgbClr val="FF0000"/>
                          </a:solidFill>
                          <a:effectLst/>
                          <a:latin typeface="+mn-lt"/>
                          <a:ea typeface="Times New Roman" panose="02020603050405020304" pitchFamily="18" charset="0"/>
                        </a:rPr>
                        <a:t>NEW</a:t>
                      </a:r>
                      <a:r>
                        <a:rPr lang="en-US" sz="1400" b="0" i="0" dirty="0">
                          <a:effectLst/>
                          <a:latin typeface="+mn-lt"/>
                          <a:ea typeface="Times New Roman" panose="02020603050405020304" pitchFamily="18" charset="0"/>
                        </a:rPr>
                        <a:t>: Recommendation has been adapted from recent clinical trial data but not specifically tested per se in a randomized trial of patients with HF.</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9341163"/>
                  </a:ext>
                </a:extLst>
              </a:tr>
            </a:tbl>
          </a:graphicData>
        </a:graphic>
      </p:graphicFrame>
      <p:sp>
        <p:nvSpPr>
          <p:cNvPr id="3" name="Date Placeholder 2"/>
          <p:cNvSpPr>
            <a:spLocks noGrp="1"/>
          </p:cNvSpPr>
          <p:nvPr>
            <p:ph type="dt" sz="half" idx="10"/>
          </p:nvPr>
        </p:nvSpPr>
        <p:spPr/>
        <p:txBody>
          <a:bodyPr/>
          <a:lstStyle/>
          <a:p>
            <a:fld id="{8B17533B-ED9D-4CFA-9091-05E4C2BE5CC2}" type="datetime1">
              <a:rPr lang="en-US" smtClean="0"/>
              <a:t>7/8/2017</a:t>
            </a:fld>
            <a:endParaRPr lang="en-US"/>
          </a:p>
        </p:txBody>
      </p:sp>
    </p:spTree>
    <p:extLst>
      <p:ext uri="{BB962C8B-B14F-4D97-AF65-F5344CB8AC3E}">
        <p14:creationId xmlns:p14="http://schemas.microsoft.com/office/powerpoint/2010/main" val="2983003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837168" y="1426527"/>
            <a:ext cx="8531180" cy="378157"/>
          </a:xfrm>
        </p:spPr>
        <p:txBody>
          <a:bodyPr>
            <a:normAutofit fontScale="55000" lnSpcReduction="20000"/>
          </a:bodyPr>
          <a:lstStyle/>
          <a:p>
            <a:r>
              <a:rPr lang="en-US" dirty="0"/>
              <a:t>Heart failure is a growing and expensive public health issue</a:t>
            </a:r>
          </a:p>
        </p:txBody>
      </p:sp>
      <p:sp>
        <p:nvSpPr>
          <p:cNvPr id="2" name="Title 1"/>
          <p:cNvSpPr>
            <a:spLocks noGrp="1"/>
          </p:cNvSpPr>
          <p:nvPr>
            <p:ph type="title"/>
          </p:nvPr>
        </p:nvSpPr>
        <p:spPr>
          <a:xfrm>
            <a:off x="1837169" y="76201"/>
            <a:ext cx="8531178" cy="1384995"/>
          </a:xfrm>
        </p:spPr>
        <p:txBody>
          <a:bodyPr/>
          <a:lstStyle/>
          <a:p>
            <a:r>
              <a:rPr lang="en-US" sz="4400" dirty="0"/>
              <a:t>HEART FAILURE BURDEN IN THE UNITED STATES</a:t>
            </a:r>
            <a:endParaRPr lang="en-US" sz="4400" baseline="30000" dirty="0"/>
          </a:p>
        </p:txBody>
      </p:sp>
      <p:grpSp>
        <p:nvGrpSpPr>
          <p:cNvPr id="12" name="Group 11"/>
          <p:cNvGrpSpPr/>
          <p:nvPr/>
        </p:nvGrpSpPr>
        <p:grpSpPr>
          <a:xfrm>
            <a:off x="2006710" y="1833115"/>
            <a:ext cx="3826819" cy="1127379"/>
            <a:chOff x="753653" y="1679590"/>
            <a:chExt cx="3826819" cy="1127379"/>
          </a:xfrm>
        </p:grpSpPr>
        <p:pic>
          <p:nvPicPr>
            <p:cNvPr id="21" name="Picture 20" descr="MAP_YELLOW.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653" y="1679590"/>
              <a:ext cx="1856555" cy="1127379"/>
            </a:xfrm>
            <a:prstGeom prst="rect">
              <a:avLst/>
            </a:prstGeom>
          </p:spPr>
        </p:pic>
        <p:sp>
          <p:nvSpPr>
            <p:cNvPr id="6" name="TextBox 5"/>
            <p:cNvSpPr txBox="1"/>
            <p:nvPr/>
          </p:nvSpPr>
          <p:spPr>
            <a:xfrm>
              <a:off x="1072053" y="1925130"/>
              <a:ext cx="1026393" cy="646331"/>
            </a:xfrm>
            <a:prstGeom prst="rect">
              <a:avLst/>
            </a:prstGeom>
            <a:noFill/>
          </p:spPr>
          <p:txBody>
            <a:bodyPr wrap="none" rtlCol="0">
              <a:spAutoFit/>
            </a:bodyPr>
            <a:lstStyle/>
            <a:p>
              <a:r>
                <a:rPr lang="en-US" sz="3600" b="1" dirty="0">
                  <a:solidFill>
                    <a:prstClr val="white"/>
                  </a:solidFill>
                  <a:latin typeface="Arial Narrow" panose="020B0606020202030204" pitchFamily="34" charset="0"/>
                  <a:cs typeface="Arial Narrow"/>
                </a:rPr>
                <a:t>5.1M</a:t>
              </a:r>
            </a:p>
          </p:txBody>
        </p:sp>
        <p:sp>
          <p:nvSpPr>
            <p:cNvPr id="7" name="TextBox 6"/>
            <p:cNvSpPr txBox="1"/>
            <p:nvPr/>
          </p:nvSpPr>
          <p:spPr>
            <a:xfrm>
              <a:off x="2442640" y="2000244"/>
              <a:ext cx="2137832" cy="539635"/>
            </a:xfrm>
            <a:prstGeom prst="rect">
              <a:avLst/>
            </a:prstGeom>
            <a:noFill/>
          </p:spPr>
          <p:txBody>
            <a:bodyPr wrap="square" rtlCol="0">
              <a:spAutoFit/>
            </a:bodyPr>
            <a:lstStyle/>
            <a:p>
              <a:pPr>
                <a:lnSpc>
                  <a:spcPct val="90000"/>
                </a:lnSpc>
              </a:pPr>
              <a:r>
                <a:rPr lang="en-US" sz="1600" dirty="0">
                  <a:solidFill>
                    <a:prstClr val="black"/>
                  </a:solidFill>
                  <a:latin typeface="Arial Narrow" panose="020B0606020202030204" pitchFamily="34" charset="0"/>
                  <a:cs typeface="Arial Narrow"/>
                </a:rPr>
                <a:t>AMERICANS SUFFER FROM HEART FAILURE</a:t>
              </a:r>
              <a:r>
                <a:rPr lang="en-US" sz="1600" baseline="30000" dirty="0">
                  <a:solidFill>
                    <a:prstClr val="black"/>
                  </a:solidFill>
                  <a:latin typeface="Arial Narrow" panose="020B0606020202030204" pitchFamily="34" charset="0"/>
                  <a:cs typeface="Arial Narrow"/>
                </a:rPr>
                <a:t>3</a:t>
              </a:r>
            </a:p>
          </p:txBody>
        </p:sp>
      </p:grpSp>
      <p:grpSp>
        <p:nvGrpSpPr>
          <p:cNvPr id="9" name="Group 8"/>
          <p:cNvGrpSpPr/>
          <p:nvPr/>
        </p:nvGrpSpPr>
        <p:grpSpPr>
          <a:xfrm>
            <a:off x="2342670" y="3649976"/>
            <a:ext cx="3268042" cy="1067068"/>
            <a:chOff x="1199161" y="3498480"/>
            <a:chExt cx="2898132" cy="946287"/>
          </a:xfrm>
        </p:grpSpPr>
        <p:sp>
          <p:nvSpPr>
            <p:cNvPr id="10" name="TextBox 9"/>
            <p:cNvSpPr txBox="1"/>
            <p:nvPr/>
          </p:nvSpPr>
          <p:spPr>
            <a:xfrm>
              <a:off x="2033379" y="3498480"/>
              <a:ext cx="1305649" cy="463997"/>
            </a:xfrm>
            <a:prstGeom prst="rect">
              <a:avLst/>
            </a:prstGeom>
            <a:noFill/>
          </p:spPr>
          <p:txBody>
            <a:bodyPr wrap="square" rtlCol="0">
              <a:spAutoFit/>
            </a:bodyPr>
            <a:lstStyle/>
            <a:p>
              <a:r>
                <a:rPr lang="en-US" sz="2800" b="1" dirty="0">
                  <a:solidFill>
                    <a:srgbClr val="92301E"/>
                  </a:solidFill>
                  <a:latin typeface="Arial Narrow" panose="020B0606020202030204" pitchFamily="34" charset="0"/>
                  <a:cs typeface="Arial Narrow"/>
                </a:rPr>
                <a:t>&gt; </a:t>
              </a:r>
              <a:r>
                <a:rPr lang="en-US" sz="2800" b="1" dirty="0" err="1">
                  <a:solidFill>
                    <a:srgbClr val="92301E"/>
                  </a:solidFill>
                  <a:latin typeface="Arial Narrow" panose="020B0606020202030204" pitchFamily="34" charset="0"/>
                  <a:cs typeface="Arial Narrow"/>
                </a:rPr>
                <a:t>650K</a:t>
              </a:r>
              <a:endParaRPr lang="en-US" sz="2800" b="1" dirty="0">
                <a:solidFill>
                  <a:srgbClr val="92301E"/>
                </a:solidFill>
                <a:latin typeface="Arial Narrow" panose="020B0606020202030204" pitchFamily="34" charset="0"/>
                <a:cs typeface="Arial Narrow"/>
              </a:endParaRPr>
            </a:p>
          </p:txBody>
        </p:sp>
        <p:sp>
          <p:nvSpPr>
            <p:cNvPr id="11" name="TextBox 10"/>
            <p:cNvSpPr txBox="1"/>
            <p:nvPr/>
          </p:nvSpPr>
          <p:spPr>
            <a:xfrm>
              <a:off x="2033379" y="3925431"/>
              <a:ext cx="2063914" cy="376657"/>
            </a:xfrm>
            <a:prstGeom prst="rect">
              <a:avLst/>
            </a:prstGeom>
            <a:noFill/>
          </p:spPr>
          <p:txBody>
            <a:bodyPr wrap="square" rtlCol="0">
              <a:spAutoFit/>
            </a:bodyPr>
            <a:lstStyle/>
            <a:p>
              <a:pPr>
                <a:lnSpc>
                  <a:spcPct val="90000"/>
                </a:lnSpc>
              </a:pPr>
              <a:r>
                <a:rPr lang="en-US" sz="1200" dirty="0">
                  <a:solidFill>
                    <a:srgbClr val="000000"/>
                  </a:solidFill>
                  <a:latin typeface="Arial Narrow" panose="020B0606020202030204" pitchFamily="34" charset="0"/>
                  <a:cs typeface="Arial Narrow"/>
                </a:rPr>
                <a:t>NEW HEART FAILURE DIAGNOSES EACH YEAR</a:t>
              </a:r>
              <a:r>
                <a:rPr lang="en-US" sz="1200" baseline="30000" dirty="0">
                  <a:solidFill>
                    <a:srgbClr val="000000"/>
                  </a:solidFill>
                  <a:latin typeface="Arial Narrow" panose="020B0606020202030204" pitchFamily="34" charset="0"/>
                  <a:cs typeface="Arial Narrow"/>
                </a:rPr>
                <a:t>1,2</a:t>
              </a:r>
            </a:p>
          </p:txBody>
        </p:sp>
        <p:pic>
          <p:nvPicPr>
            <p:cNvPr id="13" name="Picture 12" descr="heart_red-black.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9161" y="3518759"/>
              <a:ext cx="766017" cy="926008"/>
            </a:xfrm>
            <a:prstGeom prst="rect">
              <a:avLst/>
            </a:prstGeom>
          </p:spPr>
        </p:pic>
      </p:grpSp>
      <p:grpSp>
        <p:nvGrpSpPr>
          <p:cNvPr id="15" name="Group 14"/>
          <p:cNvGrpSpPr/>
          <p:nvPr/>
        </p:nvGrpSpPr>
        <p:grpSpPr>
          <a:xfrm>
            <a:off x="6542513" y="1804684"/>
            <a:ext cx="3440590" cy="1184241"/>
            <a:chOff x="5021163" y="1651159"/>
            <a:chExt cx="3440590" cy="1184241"/>
          </a:xfrm>
        </p:grpSpPr>
        <p:sp>
          <p:nvSpPr>
            <p:cNvPr id="29" name="TextBox 28"/>
            <p:cNvSpPr txBox="1"/>
            <p:nvPr/>
          </p:nvSpPr>
          <p:spPr>
            <a:xfrm>
              <a:off x="6488017" y="1688918"/>
              <a:ext cx="1305649" cy="707886"/>
            </a:xfrm>
            <a:prstGeom prst="rect">
              <a:avLst/>
            </a:prstGeom>
            <a:noFill/>
          </p:spPr>
          <p:txBody>
            <a:bodyPr wrap="square" rtlCol="0">
              <a:spAutoFit/>
            </a:bodyPr>
            <a:lstStyle/>
            <a:p>
              <a:r>
                <a:rPr lang="en-US" sz="4000" b="1" dirty="0">
                  <a:solidFill>
                    <a:srgbClr val="6F3F6F"/>
                  </a:solidFill>
                  <a:latin typeface="Arial Narrow" panose="020B0606020202030204" pitchFamily="34" charset="0"/>
                  <a:cs typeface="Arial Narrow"/>
                </a:rPr>
                <a:t>2.8M</a:t>
              </a:r>
            </a:p>
          </p:txBody>
        </p:sp>
        <p:sp>
          <p:nvSpPr>
            <p:cNvPr id="30" name="TextBox 29"/>
            <p:cNvSpPr txBox="1"/>
            <p:nvPr/>
          </p:nvSpPr>
          <p:spPr>
            <a:xfrm>
              <a:off x="6488016" y="2281076"/>
              <a:ext cx="1973737" cy="539635"/>
            </a:xfrm>
            <a:prstGeom prst="rect">
              <a:avLst/>
            </a:prstGeom>
            <a:noFill/>
          </p:spPr>
          <p:txBody>
            <a:bodyPr wrap="square" rtlCol="0">
              <a:spAutoFit/>
            </a:bodyPr>
            <a:lstStyle/>
            <a:p>
              <a:pPr>
                <a:lnSpc>
                  <a:spcPct val="90000"/>
                </a:lnSpc>
              </a:pPr>
              <a:r>
                <a:rPr lang="en-US" sz="1600" dirty="0">
                  <a:solidFill>
                    <a:srgbClr val="000000"/>
                  </a:solidFill>
                  <a:latin typeface="Arial Narrow" panose="020B0606020202030204" pitchFamily="34" charset="0"/>
                  <a:cs typeface="Arial Narrow"/>
                </a:rPr>
                <a:t>OFFICE AND ED VISITS EACH YEAR</a:t>
              </a:r>
              <a:r>
                <a:rPr lang="en-US" sz="1600" baseline="30000" dirty="0">
                  <a:solidFill>
                    <a:srgbClr val="000000"/>
                  </a:solidFill>
                  <a:latin typeface="Arial Narrow" panose="020B0606020202030204" pitchFamily="34" charset="0"/>
                  <a:cs typeface="Arial Narrow"/>
                </a:rPr>
                <a:t>5</a:t>
              </a:r>
            </a:p>
          </p:txBody>
        </p:sp>
        <p:pic>
          <p:nvPicPr>
            <p:cNvPr id="31" name="Picture 30" descr="hospital_purple.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1163" y="1651159"/>
              <a:ext cx="1270368" cy="1184241"/>
            </a:xfrm>
            <a:prstGeom prst="rect">
              <a:avLst/>
            </a:prstGeom>
          </p:spPr>
        </p:pic>
      </p:grpSp>
      <p:grpSp>
        <p:nvGrpSpPr>
          <p:cNvPr id="14" name="Group 13"/>
          <p:cNvGrpSpPr/>
          <p:nvPr/>
        </p:nvGrpSpPr>
        <p:grpSpPr>
          <a:xfrm>
            <a:off x="1964006" y="5210781"/>
            <a:ext cx="3912226" cy="1033172"/>
            <a:chOff x="1071308" y="4985022"/>
            <a:chExt cx="3195257" cy="843830"/>
          </a:xfrm>
        </p:grpSpPr>
        <p:grpSp>
          <p:nvGrpSpPr>
            <p:cNvPr id="33" name="Group 32"/>
            <p:cNvGrpSpPr/>
            <p:nvPr/>
          </p:nvGrpSpPr>
          <p:grpSpPr>
            <a:xfrm>
              <a:off x="1071308" y="4985022"/>
              <a:ext cx="3195257" cy="843830"/>
              <a:chOff x="1071308" y="4956486"/>
              <a:chExt cx="3195257" cy="843830"/>
            </a:xfrm>
          </p:grpSpPr>
          <p:grpSp>
            <p:nvGrpSpPr>
              <p:cNvPr id="24" name="Group 23"/>
              <p:cNvGrpSpPr>
                <a:grpSpLocks noChangeAspect="1"/>
              </p:cNvGrpSpPr>
              <p:nvPr/>
            </p:nvGrpSpPr>
            <p:grpSpPr>
              <a:xfrm>
                <a:off x="1071308" y="5059231"/>
                <a:ext cx="597559" cy="741085"/>
                <a:chOff x="891500" y="5151969"/>
                <a:chExt cx="689665" cy="855290"/>
              </a:xfrm>
            </p:grpSpPr>
            <p:pic>
              <p:nvPicPr>
                <p:cNvPr id="19" name="Picture 18" descr="person_grey.png"/>
                <p:cNvPicPr>
                  <a:picLocks noChangeAspect="1"/>
                </p:cNvPicPr>
                <p:nvPr/>
              </p:nvPicPr>
              <p:blipFill>
                <a:blip r:embed="rId6" cstate="print">
                  <a:biLevel thresh="25000"/>
                  <a:extLst>
                    <a:ext uri="{28A0092B-C50C-407E-A947-70E740481C1C}">
                      <a14:useLocalDpi xmlns:a14="http://schemas.microsoft.com/office/drawing/2010/main" val="0"/>
                    </a:ext>
                  </a:extLst>
                </a:blip>
                <a:stretch>
                  <a:fillRect/>
                </a:stretch>
              </p:blipFill>
              <p:spPr>
                <a:xfrm>
                  <a:off x="891500" y="5152820"/>
                  <a:ext cx="332391" cy="854439"/>
                </a:xfrm>
                <a:prstGeom prst="rect">
                  <a:avLst/>
                </a:prstGeom>
              </p:spPr>
            </p:pic>
            <p:pic>
              <p:nvPicPr>
                <p:cNvPr id="20" name="Picture 19" descr="person_purple.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48438" y="5151969"/>
                  <a:ext cx="332727" cy="855290"/>
                </a:xfrm>
                <a:prstGeom prst="rect">
                  <a:avLst/>
                </a:prstGeom>
              </p:spPr>
            </p:pic>
          </p:grpSp>
          <p:sp>
            <p:nvSpPr>
              <p:cNvPr id="22" name="TextBox 21"/>
              <p:cNvSpPr txBox="1"/>
              <p:nvPr/>
            </p:nvSpPr>
            <p:spPr>
              <a:xfrm>
                <a:off x="2468614" y="4956486"/>
                <a:ext cx="1305649" cy="427333"/>
              </a:xfrm>
              <a:prstGeom prst="rect">
                <a:avLst/>
              </a:prstGeom>
              <a:noFill/>
            </p:spPr>
            <p:txBody>
              <a:bodyPr wrap="square" rtlCol="0">
                <a:spAutoFit/>
              </a:bodyPr>
              <a:lstStyle/>
              <a:p>
                <a:r>
                  <a:rPr lang="en-US" sz="2800" b="1" dirty="0">
                    <a:solidFill>
                      <a:srgbClr val="E88651"/>
                    </a:solidFill>
                    <a:latin typeface="Arial Narrow" panose="020B0606020202030204" pitchFamily="34" charset="0"/>
                    <a:cs typeface="Arial Narrow"/>
                  </a:rPr>
                  <a:t>1 in 2</a:t>
                </a:r>
              </a:p>
            </p:txBody>
          </p:sp>
          <p:sp>
            <p:nvSpPr>
              <p:cNvPr id="23" name="TextBox 22"/>
              <p:cNvSpPr txBox="1"/>
              <p:nvPr/>
            </p:nvSpPr>
            <p:spPr>
              <a:xfrm>
                <a:off x="2468613" y="5329895"/>
                <a:ext cx="1797952" cy="349408"/>
              </a:xfrm>
              <a:prstGeom prst="rect">
                <a:avLst/>
              </a:prstGeom>
              <a:noFill/>
            </p:spPr>
            <p:txBody>
              <a:bodyPr wrap="square" rtlCol="0">
                <a:spAutoFit/>
              </a:bodyPr>
              <a:lstStyle/>
              <a:p>
                <a:pPr>
                  <a:lnSpc>
                    <a:spcPct val="90000"/>
                  </a:lnSpc>
                </a:pPr>
                <a:r>
                  <a:rPr lang="en-US" sz="1200" dirty="0">
                    <a:solidFill>
                      <a:srgbClr val="000000"/>
                    </a:solidFill>
                    <a:latin typeface="Arial Narrow" panose="020B0606020202030204" pitchFamily="34" charset="0"/>
                    <a:cs typeface="Arial Narrow"/>
                  </a:rPr>
                  <a:t>HEART FAILURE PATIENTS </a:t>
                </a:r>
                <a:br>
                  <a:rPr lang="en-US" sz="1200" dirty="0">
                    <a:solidFill>
                      <a:srgbClr val="000000"/>
                    </a:solidFill>
                    <a:latin typeface="Arial Narrow" panose="020B0606020202030204" pitchFamily="34" charset="0"/>
                    <a:cs typeface="Arial Narrow"/>
                  </a:rPr>
                </a:br>
                <a:r>
                  <a:rPr lang="en-US" sz="1200" dirty="0">
                    <a:solidFill>
                      <a:srgbClr val="000000"/>
                    </a:solidFill>
                    <a:latin typeface="Arial Narrow" panose="020B0606020202030204" pitchFamily="34" charset="0"/>
                    <a:cs typeface="Arial Narrow"/>
                  </a:rPr>
                  <a:t>DIE IN 5 YEARS</a:t>
                </a:r>
                <a:r>
                  <a:rPr lang="en-US" sz="1200" baseline="30000" dirty="0">
                    <a:solidFill>
                      <a:srgbClr val="000000"/>
                    </a:solidFill>
                    <a:latin typeface="Arial Narrow" panose="020B0606020202030204" pitchFamily="34" charset="0"/>
                    <a:cs typeface="Arial Narrow"/>
                  </a:rPr>
                  <a:t>4</a:t>
                </a:r>
              </a:p>
            </p:txBody>
          </p:sp>
        </p:grpSp>
        <p:pic>
          <p:nvPicPr>
            <p:cNvPr id="34" name="Picture 33" descr="CALENDAR_PURPLE.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86126" y="5155228"/>
              <a:ext cx="632535" cy="645085"/>
            </a:xfrm>
            <a:prstGeom prst="rect">
              <a:avLst/>
            </a:prstGeom>
          </p:spPr>
        </p:pic>
        <p:sp>
          <p:nvSpPr>
            <p:cNvPr id="35" name="TextBox 34"/>
            <p:cNvSpPr txBox="1"/>
            <p:nvPr/>
          </p:nvSpPr>
          <p:spPr>
            <a:xfrm>
              <a:off x="1818030" y="5442495"/>
              <a:ext cx="548830" cy="276510"/>
            </a:xfrm>
            <a:prstGeom prst="rect">
              <a:avLst/>
            </a:prstGeom>
            <a:noFill/>
          </p:spPr>
          <p:txBody>
            <a:bodyPr wrap="none" rtlCol="0">
              <a:spAutoFit/>
            </a:bodyPr>
            <a:lstStyle/>
            <a:p>
              <a:r>
                <a:rPr lang="en-US" sz="1600" b="1" dirty="0">
                  <a:solidFill>
                    <a:srgbClr val="6F3F6F"/>
                  </a:solidFill>
                  <a:latin typeface="Arial Narrow" panose="020B0606020202030204" pitchFamily="34" charset="0"/>
                  <a:cs typeface="Arial Narrow"/>
                </a:rPr>
                <a:t>5 YRS</a:t>
              </a:r>
            </a:p>
          </p:txBody>
        </p:sp>
      </p:grpSp>
      <p:pic>
        <p:nvPicPr>
          <p:cNvPr id="36" name="Picture 35" descr="elderly_yellow.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65419" y="4308555"/>
            <a:ext cx="536080" cy="888951"/>
          </a:xfrm>
          <a:prstGeom prst="rect">
            <a:avLst/>
          </a:prstGeom>
        </p:spPr>
      </p:pic>
      <p:sp>
        <p:nvSpPr>
          <p:cNvPr id="37" name="TextBox 36"/>
          <p:cNvSpPr txBox="1"/>
          <p:nvPr/>
        </p:nvSpPr>
        <p:spPr>
          <a:xfrm>
            <a:off x="7682854" y="4482118"/>
            <a:ext cx="2564408" cy="594009"/>
          </a:xfrm>
          <a:prstGeom prst="rect">
            <a:avLst/>
          </a:prstGeom>
          <a:noFill/>
        </p:spPr>
        <p:txBody>
          <a:bodyPr wrap="square" rtlCol="0">
            <a:spAutoFit/>
          </a:bodyPr>
          <a:lstStyle/>
          <a:p>
            <a:pPr>
              <a:lnSpc>
                <a:spcPct val="90000"/>
              </a:lnSpc>
            </a:pPr>
            <a:r>
              <a:rPr lang="en-US" sz="1200" dirty="0">
                <a:solidFill>
                  <a:srgbClr val="000000"/>
                </a:solidFill>
                <a:latin typeface="Arial Narrow" panose="020B0606020202030204" pitchFamily="34" charset="0"/>
                <a:cs typeface="Arial Narrow"/>
              </a:rPr>
              <a:t>HEART FAILURE IS THE LEADING CAUSE OF HOSPITALIZATIONS </a:t>
            </a:r>
            <a:br>
              <a:rPr lang="en-US" sz="1200" dirty="0">
                <a:solidFill>
                  <a:srgbClr val="000000"/>
                </a:solidFill>
                <a:latin typeface="Arial Narrow" panose="020B0606020202030204" pitchFamily="34" charset="0"/>
                <a:cs typeface="Arial Narrow"/>
              </a:rPr>
            </a:br>
            <a:r>
              <a:rPr lang="en-US" sz="1200" dirty="0">
                <a:solidFill>
                  <a:srgbClr val="000000"/>
                </a:solidFill>
                <a:latin typeface="Arial Narrow" panose="020B0606020202030204" pitchFamily="34" charset="0"/>
                <a:cs typeface="Arial Narrow"/>
              </a:rPr>
              <a:t>AMONG</a:t>
            </a:r>
            <a:r>
              <a:rPr lang="en-US" sz="1200" dirty="0">
                <a:solidFill>
                  <a:prstClr val="white"/>
                </a:solidFill>
                <a:latin typeface="Arial Narrow" panose="020B0606020202030204" pitchFamily="34" charset="0"/>
                <a:cs typeface="Arial Narrow"/>
              </a:rPr>
              <a:t> </a:t>
            </a:r>
            <a:r>
              <a:rPr lang="en-US" sz="1200" b="1" dirty="0">
                <a:solidFill>
                  <a:srgbClr val="E66C7D"/>
                </a:solidFill>
                <a:latin typeface="Arial Narrow" panose="020B0606020202030204" pitchFamily="34" charset="0"/>
                <a:cs typeface="Arial Narrow"/>
              </a:rPr>
              <a:t>&gt; 65-YEAR-OLD PATIENTS</a:t>
            </a:r>
            <a:r>
              <a:rPr lang="en-US" sz="1200" b="1" baseline="30000" dirty="0">
                <a:solidFill>
                  <a:srgbClr val="E66C7D"/>
                </a:solidFill>
                <a:latin typeface="Arial Narrow" panose="020B0606020202030204" pitchFamily="34" charset="0"/>
                <a:cs typeface="Arial Narrow"/>
              </a:rPr>
              <a:t>7</a:t>
            </a:r>
          </a:p>
        </p:txBody>
      </p:sp>
      <p:sp>
        <p:nvSpPr>
          <p:cNvPr id="28" name="TextBox 27"/>
          <p:cNvSpPr txBox="1"/>
          <p:nvPr/>
        </p:nvSpPr>
        <p:spPr>
          <a:xfrm>
            <a:off x="7682855" y="5484727"/>
            <a:ext cx="2293081" cy="594009"/>
          </a:xfrm>
          <a:prstGeom prst="rect">
            <a:avLst/>
          </a:prstGeom>
          <a:noFill/>
        </p:spPr>
        <p:txBody>
          <a:bodyPr wrap="square" rtlCol="0">
            <a:spAutoFit/>
          </a:bodyPr>
          <a:lstStyle/>
          <a:p>
            <a:pPr>
              <a:lnSpc>
                <a:spcPct val="90000"/>
              </a:lnSpc>
            </a:pPr>
            <a:r>
              <a:rPr lang="en-US" sz="1200" b="1" dirty="0">
                <a:solidFill>
                  <a:srgbClr val="6BB76D"/>
                </a:solidFill>
                <a:latin typeface="Arial Narrow" panose="020B0606020202030204" pitchFamily="34" charset="0"/>
                <a:cs typeface="Arial Narrow"/>
              </a:rPr>
              <a:t>EVERY 30 SECONDS, </a:t>
            </a:r>
            <a:br>
              <a:rPr lang="en-US" sz="1200" b="1" dirty="0">
                <a:solidFill>
                  <a:srgbClr val="6BB76D"/>
                </a:solidFill>
                <a:latin typeface="Arial Narrow" panose="020B0606020202030204" pitchFamily="34" charset="0"/>
                <a:cs typeface="Arial Narrow"/>
              </a:rPr>
            </a:br>
            <a:r>
              <a:rPr lang="en-US" sz="1200" dirty="0">
                <a:solidFill>
                  <a:srgbClr val="000000"/>
                </a:solidFill>
                <a:latin typeface="Arial Narrow" panose="020B0606020202030204" pitchFamily="34" charset="0"/>
                <a:cs typeface="Arial Narrow"/>
              </a:rPr>
              <a:t>SOMEONE IS HOSPITALIZED </a:t>
            </a:r>
            <a:br>
              <a:rPr lang="en-US" sz="1200" dirty="0">
                <a:solidFill>
                  <a:srgbClr val="000000"/>
                </a:solidFill>
                <a:latin typeface="Arial Narrow" panose="020B0606020202030204" pitchFamily="34" charset="0"/>
                <a:cs typeface="Arial Narrow"/>
              </a:rPr>
            </a:br>
            <a:r>
              <a:rPr lang="en-US" sz="1200" dirty="0">
                <a:solidFill>
                  <a:srgbClr val="000000"/>
                </a:solidFill>
                <a:latin typeface="Arial Narrow" panose="020B0606020202030204" pitchFamily="34" charset="0"/>
                <a:cs typeface="Arial Narrow"/>
              </a:rPr>
              <a:t>FOR HEART FAILURE</a:t>
            </a:r>
            <a:r>
              <a:rPr lang="en-US" sz="1200" baseline="30000" dirty="0">
                <a:solidFill>
                  <a:srgbClr val="000000"/>
                </a:solidFill>
                <a:latin typeface="Arial Narrow" panose="020B0606020202030204" pitchFamily="34" charset="0"/>
                <a:cs typeface="Arial Narrow"/>
              </a:rPr>
              <a:t>8</a:t>
            </a:r>
          </a:p>
        </p:txBody>
      </p:sp>
      <p:pic>
        <p:nvPicPr>
          <p:cNvPr id="39" name="Picture 38" descr="stopwatch_red.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69855" y="5448364"/>
            <a:ext cx="727211" cy="759519"/>
          </a:xfrm>
          <a:prstGeom prst="rect">
            <a:avLst/>
          </a:prstGeom>
        </p:spPr>
      </p:pic>
      <p:pic>
        <p:nvPicPr>
          <p:cNvPr id="40" name="Picture 39" descr="HOSPITALBED_teal.p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710336" y="3429002"/>
            <a:ext cx="846246" cy="588544"/>
          </a:xfrm>
          <a:prstGeom prst="rect">
            <a:avLst/>
          </a:prstGeom>
        </p:spPr>
      </p:pic>
      <p:sp>
        <p:nvSpPr>
          <p:cNvPr id="41" name="TextBox 40"/>
          <p:cNvSpPr txBox="1"/>
          <p:nvPr/>
        </p:nvSpPr>
        <p:spPr>
          <a:xfrm>
            <a:off x="7682855" y="3275287"/>
            <a:ext cx="1305649" cy="523220"/>
          </a:xfrm>
          <a:prstGeom prst="rect">
            <a:avLst/>
          </a:prstGeom>
          <a:noFill/>
        </p:spPr>
        <p:txBody>
          <a:bodyPr wrap="square" rtlCol="0">
            <a:spAutoFit/>
          </a:bodyPr>
          <a:lstStyle/>
          <a:p>
            <a:r>
              <a:rPr lang="en-US" sz="2800" b="1" dirty="0">
                <a:solidFill>
                  <a:srgbClr val="60B5CC"/>
                </a:solidFill>
                <a:latin typeface="Arial Narrow" panose="020B0606020202030204" pitchFamily="34" charset="0"/>
                <a:cs typeface="Arial Narrow"/>
              </a:rPr>
              <a:t>1.0M</a:t>
            </a:r>
          </a:p>
        </p:txBody>
      </p:sp>
      <p:sp>
        <p:nvSpPr>
          <p:cNvPr id="42" name="TextBox 41"/>
          <p:cNvSpPr txBox="1"/>
          <p:nvPr/>
        </p:nvSpPr>
        <p:spPr>
          <a:xfrm>
            <a:off x="7682855" y="3768438"/>
            <a:ext cx="2430369" cy="427809"/>
          </a:xfrm>
          <a:prstGeom prst="rect">
            <a:avLst/>
          </a:prstGeom>
          <a:noFill/>
        </p:spPr>
        <p:txBody>
          <a:bodyPr wrap="square" rtlCol="0">
            <a:spAutoFit/>
          </a:bodyPr>
          <a:lstStyle/>
          <a:p>
            <a:pPr>
              <a:lnSpc>
                <a:spcPct val="90000"/>
              </a:lnSpc>
            </a:pPr>
            <a:r>
              <a:rPr lang="en-US" sz="1200" dirty="0">
                <a:solidFill>
                  <a:srgbClr val="000000"/>
                </a:solidFill>
                <a:latin typeface="Arial Narrow" panose="020B0606020202030204" pitchFamily="34" charset="0"/>
                <a:cs typeface="Arial Narrow"/>
              </a:rPr>
              <a:t>HEART FAILURE HOSPITALIZATIONS EACH YEAR</a:t>
            </a:r>
            <a:r>
              <a:rPr lang="en-US" sz="1200" baseline="30000" dirty="0">
                <a:solidFill>
                  <a:srgbClr val="000000"/>
                </a:solidFill>
                <a:latin typeface="Arial Narrow" panose="020B0606020202030204" pitchFamily="34" charset="0"/>
                <a:cs typeface="Arial Narrow"/>
              </a:rPr>
              <a:t>6</a:t>
            </a:r>
          </a:p>
        </p:txBody>
      </p:sp>
      <p:cxnSp>
        <p:nvCxnSpPr>
          <p:cNvPr id="44" name="Straight Connector 43"/>
          <p:cNvCxnSpPr/>
          <p:nvPr/>
        </p:nvCxnSpPr>
        <p:spPr>
          <a:xfrm>
            <a:off x="6102758" y="1679591"/>
            <a:ext cx="0" cy="4516113"/>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39914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667002" y="467557"/>
            <a:ext cx="6858000" cy="424732"/>
          </a:xfrm>
          <a:prstGeom prst="rect">
            <a:avLst/>
          </a:prstGeom>
          <a:solidFill>
            <a:schemeClr val="hlink"/>
          </a:solidFill>
          <a:ln w="9525">
            <a:noFill/>
            <a:miter lim="800000"/>
            <a:headEnd/>
            <a:tailEnd/>
          </a:ln>
        </p:spPr>
        <p:txBody>
          <a:bodyPr>
            <a:spAutoFit/>
          </a:bodyPr>
          <a:lstStyle/>
          <a:p>
            <a:pPr algn="ctr" defTabSz="342900">
              <a:lnSpc>
                <a:spcPct val="80000"/>
              </a:lnSpc>
            </a:pPr>
            <a:r>
              <a:rPr lang="en-US" sz="2700" b="1" dirty="0">
                <a:solidFill>
                  <a:prstClr val="black"/>
                </a:solidFill>
                <a:latin typeface="Garamond" pitchFamily="18" charset="0"/>
              </a:rPr>
              <a:t>Hypertension</a:t>
            </a:r>
          </a:p>
        </p:txBody>
      </p:sp>
      <p:graphicFrame>
        <p:nvGraphicFramePr>
          <p:cNvPr id="7" name="Table 6"/>
          <p:cNvGraphicFramePr>
            <a:graphicFrameLocks noGrp="1"/>
          </p:cNvGraphicFramePr>
          <p:nvPr>
            <p:extLst/>
          </p:nvPr>
        </p:nvGraphicFramePr>
        <p:xfrm>
          <a:off x="2949742" y="2686050"/>
          <a:ext cx="7032456" cy="457200"/>
        </p:xfrm>
        <a:graphic>
          <a:graphicData uri="http://schemas.openxmlformats.org/drawingml/2006/table">
            <a:tbl>
              <a:tblPr firstRow="1" firstCol="1" bandRow="1" bandCol="1"/>
              <a:tblGrid>
                <a:gridCol w="856738">
                  <a:extLst>
                    <a:ext uri="{9D8B030D-6E8A-4147-A177-3AD203B41FA5}">
                      <a16:colId xmlns:a16="http://schemas.microsoft.com/office/drawing/2014/main" val="916254474"/>
                    </a:ext>
                  </a:extLst>
                </a:gridCol>
                <a:gridCol w="856738">
                  <a:extLst>
                    <a:ext uri="{9D8B030D-6E8A-4147-A177-3AD203B41FA5}">
                      <a16:colId xmlns:a16="http://schemas.microsoft.com/office/drawing/2014/main" val="454718930"/>
                    </a:ext>
                  </a:extLst>
                </a:gridCol>
                <a:gridCol w="3166810">
                  <a:extLst>
                    <a:ext uri="{9D8B030D-6E8A-4147-A177-3AD203B41FA5}">
                      <a16:colId xmlns:a16="http://schemas.microsoft.com/office/drawing/2014/main" val="3050376167"/>
                    </a:ext>
                  </a:extLst>
                </a:gridCol>
                <a:gridCol w="2152170">
                  <a:extLst>
                    <a:ext uri="{9D8B030D-6E8A-4147-A177-3AD203B41FA5}">
                      <a16:colId xmlns:a16="http://schemas.microsoft.com/office/drawing/2014/main" val="1700463956"/>
                    </a:ext>
                  </a:extLst>
                </a:gridCol>
              </a:tblGrid>
              <a:tr h="457200">
                <a:tc>
                  <a:txBody>
                    <a:bodyPr/>
                    <a:lstStyle/>
                    <a:p>
                      <a:pPr marL="0" marR="0" algn="ctr">
                        <a:lnSpc>
                          <a:spcPct val="100000"/>
                        </a:lnSpc>
                        <a:spcBef>
                          <a:spcPts val="0"/>
                        </a:spcBef>
                        <a:spcAft>
                          <a:spcPts val="0"/>
                        </a:spcAft>
                      </a:pPr>
                      <a:r>
                        <a:rPr lang="en-US" sz="1500" b="1" i="0" dirty="0">
                          <a:effectLst/>
                          <a:latin typeface="+mj-lt"/>
                          <a:ea typeface="Times New Roman" panose="02020603050405020304" pitchFamily="18" charset="0"/>
                        </a:rPr>
                        <a:t>COR</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b="1" i="0" dirty="0">
                          <a:effectLst/>
                          <a:latin typeface="+mj-lt"/>
                          <a:ea typeface="Times New Roman" panose="02020603050405020304" pitchFamily="18" charset="0"/>
                        </a:rPr>
                        <a:t>LOE</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b="1" i="0" dirty="0">
                          <a:effectLst/>
                          <a:latin typeface="+mj-lt"/>
                          <a:ea typeface="Times New Roman" panose="02020603050405020304" pitchFamily="18" charset="0"/>
                        </a:rPr>
                        <a:t>Recommendations</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500" b="1" i="0" dirty="0">
                          <a:effectLst/>
                          <a:latin typeface="+mj-lt"/>
                          <a:ea typeface="Batang" panose="02030600000101010101" pitchFamily="18" charset="-127"/>
                        </a:rPr>
                        <a:t>Comment/</a:t>
                      </a:r>
                    </a:p>
                    <a:p>
                      <a:pPr marL="0" marR="0" algn="ctr">
                        <a:lnSpc>
                          <a:spcPct val="100000"/>
                        </a:lnSpc>
                        <a:spcBef>
                          <a:spcPts val="0"/>
                        </a:spcBef>
                        <a:spcAft>
                          <a:spcPts val="0"/>
                        </a:spcAft>
                      </a:pPr>
                      <a:r>
                        <a:rPr lang="en-US" sz="1500" b="1" i="0" dirty="0">
                          <a:effectLst/>
                          <a:latin typeface="+mj-lt"/>
                          <a:ea typeface="Batang" panose="02030600000101010101" pitchFamily="18" charset="-127"/>
                        </a:rPr>
                        <a:t>Rationale</a:t>
                      </a:r>
                      <a:endParaRPr lang="en-US" sz="1500" b="1" i="0" dirty="0">
                        <a:effectLst/>
                        <a:latin typeface="+mj-lt"/>
                        <a:ea typeface="Times New Roman" panose="02020603050405020304" pitchFamily="18"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9809379"/>
                  </a:ext>
                </a:extLst>
              </a:tr>
            </a:tbl>
          </a:graphicData>
        </a:graphic>
      </p:graphicFrame>
      <p:sp>
        <p:nvSpPr>
          <p:cNvPr id="8" name="Title 1"/>
          <p:cNvSpPr>
            <a:spLocks noGrp="1"/>
          </p:cNvSpPr>
          <p:nvPr>
            <p:ph type="title"/>
          </p:nvPr>
        </p:nvSpPr>
        <p:spPr>
          <a:xfrm>
            <a:off x="2667002" y="1749538"/>
            <a:ext cx="7315197" cy="536463"/>
          </a:xfrm>
          <a:solidFill>
            <a:schemeClr val="bg1"/>
          </a:solidFill>
        </p:spPr>
        <p:txBody>
          <a:bodyPr>
            <a:normAutofit/>
          </a:bodyPr>
          <a:lstStyle/>
          <a:p>
            <a:r>
              <a:rPr lang="en-US" sz="2100" dirty="0">
                <a:solidFill>
                  <a:schemeClr val="accent2">
                    <a:lumMod val="75000"/>
                  </a:schemeClr>
                </a:solidFill>
                <a:latin typeface="Garamond" panose="02020404030301010803" pitchFamily="18" charset="0"/>
                <a:ea typeface="Arial Unicode MS" panose="020B0604020202020204" pitchFamily="34" charset="-128"/>
                <a:cs typeface="Arial Unicode MS" panose="020B0604020202020204" pitchFamily="34" charset="-128"/>
              </a:rPr>
              <a:t>Treating Hypertension in Stage C </a:t>
            </a:r>
            <a:r>
              <a:rPr lang="en-US" sz="2100" dirty="0" err="1">
                <a:solidFill>
                  <a:schemeClr val="accent2">
                    <a:lumMod val="75000"/>
                  </a:schemeClr>
                </a:solidFill>
                <a:latin typeface="Garamond" panose="02020404030301010803" pitchFamily="18" charset="0"/>
                <a:ea typeface="Arial Unicode MS" panose="020B0604020202020204" pitchFamily="34" charset="-128"/>
                <a:cs typeface="Arial Unicode MS" panose="020B0604020202020204" pitchFamily="34" charset="-128"/>
              </a:rPr>
              <a:t>HF</a:t>
            </a:r>
            <a:r>
              <a:rPr lang="en-US" sz="2100" i="1" dirty="0" err="1">
                <a:solidFill>
                  <a:schemeClr val="accent2">
                    <a:lumMod val="75000"/>
                  </a:schemeClr>
                </a:solidFill>
                <a:latin typeface="Garamond" panose="02020404030301010803" pitchFamily="18" charset="0"/>
                <a:ea typeface="Arial Unicode MS" panose="020B0604020202020204" pitchFamily="34" charset="-128"/>
                <a:cs typeface="Arial Unicode MS" panose="020B0604020202020204" pitchFamily="34" charset="-128"/>
              </a:rPr>
              <a:t>p</a:t>
            </a:r>
            <a:r>
              <a:rPr lang="en-US" sz="2100" dirty="0" err="1">
                <a:solidFill>
                  <a:schemeClr val="accent2">
                    <a:lumMod val="75000"/>
                  </a:schemeClr>
                </a:solidFill>
                <a:latin typeface="Garamond" panose="02020404030301010803" pitchFamily="18" charset="0"/>
                <a:ea typeface="Arial Unicode MS" panose="020B0604020202020204" pitchFamily="34" charset="-128"/>
                <a:cs typeface="Arial Unicode MS" panose="020B0604020202020204" pitchFamily="34" charset="-128"/>
              </a:rPr>
              <a:t>EF</a:t>
            </a:r>
            <a:endParaRPr lang="en-US" sz="2100" dirty="0">
              <a:solidFill>
                <a:schemeClr val="accent2">
                  <a:lumMod val="75000"/>
                </a:schemeClr>
              </a:solidFill>
              <a:latin typeface="Garamond" panose="02020404030301010803" pitchFamily="18" charset="0"/>
              <a:ea typeface="Arial Unicode MS" panose="020B0604020202020204" pitchFamily="34" charset="-128"/>
              <a:cs typeface="Arial Unicode MS" panose="020B0604020202020204" pitchFamily="34" charset="-128"/>
            </a:endParaRPr>
          </a:p>
        </p:txBody>
      </p:sp>
      <p:graphicFrame>
        <p:nvGraphicFramePr>
          <p:cNvPr id="3" name="Table 2"/>
          <p:cNvGraphicFramePr>
            <a:graphicFrameLocks noGrp="1"/>
          </p:cNvGraphicFramePr>
          <p:nvPr>
            <p:extLst>
              <p:ext uri="{D42A27DB-BD31-4B8C-83A1-F6EECF244321}">
                <p14:modId xmlns:p14="http://schemas.microsoft.com/office/powerpoint/2010/main" val="4173381083"/>
              </p:ext>
            </p:extLst>
          </p:nvPr>
        </p:nvGraphicFramePr>
        <p:xfrm>
          <a:off x="2949743" y="3143250"/>
          <a:ext cx="7032457" cy="2571750"/>
        </p:xfrm>
        <a:graphic>
          <a:graphicData uri="http://schemas.openxmlformats.org/drawingml/2006/table">
            <a:tbl>
              <a:tblPr firstRow="1" firstCol="1" bandRow="1" bandCol="1"/>
              <a:tblGrid>
                <a:gridCol w="860207">
                  <a:extLst>
                    <a:ext uri="{9D8B030D-6E8A-4147-A177-3AD203B41FA5}">
                      <a16:colId xmlns:a16="http://schemas.microsoft.com/office/drawing/2014/main" val="3735442612"/>
                    </a:ext>
                  </a:extLst>
                </a:gridCol>
                <a:gridCol w="856738">
                  <a:extLst>
                    <a:ext uri="{9D8B030D-6E8A-4147-A177-3AD203B41FA5}">
                      <a16:colId xmlns:a16="http://schemas.microsoft.com/office/drawing/2014/main" val="3842974098"/>
                    </a:ext>
                  </a:extLst>
                </a:gridCol>
                <a:gridCol w="3163342">
                  <a:extLst>
                    <a:ext uri="{9D8B030D-6E8A-4147-A177-3AD203B41FA5}">
                      <a16:colId xmlns:a16="http://schemas.microsoft.com/office/drawing/2014/main" val="4203524350"/>
                    </a:ext>
                  </a:extLst>
                </a:gridCol>
                <a:gridCol w="2152170">
                  <a:extLst>
                    <a:ext uri="{9D8B030D-6E8A-4147-A177-3AD203B41FA5}">
                      <a16:colId xmlns:a16="http://schemas.microsoft.com/office/drawing/2014/main" val="2693930824"/>
                    </a:ext>
                  </a:extLst>
                </a:gridCol>
              </a:tblGrid>
              <a:tr h="2571750">
                <a:tc>
                  <a:txBody>
                    <a:bodyPr/>
                    <a:lstStyle/>
                    <a:p>
                      <a:pPr marL="0" marR="0" algn="ctr">
                        <a:lnSpc>
                          <a:spcPct val="100000"/>
                        </a:lnSpc>
                        <a:spcBef>
                          <a:spcPts val="0"/>
                        </a:spcBef>
                        <a:spcAft>
                          <a:spcPts val="0"/>
                        </a:spcAft>
                      </a:pPr>
                      <a:r>
                        <a:rPr lang="en-US" sz="1400" b="1" i="0">
                          <a:effectLst/>
                          <a:latin typeface="+mj-lt"/>
                          <a:ea typeface="Times New Roman" panose="02020603050405020304" pitchFamily="18" charset="0"/>
                        </a:rPr>
                        <a:t>I</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FC284"/>
                    </a:solidFill>
                  </a:tcPr>
                </a:tc>
                <a:tc>
                  <a:txBody>
                    <a:bodyPr/>
                    <a:lstStyle/>
                    <a:p>
                      <a:pPr marL="0" marR="0" algn="ctr">
                        <a:lnSpc>
                          <a:spcPct val="100000"/>
                        </a:lnSpc>
                        <a:spcBef>
                          <a:spcPts val="0"/>
                        </a:spcBef>
                        <a:spcAft>
                          <a:spcPts val="0"/>
                        </a:spcAft>
                      </a:pPr>
                      <a:r>
                        <a:rPr lang="en-US" sz="1400" b="1" i="0" dirty="0">
                          <a:effectLst/>
                          <a:latin typeface="+mj-lt"/>
                          <a:ea typeface="Times New Roman" panose="02020603050405020304" pitchFamily="18" charset="0"/>
                        </a:rPr>
                        <a:t>C-LD</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5D5E5"/>
                    </a:solidFill>
                  </a:tcPr>
                </a:tc>
                <a:tc>
                  <a:txBody>
                    <a:bodyPr/>
                    <a:lstStyle/>
                    <a:p>
                      <a:pPr marL="0" marR="0">
                        <a:lnSpc>
                          <a:spcPct val="100000"/>
                        </a:lnSpc>
                        <a:spcBef>
                          <a:spcPts val="0"/>
                        </a:spcBef>
                        <a:spcAft>
                          <a:spcPts val="0"/>
                        </a:spcAft>
                      </a:pPr>
                      <a:r>
                        <a:rPr lang="en-US" sz="1800" b="0" i="0" dirty="0">
                          <a:effectLst/>
                          <a:latin typeface="+mj-lt"/>
                          <a:ea typeface="Times New Roman" panose="02020603050405020304" pitchFamily="18" charset="0"/>
                        </a:rPr>
                        <a:t>Patients with </a:t>
                      </a:r>
                      <a:r>
                        <a:rPr lang="en-US" sz="1800" b="0" i="0" dirty="0" err="1">
                          <a:effectLst/>
                          <a:latin typeface="+mj-lt"/>
                          <a:ea typeface="Times New Roman" panose="02020603050405020304" pitchFamily="18" charset="0"/>
                        </a:rPr>
                        <a:t>HF</a:t>
                      </a:r>
                      <a:r>
                        <a:rPr lang="en-US" sz="1800" b="0" i="1" dirty="0" err="1">
                          <a:effectLst/>
                          <a:latin typeface="+mj-lt"/>
                          <a:ea typeface="Times New Roman" panose="02020603050405020304" pitchFamily="18" charset="0"/>
                        </a:rPr>
                        <a:t>p</a:t>
                      </a:r>
                      <a:r>
                        <a:rPr lang="en-US" sz="1800" b="0" i="0" dirty="0" err="1">
                          <a:effectLst/>
                          <a:latin typeface="+mj-lt"/>
                          <a:ea typeface="Times New Roman" panose="02020603050405020304" pitchFamily="18" charset="0"/>
                        </a:rPr>
                        <a:t>EF</a:t>
                      </a:r>
                      <a:r>
                        <a:rPr lang="en-US" sz="1800" b="0" i="0" dirty="0">
                          <a:effectLst/>
                          <a:latin typeface="+mj-lt"/>
                          <a:ea typeface="Times New Roman" panose="02020603050405020304" pitchFamily="18" charset="0"/>
                        </a:rPr>
                        <a:t> and persistent hypertension after management of volume overload should be prescribed GDMT titrated to attain systolic blood pressure </a:t>
                      </a:r>
                      <a:r>
                        <a:rPr lang="en-US" sz="1800" b="1" i="0" dirty="0">
                          <a:effectLst/>
                          <a:latin typeface="+mj-lt"/>
                          <a:ea typeface="Times New Roman" panose="02020603050405020304" pitchFamily="18" charset="0"/>
                        </a:rPr>
                        <a:t>less than 130 mm Hg.</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r>
                        <a:rPr lang="en-US" sz="1800" b="0" i="0" dirty="0">
                          <a:solidFill>
                            <a:srgbClr val="FF0000"/>
                          </a:solidFill>
                          <a:effectLst/>
                          <a:latin typeface="+mj-lt"/>
                          <a:ea typeface="Times New Roman" panose="02020603050405020304" pitchFamily="18" charset="0"/>
                        </a:rPr>
                        <a:t>NEW</a:t>
                      </a:r>
                      <a:r>
                        <a:rPr lang="en-US" sz="1800" b="0" i="0" dirty="0">
                          <a:effectLst/>
                          <a:latin typeface="+mj-lt"/>
                          <a:ea typeface="Times New Roman" panose="02020603050405020304" pitchFamily="18" charset="0"/>
                        </a:rPr>
                        <a:t>:</a:t>
                      </a:r>
                      <a:r>
                        <a:rPr lang="en-US" sz="1800" b="0" i="0" dirty="0">
                          <a:solidFill>
                            <a:srgbClr val="FF0000"/>
                          </a:solidFill>
                          <a:effectLst/>
                          <a:latin typeface="+mj-lt"/>
                          <a:ea typeface="Times New Roman" panose="02020603050405020304" pitchFamily="18" charset="0"/>
                        </a:rPr>
                        <a:t> </a:t>
                      </a:r>
                      <a:r>
                        <a:rPr lang="en-US" sz="1800" b="0" i="0" dirty="0">
                          <a:effectLst/>
                          <a:latin typeface="+mj-lt"/>
                          <a:ea typeface="Times New Roman" panose="02020603050405020304" pitchFamily="18" charset="0"/>
                        </a:rPr>
                        <a:t>New target goal blood pressure based on updated interpretation of recent clinical trial data.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7212188"/>
                  </a:ext>
                </a:extLst>
              </a:tr>
            </a:tbl>
          </a:graphicData>
        </a:graphic>
      </p:graphicFrame>
      <p:sp>
        <p:nvSpPr>
          <p:cNvPr id="2" name="Date Placeholder 1"/>
          <p:cNvSpPr>
            <a:spLocks noGrp="1"/>
          </p:cNvSpPr>
          <p:nvPr>
            <p:ph type="dt" sz="half" idx="10"/>
          </p:nvPr>
        </p:nvSpPr>
        <p:spPr/>
        <p:txBody>
          <a:bodyPr/>
          <a:lstStyle/>
          <a:p>
            <a:fld id="{E5153642-EC3A-445B-84AD-8D6234E7A095}" type="datetime1">
              <a:rPr lang="en-US" smtClean="0"/>
              <a:t>7/8/2017</a:t>
            </a:fld>
            <a:endParaRPr lang="en-US"/>
          </a:p>
        </p:txBody>
      </p:sp>
    </p:spTree>
    <p:extLst>
      <p:ext uri="{BB962C8B-B14F-4D97-AF65-F5344CB8AC3E}">
        <p14:creationId xmlns:p14="http://schemas.microsoft.com/office/powerpoint/2010/main" val="11367121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Hospital stay for HF</a:t>
            </a:r>
          </a:p>
        </p:txBody>
      </p:sp>
      <p:sp>
        <p:nvSpPr>
          <p:cNvPr id="3" name="Content Placeholder 2"/>
          <p:cNvSpPr>
            <a:spLocks noGrp="1"/>
          </p:cNvSpPr>
          <p:nvPr>
            <p:ph idx="1"/>
          </p:nvPr>
        </p:nvSpPr>
        <p:spPr/>
        <p:txBody>
          <a:bodyPr/>
          <a:lstStyle/>
          <a:p>
            <a:r>
              <a:rPr lang="en-US" dirty="0"/>
              <a:t>Hospitalization is a marker of poor prognosis.</a:t>
            </a:r>
          </a:p>
          <a:p>
            <a:r>
              <a:rPr lang="en-US" dirty="0"/>
              <a:t>Goals of RX</a:t>
            </a:r>
          </a:p>
          <a:p>
            <a:pPr lvl="1"/>
            <a:r>
              <a:rPr lang="en-US" dirty="0"/>
              <a:t>Reducing symptoms and mortality</a:t>
            </a:r>
          </a:p>
          <a:p>
            <a:pPr lvl="1"/>
            <a:r>
              <a:rPr lang="en-US" dirty="0"/>
              <a:t>Improving quality of life</a:t>
            </a:r>
          </a:p>
          <a:p>
            <a:pPr lvl="1"/>
            <a:r>
              <a:rPr lang="en-US" dirty="0"/>
              <a:t>Decrease the risk of rehospitalization</a:t>
            </a:r>
          </a:p>
          <a:p>
            <a:pPr lvl="1"/>
            <a:endParaRPr lang="en-US" dirty="0"/>
          </a:p>
          <a:p>
            <a:pPr marL="457200" lvl="1" indent="0">
              <a:buNone/>
            </a:pPr>
            <a:endParaRPr lang="en-US" dirty="0"/>
          </a:p>
        </p:txBody>
      </p:sp>
      <p:sp>
        <p:nvSpPr>
          <p:cNvPr id="4" name="Date Placeholder 3"/>
          <p:cNvSpPr>
            <a:spLocks noGrp="1"/>
          </p:cNvSpPr>
          <p:nvPr>
            <p:ph type="dt" sz="half" idx="10"/>
          </p:nvPr>
        </p:nvSpPr>
        <p:spPr/>
        <p:txBody>
          <a:bodyPr/>
          <a:lstStyle/>
          <a:p>
            <a:fld id="{275AD287-5FB4-4974-8CA7-862E293D5C6F}" type="datetime1">
              <a:rPr lang="en-US" smtClean="0"/>
              <a:t>7/8/2017</a:t>
            </a:fld>
            <a:endParaRPr lang="en-US"/>
          </a:p>
        </p:txBody>
      </p:sp>
    </p:spTree>
    <p:extLst>
      <p:ext uri="{BB962C8B-B14F-4D97-AF65-F5344CB8AC3E}">
        <p14:creationId xmlns:p14="http://schemas.microsoft.com/office/powerpoint/2010/main" val="3215789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0AD00">
                    <a:satMod val="150000"/>
                  </a:srgbClr>
                </a:solidFill>
              </a:rPr>
              <a:t>Hospital stay for HF</a:t>
            </a:r>
            <a:endParaRPr lang="en-US" dirty="0"/>
          </a:p>
        </p:txBody>
      </p:sp>
      <p:sp>
        <p:nvSpPr>
          <p:cNvPr id="3" name="Content Placeholder 2"/>
          <p:cNvSpPr>
            <a:spLocks noGrp="1"/>
          </p:cNvSpPr>
          <p:nvPr>
            <p:ph idx="1"/>
          </p:nvPr>
        </p:nvSpPr>
        <p:spPr>
          <a:xfrm>
            <a:off x="609600" y="1775192"/>
            <a:ext cx="10972800" cy="4868889"/>
          </a:xfrm>
        </p:spPr>
        <p:txBody>
          <a:bodyPr>
            <a:normAutofit/>
          </a:bodyPr>
          <a:lstStyle/>
          <a:p>
            <a:r>
              <a:rPr lang="en-US" sz="2800" dirty="0">
                <a:solidFill>
                  <a:srgbClr val="C00000"/>
                </a:solidFill>
              </a:rPr>
              <a:t>Observed One year mortality in Medicare pts admitted with HF at one year was 37%( </a:t>
            </a:r>
            <a:r>
              <a:rPr lang="en-US" sz="2800" dirty="0"/>
              <a:t>among 2.5 Million beneficiaries)  (Data from 2001-2005)</a:t>
            </a:r>
          </a:p>
          <a:p>
            <a:endParaRPr lang="en-US" sz="2800" dirty="0"/>
          </a:p>
          <a:p>
            <a:r>
              <a:rPr lang="en-US" sz="2800" b="1" dirty="0">
                <a:solidFill>
                  <a:srgbClr val="002060"/>
                </a:solidFill>
              </a:rPr>
              <a:t>High risk pts</a:t>
            </a:r>
          </a:p>
          <a:p>
            <a:pPr marL="118872" indent="0">
              <a:buNone/>
            </a:pPr>
            <a:r>
              <a:rPr lang="en-US" sz="2800" dirty="0"/>
              <a:t>	</a:t>
            </a:r>
            <a:r>
              <a:rPr lang="en-US" sz="2000" dirty="0">
                <a:solidFill>
                  <a:srgbClr val="C00000"/>
                </a:solidFill>
              </a:rPr>
              <a:t>Renal insufficiency</a:t>
            </a:r>
          </a:p>
          <a:p>
            <a:pPr marL="118872" indent="0">
              <a:buNone/>
            </a:pPr>
            <a:r>
              <a:rPr lang="en-US" sz="2000" dirty="0">
                <a:solidFill>
                  <a:srgbClr val="C00000"/>
                </a:solidFill>
              </a:rPr>
              <a:t>	Diabetes</a:t>
            </a:r>
          </a:p>
          <a:p>
            <a:pPr marL="118872" indent="0">
              <a:buNone/>
            </a:pPr>
            <a:r>
              <a:rPr lang="en-US" sz="2000" dirty="0">
                <a:solidFill>
                  <a:srgbClr val="C00000"/>
                </a:solidFill>
              </a:rPr>
              <a:t>	COPD</a:t>
            </a:r>
          </a:p>
          <a:p>
            <a:pPr marL="118872" indent="0">
              <a:buNone/>
            </a:pPr>
            <a:r>
              <a:rPr lang="en-US" sz="2000" dirty="0">
                <a:solidFill>
                  <a:srgbClr val="C00000"/>
                </a:solidFill>
              </a:rPr>
              <a:t>	NYHA class III or more symptoms</a:t>
            </a:r>
          </a:p>
          <a:p>
            <a:pPr marL="118872" indent="0">
              <a:buNone/>
            </a:pPr>
            <a:r>
              <a:rPr lang="en-US" sz="2000" dirty="0">
                <a:solidFill>
                  <a:srgbClr val="C00000"/>
                </a:solidFill>
              </a:rPr>
              <a:t>	Frequent hospitalizations for any cause</a:t>
            </a:r>
          </a:p>
          <a:p>
            <a:pPr marL="118872" indent="0">
              <a:buNone/>
            </a:pPr>
            <a:r>
              <a:rPr lang="en-US" sz="2000" dirty="0">
                <a:solidFill>
                  <a:srgbClr val="C00000"/>
                </a:solidFill>
              </a:rPr>
              <a:t>	</a:t>
            </a:r>
            <a:r>
              <a:rPr lang="en-US" sz="2000" dirty="0" err="1">
                <a:solidFill>
                  <a:srgbClr val="C00000"/>
                </a:solidFill>
              </a:rPr>
              <a:t>Hx</a:t>
            </a:r>
            <a:r>
              <a:rPr lang="en-US" sz="2000" dirty="0">
                <a:solidFill>
                  <a:srgbClr val="C00000"/>
                </a:solidFill>
              </a:rPr>
              <a:t> of depression or cognitive impairment</a:t>
            </a:r>
          </a:p>
          <a:p>
            <a:pPr marL="118872" indent="0">
              <a:buNone/>
            </a:pPr>
            <a:r>
              <a:rPr lang="en-US" sz="2000" dirty="0">
                <a:solidFill>
                  <a:srgbClr val="C00000"/>
                </a:solidFill>
              </a:rPr>
              <a:t>	Inadequate social support or non compliance</a:t>
            </a:r>
          </a:p>
          <a:p>
            <a:pPr marL="118872" indent="0">
              <a:buNone/>
            </a:pPr>
            <a:r>
              <a:rPr lang="en-US" sz="2000" dirty="0">
                <a:solidFill>
                  <a:srgbClr val="C00000"/>
                </a:solidFill>
              </a:rPr>
              <a:t>	Multiple comorbidities</a:t>
            </a:r>
          </a:p>
          <a:p>
            <a:pPr marL="768096" lvl="2" indent="0">
              <a:buNone/>
            </a:pPr>
            <a:endParaRPr lang="en-US" dirty="0"/>
          </a:p>
        </p:txBody>
      </p:sp>
      <p:sp>
        <p:nvSpPr>
          <p:cNvPr id="4" name="Date Placeholder 3"/>
          <p:cNvSpPr>
            <a:spLocks noGrp="1"/>
          </p:cNvSpPr>
          <p:nvPr>
            <p:ph type="dt" sz="half" idx="10"/>
          </p:nvPr>
        </p:nvSpPr>
        <p:spPr/>
        <p:txBody>
          <a:bodyPr/>
          <a:lstStyle/>
          <a:p>
            <a:fld id="{2E654709-9631-41D4-9C86-6BE2971B4D2B}" type="datetime1">
              <a:rPr lang="en-US" smtClean="0"/>
              <a:t>7/8/2017</a:t>
            </a:fld>
            <a:endParaRPr lang="en-US"/>
          </a:p>
        </p:txBody>
      </p:sp>
    </p:spTree>
    <p:extLst>
      <p:ext uri="{BB962C8B-B14F-4D97-AF65-F5344CB8AC3E}">
        <p14:creationId xmlns:p14="http://schemas.microsoft.com/office/powerpoint/2010/main" val="39694450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Readmissions</a:t>
            </a:r>
          </a:p>
        </p:txBody>
      </p:sp>
      <p:sp>
        <p:nvSpPr>
          <p:cNvPr id="3" name="Content Placeholder 2"/>
          <p:cNvSpPr>
            <a:spLocks noGrp="1"/>
          </p:cNvSpPr>
          <p:nvPr>
            <p:ph idx="1"/>
          </p:nvPr>
        </p:nvSpPr>
        <p:spPr/>
        <p:txBody>
          <a:bodyPr/>
          <a:lstStyle/>
          <a:p>
            <a:endParaRPr lang="en-US" dirty="0"/>
          </a:p>
          <a:p>
            <a:r>
              <a:rPr lang="en-US" dirty="0"/>
              <a:t>25% readmissions within 1 month</a:t>
            </a:r>
          </a:p>
          <a:p>
            <a:r>
              <a:rPr lang="en-US" dirty="0"/>
              <a:t>30% in 60-90 days</a:t>
            </a:r>
          </a:p>
          <a:p>
            <a:r>
              <a:rPr lang="en-US" dirty="0"/>
              <a:t>50% in 6 months</a:t>
            </a:r>
          </a:p>
          <a:p>
            <a:pPr marL="118872" indent="0">
              <a:buNone/>
            </a:pPr>
            <a:endParaRPr lang="en-US" dirty="0"/>
          </a:p>
          <a:p>
            <a:endParaRPr lang="en-US" dirty="0"/>
          </a:p>
          <a:p>
            <a:endParaRPr lang="en-US" dirty="0"/>
          </a:p>
          <a:p>
            <a:r>
              <a:rPr lang="en-US" sz="5400" dirty="0">
                <a:solidFill>
                  <a:srgbClr val="FF0000"/>
                </a:solidFill>
              </a:rPr>
              <a:t>Who/what  is responsible for these</a:t>
            </a:r>
          </a:p>
        </p:txBody>
      </p:sp>
      <p:sp>
        <p:nvSpPr>
          <p:cNvPr id="4" name="Date Placeholder 3"/>
          <p:cNvSpPr>
            <a:spLocks noGrp="1"/>
          </p:cNvSpPr>
          <p:nvPr>
            <p:ph type="dt" sz="half" idx="10"/>
          </p:nvPr>
        </p:nvSpPr>
        <p:spPr/>
        <p:txBody>
          <a:bodyPr/>
          <a:lstStyle/>
          <a:p>
            <a:fld id="{A1C72744-11EA-45E2-832F-627296BEB694}" type="datetime1">
              <a:rPr lang="en-US" smtClean="0"/>
              <a:t>7/8/2017</a:t>
            </a:fld>
            <a:endParaRPr lang="en-US"/>
          </a:p>
        </p:txBody>
      </p:sp>
    </p:spTree>
    <p:extLst>
      <p:ext uri="{BB962C8B-B14F-4D97-AF65-F5344CB8AC3E}">
        <p14:creationId xmlns:p14="http://schemas.microsoft.com/office/powerpoint/2010/main" val="24633303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315E15-F2D0-4901-B9B5-6D9FFE375A10}" type="datetime1">
              <a:rPr lang="en-US" smtClean="0"/>
              <a:t>7/8/2017</a:t>
            </a:fld>
            <a:endParaRPr lang="en-US"/>
          </a:p>
        </p:txBody>
      </p:sp>
      <p:sp>
        <p:nvSpPr>
          <p:cNvPr id="3" name="AutoShape 2" descr="Image result for hillary clinton"/>
          <p:cNvSpPr>
            <a:spLocks noChangeAspect="1" noChangeArrowheads="1"/>
          </p:cNvSpPr>
          <p:nvPr/>
        </p:nvSpPr>
        <p:spPr bwMode="auto">
          <a:xfrm>
            <a:off x="5943599" y="3276599"/>
            <a:ext cx="3854741" cy="38547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Image result for hillary clinton"/>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stretch>
            <a:fillRect/>
          </a:stretch>
        </p:blipFill>
        <p:spPr>
          <a:xfrm>
            <a:off x="1806603" y="870530"/>
            <a:ext cx="8593098" cy="4812135"/>
          </a:xfrm>
          <a:prstGeom prst="rect">
            <a:avLst/>
          </a:prstGeom>
        </p:spPr>
      </p:pic>
    </p:spTree>
    <p:extLst>
      <p:ext uri="{BB962C8B-B14F-4D97-AF65-F5344CB8AC3E}">
        <p14:creationId xmlns:p14="http://schemas.microsoft.com/office/powerpoint/2010/main" val="6346747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Readmissions</a:t>
            </a:r>
          </a:p>
        </p:txBody>
      </p:sp>
      <p:sp>
        <p:nvSpPr>
          <p:cNvPr id="3" name="Content Placeholder 2"/>
          <p:cNvSpPr>
            <a:spLocks noGrp="1"/>
          </p:cNvSpPr>
          <p:nvPr>
            <p:ph idx="1"/>
          </p:nvPr>
        </p:nvSpPr>
        <p:spPr/>
        <p:txBody>
          <a:bodyPr/>
          <a:lstStyle/>
          <a:p>
            <a:endParaRPr lang="en-US" dirty="0"/>
          </a:p>
          <a:p>
            <a:endParaRPr lang="en-US" dirty="0"/>
          </a:p>
          <a:p>
            <a:r>
              <a:rPr lang="en-US" dirty="0"/>
              <a:t>Inadequate diuresis during hospital stay and noncompliance are  the most common causes</a:t>
            </a:r>
          </a:p>
          <a:p>
            <a:endParaRPr lang="en-US" dirty="0"/>
          </a:p>
          <a:p>
            <a:endParaRPr lang="en-US" dirty="0"/>
          </a:p>
          <a:p>
            <a:r>
              <a:rPr lang="en-US" dirty="0"/>
              <a:t>How to reduce the readmissions?</a:t>
            </a:r>
          </a:p>
          <a:p>
            <a:endParaRPr lang="en-US" dirty="0"/>
          </a:p>
        </p:txBody>
      </p:sp>
      <p:sp>
        <p:nvSpPr>
          <p:cNvPr id="4" name="Date Placeholder 3"/>
          <p:cNvSpPr>
            <a:spLocks noGrp="1"/>
          </p:cNvSpPr>
          <p:nvPr>
            <p:ph type="dt" sz="half" idx="10"/>
          </p:nvPr>
        </p:nvSpPr>
        <p:spPr/>
        <p:txBody>
          <a:bodyPr/>
          <a:lstStyle/>
          <a:p>
            <a:fld id="{8FB6AE3A-CAE1-45D9-8832-2501F6D32772}" type="datetime1">
              <a:rPr lang="en-US" smtClean="0"/>
              <a:t>7/8/2017</a:t>
            </a:fld>
            <a:endParaRPr lang="en-US"/>
          </a:p>
        </p:txBody>
      </p:sp>
    </p:spTree>
    <p:extLst>
      <p:ext uri="{BB962C8B-B14F-4D97-AF65-F5344CB8AC3E}">
        <p14:creationId xmlns:p14="http://schemas.microsoft.com/office/powerpoint/2010/main" val="17501116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671DC4-DB92-4FDB-806A-C2F2642BF3F0}" type="datetime1">
              <a:rPr lang="en-US" smtClean="0"/>
              <a:t>7/8/2017</a:t>
            </a:fld>
            <a:endParaRPr lang="en-US"/>
          </a:p>
        </p:txBody>
      </p:sp>
      <p:pic>
        <p:nvPicPr>
          <p:cNvPr id="2050" name="Picture 2" descr="Image result for heart failure hum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8768" y="1036739"/>
            <a:ext cx="8006243" cy="4625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6509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0AD00">
                    <a:satMod val="150000"/>
                  </a:srgbClr>
                </a:solidFill>
              </a:rPr>
              <a:t>Readmission prevention</a:t>
            </a:r>
            <a:endParaRPr lang="en-US" dirty="0"/>
          </a:p>
        </p:txBody>
      </p:sp>
      <p:sp>
        <p:nvSpPr>
          <p:cNvPr id="3" name="Content Placeholder 2"/>
          <p:cNvSpPr>
            <a:spLocks noGrp="1"/>
          </p:cNvSpPr>
          <p:nvPr>
            <p:ph idx="1"/>
          </p:nvPr>
        </p:nvSpPr>
        <p:spPr/>
        <p:txBody>
          <a:bodyPr>
            <a:normAutofit lnSpcReduction="10000"/>
          </a:bodyPr>
          <a:lstStyle/>
          <a:p>
            <a:r>
              <a:rPr lang="en-US" b="1" dirty="0">
                <a:solidFill>
                  <a:srgbClr val="FF0000"/>
                </a:solidFill>
              </a:rPr>
              <a:t>Things to address to avoid readmissions</a:t>
            </a:r>
          </a:p>
          <a:p>
            <a:pPr lvl="1"/>
            <a:r>
              <a:rPr lang="en-US" dirty="0"/>
              <a:t>Address exacerbating factors( ischemia, AF) </a:t>
            </a:r>
          </a:p>
          <a:p>
            <a:pPr lvl="1"/>
            <a:r>
              <a:rPr lang="en-US" dirty="0"/>
              <a:t>Near optimal volume status</a:t>
            </a:r>
          </a:p>
          <a:p>
            <a:pPr lvl="1"/>
            <a:r>
              <a:rPr lang="en-US" dirty="0"/>
              <a:t>Transition from IV to Oral diuretic( stable for 24 </a:t>
            </a:r>
            <a:r>
              <a:rPr lang="en-US" dirty="0" err="1"/>
              <a:t>hrs</a:t>
            </a:r>
            <a:r>
              <a:rPr lang="en-US" dirty="0"/>
              <a:t>)</a:t>
            </a:r>
          </a:p>
          <a:p>
            <a:pPr lvl="1"/>
            <a:r>
              <a:rPr lang="en-US" dirty="0"/>
              <a:t>Patient and family education </a:t>
            </a:r>
          </a:p>
          <a:p>
            <a:pPr lvl="1"/>
            <a:r>
              <a:rPr lang="en-US" dirty="0"/>
              <a:t>Near optimal pharmacologic therapy</a:t>
            </a:r>
          </a:p>
          <a:p>
            <a:pPr lvl="1"/>
            <a:r>
              <a:rPr lang="en-US" dirty="0"/>
              <a:t>Plan for post dc management( scale at home, Visiting RN or phone call within 3 days after dc). Multidisciplinary team based care.</a:t>
            </a:r>
          </a:p>
          <a:p>
            <a:pPr lvl="1"/>
            <a:r>
              <a:rPr lang="en-US" b="1" i="1" dirty="0"/>
              <a:t>Follow up clinic visit scheduled within 7-10 days</a:t>
            </a:r>
          </a:p>
          <a:p>
            <a:pPr lvl="1"/>
            <a:endParaRPr lang="en-US" dirty="0"/>
          </a:p>
        </p:txBody>
      </p:sp>
      <p:sp>
        <p:nvSpPr>
          <p:cNvPr id="4" name="Date Placeholder 3"/>
          <p:cNvSpPr>
            <a:spLocks noGrp="1"/>
          </p:cNvSpPr>
          <p:nvPr>
            <p:ph type="dt" sz="half" idx="10"/>
          </p:nvPr>
        </p:nvSpPr>
        <p:spPr/>
        <p:txBody>
          <a:bodyPr/>
          <a:lstStyle/>
          <a:p>
            <a:fld id="{46A29644-5435-4003-AE45-DEC7BF973BF1}" type="datetime1">
              <a:rPr lang="en-US" smtClean="0"/>
              <a:t>7/8/2017</a:t>
            </a:fld>
            <a:endParaRPr lang="en-US"/>
          </a:p>
        </p:txBody>
      </p:sp>
    </p:spTree>
    <p:extLst>
      <p:ext uri="{BB962C8B-B14F-4D97-AF65-F5344CB8AC3E}">
        <p14:creationId xmlns:p14="http://schemas.microsoft.com/office/powerpoint/2010/main" val="14397044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2209800" y="26988"/>
            <a:ext cx="7772400" cy="811212"/>
          </a:xfrm>
        </p:spPr>
        <p:txBody>
          <a:bodyPr/>
          <a:lstStyle/>
          <a:p>
            <a:r>
              <a:rPr lang="en-US"/>
              <a:t>Summary</a:t>
            </a:r>
          </a:p>
        </p:txBody>
      </p:sp>
      <p:sp>
        <p:nvSpPr>
          <p:cNvPr id="74755" name="Rectangle 3"/>
          <p:cNvSpPr>
            <a:spLocks noGrp="1" noChangeArrowheads="1"/>
          </p:cNvSpPr>
          <p:nvPr>
            <p:ph idx="1"/>
          </p:nvPr>
        </p:nvSpPr>
        <p:spPr>
          <a:xfrm>
            <a:off x="1828800" y="1752600"/>
            <a:ext cx="8229600" cy="5029200"/>
          </a:xfrm>
        </p:spPr>
        <p:txBody>
          <a:bodyPr>
            <a:normAutofit fontScale="92500" lnSpcReduction="20000"/>
          </a:bodyPr>
          <a:lstStyle/>
          <a:p>
            <a:pPr>
              <a:spcBef>
                <a:spcPct val="40000"/>
              </a:spcBef>
              <a:spcAft>
                <a:spcPct val="40000"/>
              </a:spcAft>
            </a:pPr>
            <a:r>
              <a:rPr lang="en-US" sz="2400" dirty="0"/>
              <a:t>Heart failure is a chronic, progressive disease that is generally not curable, but treatable</a:t>
            </a:r>
          </a:p>
          <a:p>
            <a:pPr>
              <a:spcBef>
                <a:spcPct val="40000"/>
              </a:spcBef>
              <a:spcAft>
                <a:spcPct val="40000"/>
              </a:spcAft>
            </a:pPr>
            <a:r>
              <a:rPr lang="en-US" sz="2400" dirty="0"/>
              <a:t>Most recent guidelines promote lifestyle modifications and medical management with ACEI/ARB/ARNI, Beta blockers, </a:t>
            </a:r>
            <a:r>
              <a:rPr lang="en-US" sz="2400" dirty="0" err="1"/>
              <a:t>Aldactone</a:t>
            </a:r>
            <a:r>
              <a:rPr lang="en-US" sz="2400" dirty="0"/>
              <a:t>,  digoxin, and diuretics </a:t>
            </a:r>
          </a:p>
          <a:p>
            <a:pPr>
              <a:spcBef>
                <a:spcPct val="40000"/>
              </a:spcBef>
              <a:spcAft>
                <a:spcPct val="40000"/>
              </a:spcAft>
            </a:pPr>
            <a:r>
              <a:rPr lang="en-US" sz="2400" dirty="0"/>
              <a:t>It is estimated 15% of all heart failure patients may be candidates for cardiac resynchronization therapy </a:t>
            </a:r>
          </a:p>
          <a:p>
            <a:pPr>
              <a:spcBef>
                <a:spcPct val="40000"/>
              </a:spcBef>
              <a:spcAft>
                <a:spcPct val="40000"/>
              </a:spcAft>
            </a:pPr>
            <a:r>
              <a:rPr lang="en-US" sz="2400" dirty="0"/>
              <a:t>Close follow-up of the heart failure patient is essential, with necessary adjustments in medical management</a:t>
            </a:r>
          </a:p>
          <a:p>
            <a:pPr>
              <a:spcBef>
                <a:spcPct val="40000"/>
              </a:spcBef>
              <a:spcAft>
                <a:spcPct val="40000"/>
              </a:spcAft>
            </a:pPr>
            <a:r>
              <a:rPr lang="en-US" sz="2400" dirty="0"/>
              <a:t>Mechanical support with LVADs is becoming more common as destination therapy.</a:t>
            </a:r>
          </a:p>
          <a:p>
            <a:pPr>
              <a:spcBef>
                <a:spcPct val="40000"/>
              </a:spcBef>
              <a:spcAft>
                <a:spcPct val="40000"/>
              </a:spcAft>
            </a:pPr>
            <a:r>
              <a:rPr lang="en-US" sz="2400" dirty="0"/>
              <a:t>Cardiac Transplantation is the last option for class IV pts</a:t>
            </a:r>
          </a:p>
          <a:p>
            <a:pPr>
              <a:spcBef>
                <a:spcPct val="40000"/>
              </a:spcBef>
              <a:spcAft>
                <a:spcPct val="40000"/>
              </a:spcAft>
            </a:pPr>
            <a:endParaRPr lang="en-US" sz="2400" dirty="0"/>
          </a:p>
        </p:txBody>
      </p:sp>
      <p:sp>
        <p:nvSpPr>
          <p:cNvPr id="2" name="Date Placeholder 1"/>
          <p:cNvSpPr>
            <a:spLocks noGrp="1"/>
          </p:cNvSpPr>
          <p:nvPr>
            <p:ph type="dt" sz="half" idx="10"/>
          </p:nvPr>
        </p:nvSpPr>
        <p:spPr/>
        <p:txBody>
          <a:bodyPr/>
          <a:lstStyle/>
          <a:p>
            <a:fld id="{2FA08C2F-A146-4EA0-BC92-14D62AEF65AE}" type="datetime1">
              <a:rPr lang="en-US" smtClean="0"/>
              <a:t>7/8/2017</a:t>
            </a:fld>
            <a:endParaRPr lang="en-US"/>
          </a:p>
        </p:txBody>
      </p:sp>
    </p:spTree>
    <p:extLst>
      <p:ext uri="{BB962C8B-B14F-4D97-AF65-F5344CB8AC3E}">
        <p14:creationId xmlns:p14="http://schemas.microsoft.com/office/powerpoint/2010/main" val="42375447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0E593-E131-468A-982F-DA7A2555946B}"/>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95D3F410-3142-44BB-9B7B-9D23FCB897B7}"/>
              </a:ext>
            </a:extLst>
          </p:cNvPr>
          <p:cNvSpPr>
            <a:spLocks noGrp="1"/>
          </p:cNvSpPr>
          <p:nvPr>
            <p:ph idx="1"/>
          </p:nvPr>
        </p:nvSpPr>
        <p:spPr>
          <a:xfrm>
            <a:off x="1451295" y="1711353"/>
            <a:ext cx="9513116" cy="4765645"/>
          </a:xfrm>
        </p:spPr>
        <p:txBody>
          <a:bodyPr>
            <a:noAutofit/>
          </a:bodyPr>
          <a:lstStyle/>
          <a:p>
            <a:pPr marL="118872" indent="0">
              <a:buNone/>
            </a:pPr>
            <a:endParaRPr lang="en-US" sz="2000" b="1" dirty="0">
              <a:solidFill>
                <a:srgbClr val="002060"/>
              </a:solidFill>
            </a:endParaRPr>
          </a:p>
          <a:p>
            <a:endParaRPr lang="en-US" sz="2000" b="1" dirty="0">
              <a:solidFill>
                <a:srgbClr val="002060"/>
              </a:solidFill>
            </a:endParaRPr>
          </a:p>
          <a:p>
            <a:r>
              <a:rPr lang="en-US" sz="2000" b="1" dirty="0">
                <a:solidFill>
                  <a:srgbClr val="002060"/>
                </a:solidFill>
              </a:rPr>
              <a:t>Use BNP for risk stratification and prognosis assessment in all stages of HF</a:t>
            </a:r>
          </a:p>
          <a:p>
            <a:endParaRPr lang="en-US" sz="2000" b="1" dirty="0">
              <a:solidFill>
                <a:srgbClr val="002060"/>
              </a:solidFill>
            </a:endParaRPr>
          </a:p>
          <a:p>
            <a:r>
              <a:rPr lang="en-US" sz="2000" b="1" dirty="0">
                <a:solidFill>
                  <a:srgbClr val="002060"/>
                </a:solidFill>
              </a:rPr>
              <a:t>Treat co morbidities in HF like Sleep apnea, Anemia, HTN and Ischemia.</a:t>
            </a:r>
          </a:p>
          <a:p>
            <a:endParaRPr lang="en-US" sz="2000" b="1" dirty="0">
              <a:solidFill>
                <a:srgbClr val="002060"/>
              </a:solidFill>
            </a:endParaRPr>
          </a:p>
          <a:p>
            <a:r>
              <a:rPr lang="en-US" sz="2000" b="1" dirty="0">
                <a:solidFill>
                  <a:srgbClr val="002060"/>
                </a:solidFill>
              </a:rPr>
              <a:t>Avoid use of Metoprolol tartrate/ Atenolol in pts with low EF( Use Metoprolol succinate or Coreg)</a:t>
            </a:r>
          </a:p>
          <a:p>
            <a:endParaRPr lang="en-US" sz="2000" b="1" dirty="0">
              <a:solidFill>
                <a:srgbClr val="002060"/>
              </a:solidFill>
            </a:endParaRPr>
          </a:p>
          <a:p>
            <a:r>
              <a:rPr lang="en-US" sz="2000" b="1" dirty="0">
                <a:solidFill>
                  <a:srgbClr val="002060"/>
                </a:solidFill>
              </a:rPr>
              <a:t>Consider LVAD/Transplant for stage IV advanced HF for younger patients</a:t>
            </a:r>
          </a:p>
          <a:p>
            <a:pPr marL="118872" indent="0">
              <a:buNone/>
            </a:pPr>
            <a:endParaRPr lang="en-US" sz="2000" b="1" dirty="0">
              <a:solidFill>
                <a:srgbClr val="002060"/>
              </a:solidFill>
            </a:endParaRPr>
          </a:p>
          <a:p>
            <a:r>
              <a:rPr lang="en-US" sz="2000" b="1" dirty="0">
                <a:solidFill>
                  <a:srgbClr val="002060"/>
                </a:solidFill>
              </a:rPr>
              <a:t>Consider Palliative care for advanced HF pts with more than 3 hospitalizations in 1 year who are not candidates for LVAD/TXP	</a:t>
            </a:r>
          </a:p>
          <a:p>
            <a:endParaRPr lang="en-US" sz="2000" b="1" dirty="0">
              <a:solidFill>
                <a:srgbClr val="002060"/>
              </a:solidFill>
            </a:endParaRPr>
          </a:p>
          <a:p>
            <a:endParaRPr lang="en-US" sz="2000" b="1" dirty="0">
              <a:solidFill>
                <a:srgbClr val="002060"/>
              </a:solidFill>
            </a:endParaRPr>
          </a:p>
          <a:p>
            <a:endParaRPr lang="en-US" sz="2000" b="1" dirty="0">
              <a:solidFill>
                <a:srgbClr val="002060"/>
              </a:solidFill>
            </a:endParaRPr>
          </a:p>
        </p:txBody>
      </p:sp>
      <p:sp>
        <p:nvSpPr>
          <p:cNvPr id="4" name="Date Placeholder 3"/>
          <p:cNvSpPr>
            <a:spLocks noGrp="1"/>
          </p:cNvSpPr>
          <p:nvPr>
            <p:ph type="dt" sz="half" idx="10"/>
          </p:nvPr>
        </p:nvSpPr>
        <p:spPr/>
        <p:txBody>
          <a:bodyPr/>
          <a:lstStyle/>
          <a:p>
            <a:fld id="{2267E24B-D7AC-40F1-8777-052A4AD9B06B}" type="datetime1">
              <a:rPr lang="en-US" smtClean="0"/>
              <a:t>7/8/2017</a:t>
            </a:fld>
            <a:endParaRPr lang="en-US"/>
          </a:p>
        </p:txBody>
      </p:sp>
    </p:spTree>
    <p:extLst>
      <p:ext uri="{BB962C8B-B14F-4D97-AF65-F5344CB8AC3E}">
        <p14:creationId xmlns:p14="http://schemas.microsoft.com/office/powerpoint/2010/main" val="1072760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404138" y="4988835"/>
            <a:ext cx="7360432" cy="270408"/>
            <a:chOff x="880138" y="4988835"/>
            <a:chExt cx="7360432" cy="270408"/>
          </a:xfrm>
        </p:grpSpPr>
        <p:cxnSp>
          <p:nvCxnSpPr>
            <p:cNvPr id="21" name="Straight Arrow Connector 20"/>
            <p:cNvCxnSpPr/>
            <p:nvPr/>
          </p:nvCxnSpPr>
          <p:spPr>
            <a:xfrm flipV="1">
              <a:off x="884702" y="5124039"/>
              <a:ext cx="7355868" cy="0"/>
            </a:xfrm>
            <a:prstGeom prst="straightConnector1">
              <a:avLst/>
            </a:prstGeom>
            <a:ln w="57150" cmpd="sng">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a:off x="2208734" y="4988835"/>
              <a:ext cx="0" cy="27040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880138" y="4988835"/>
              <a:ext cx="0" cy="27040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3537330" y="4988835"/>
              <a:ext cx="0" cy="27040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4865926" y="4988835"/>
              <a:ext cx="0" cy="27040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flipH="1">
              <a:off x="6194522" y="4988835"/>
              <a:ext cx="0" cy="27040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flipH="1">
              <a:off x="7523116" y="4988835"/>
              <a:ext cx="0" cy="270408"/>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grpSp>
      <p:sp>
        <p:nvSpPr>
          <p:cNvPr id="22" name="Oval 21"/>
          <p:cNvSpPr/>
          <p:nvPr/>
        </p:nvSpPr>
        <p:spPr>
          <a:xfrm>
            <a:off x="8958354" y="5029762"/>
            <a:ext cx="179673" cy="183684"/>
          </a:xfrm>
          <a:prstGeom prst="ellipse">
            <a:avLst/>
          </a:prstGeom>
          <a:solidFill>
            <a:schemeClr val="accent4"/>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64847"/>
              </a:solidFill>
              <a:latin typeface="Arial Narrow" panose="020B0606020202030204" pitchFamily="34" charset="0"/>
            </a:endParaRPr>
          </a:p>
        </p:txBody>
      </p:sp>
      <p:sp>
        <p:nvSpPr>
          <p:cNvPr id="30" name="Oval 29"/>
          <p:cNvSpPr/>
          <p:nvPr/>
        </p:nvSpPr>
        <p:spPr>
          <a:xfrm>
            <a:off x="3645580" y="5032338"/>
            <a:ext cx="179673" cy="183684"/>
          </a:xfrm>
          <a:prstGeom prst="ellipse">
            <a:avLst/>
          </a:prstGeom>
          <a:solidFill>
            <a:schemeClr val="accent3"/>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64847"/>
              </a:solidFill>
              <a:latin typeface="Arial Narrow" panose="020B0606020202030204" pitchFamily="34" charset="0"/>
            </a:endParaRPr>
          </a:p>
        </p:txBody>
      </p:sp>
      <p:sp>
        <p:nvSpPr>
          <p:cNvPr id="31" name="Oval 30"/>
          <p:cNvSpPr/>
          <p:nvPr/>
        </p:nvSpPr>
        <p:spPr>
          <a:xfrm>
            <a:off x="2496895" y="5032339"/>
            <a:ext cx="179673" cy="183684"/>
          </a:xfrm>
          <a:prstGeom prst="ellipse">
            <a:avLst/>
          </a:prstGeom>
          <a:solidFill>
            <a:schemeClr val="accent1"/>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64847"/>
              </a:solidFill>
              <a:latin typeface="Arial Narrow" panose="020B0606020202030204" pitchFamily="34" charset="0"/>
            </a:endParaRPr>
          </a:p>
        </p:txBody>
      </p:sp>
      <p:sp>
        <p:nvSpPr>
          <p:cNvPr id="32" name="Oval 31"/>
          <p:cNvSpPr/>
          <p:nvPr/>
        </p:nvSpPr>
        <p:spPr>
          <a:xfrm>
            <a:off x="4972632" y="5032338"/>
            <a:ext cx="179673" cy="183684"/>
          </a:xfrm>
          <a:prstGeom prst="ellipse">
            <a:avLst/>
          </a:prstGeom>
          <a:solidFill>
            <a:schemeClr val="accent5"/>
          </a:solidFill>
          <a:ln w="28575" cmpd="sng">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C64847"/>
              </a:solidFill>
              <a:latin typeface="Arial Narrow" panose="020B0606020202030204" pitchFamily="34" charset="0"/>
            </a:endParaRPr>
          </a:p>
        </p:txBody>
      </p:sp>
      <p:sp>
        <p:nvSpPr>
          <p:cNvPr id="2" name="Title 1"/>
          <p:cNvSpPr>
            <a:spLocks noGrp="1"/>
          </p:cNvSpPr>
          <p:nvPr>
            <p:ph type="title"/>
          </p:nvPr>
        </p:nvSpPr>
        <p:spPr>
          <a:xfrm>
            <a:off x="1524001" y="308429"/>
            <a:ext cx="9067799" cy="553998"/>
          </a:xfrm>
        </p:spPr>
        <p:txBody>
          <a:bodyPr/>
          <a:lstStyle/>
          <a:p>
            <a:r>
              <a:rPr lang="en-US" sz="3200" dirty="0">
                <a:latin typeface="Arial Narrow" panose="020B0606020202030204" pitchFamily="34" charset="0"/>
                <a:cs typeface="Arial Narrow"/>
              </a:rPr>
              <a:t> ECONOMIC BURDEN OF HF </a:t>
            </a:r>
            <a:r>
              <a:rPr lang="en-US" sz="3600" dirty="0">
                <a:latin typeface="Arial Narrow" panose="020B0606020202030204" pitchFamily="34" charset="0"/>
                <a:cs typeface="Arial Narrow"/>
              </a:rPr>
              <a:t>ADMISSIONS</a:t>
            </a:r>
            <a:r>
              <a:rPr lang="en-US" sz="3200" dirty="0">
                <a:latin typeface="Arial Narrow" panose="020B0606020202030204" pitchFamily="34" charset="0"/>
                <a:cs typeface="Arial Narrow"/>
              </a:rPr>
              <a:t> IN THE U.S.</a:t>
            </a:r>
          </a:p>
        </p:txBody>
      </p:sp>
      <p:sp>
        <p:nvSpPr>
          <p:cNvPr id="6" name="TextBox 5"/>
          <p:cNvSpPr txBox="1"/>
          <p:nvPr/>
        </p:nvSpPr>
        <p:spPr>
          <a:xfrm>
            <a:off x="3973775" y="1707721"/>
            <a:ext cx="2095025" cy="982833"/>
          </a:xfrm>
          <a:prstGeom prst="rect">
            <a:avLst/>
          </a:prstGeom>
          <a:noFill/>
        </p:spPr>
        <p:txBody>
          <a:bodyPr wrap="square" rtlCol="0">
            <a:spAutoFit/>
          </a:bodyPr>
          <a:lstStyle/>
          <a:p>
            <a:pPr>
              <a:lnSpc>
                <a:spcPct val="90000"/>
              </a:lnSpc>
            </a:pPr>
            <a:r>
              <a:rPr lang="en-US" sz="1600" dirty="0">
                <a:solidFill>
                  <a:srgbClr val="000000"/>
                </a:solidFill>
                <a:latin typeface="Arial Narrow" panose="020B0606020202030204" pitchFamily="34" charset="0"/>
                <a:cs typeface="Arial Narrow"/>
              </a:rPr>
              <a:t>TOTAL COST OF HEART FAILURE IN THE U.S. EXPECTED TO </a:t>
            </a:r>
            <a:r>
              <a:rPr lang="en-US" sz="1600" b="1" dirty="0">
                <a:solidFill>
                  <a:srgbClr val="60B5CC"/>
                </a:solidFill>
                <a:latin typeface="Arial Narrow" panose="020B0606020202030204" pitchFamily="34" charset="0"/>
                <a:cs typeface="Arial Narrow"/>
              </a:rPr>
              <a:t>DOUBLE</a:t>
            </a:r>
            <a:r>
              <a:rPr lang="en-US" sz="1600" b="1" dirty="0">
                <a:solidFill>
                  <a:srgbClr val="000000"/>
                </a:solidFill>
                <a:latin typeface="Arial Narrow" panose="020B0606020202030204" pitchFamily="34" charset="0"/>
                <a:cs typeface="Arial Narrow"/>
              </a:rPr>
              <a:t> </a:t>
            </a:r>
            <a:r>
              <a:rPr lang="en-US" sz="1600" dirty="0">
                <a:solidFill>
                  <a:srgbClr val="000000"/>
                </a:solidFill>
                <a:latin typeface="Arial Narrow" panose="020B0606020202030204" pitchFamily="34" charset="0"/>
                <a:cs typeface="Arial Narrow"/>
              </a:rPr>
              <a:t>BY 2030</a:t>
            </a:r>
            <a:r>
              <a:rPr lang="en-US" sz="1600" baseline="30000" dirty="0">
                <a:solidFill>
                  <a:srgbClr val="000000"/>
                </a:solidFill>
                <a:latin typeface="Arial Narrow" panose="020B0606020202030204" pitchFamily="34" charset="0"/>
                <a:cs typeface="Arial Narrow"/>
              </a:rPr>
              <a:t>9</a:t>
            </a:r>
          </a:p>
        </p:txBody>
      </p:sp>
      <p:grpSp>
        <p:nvGrpSpPr>
          <p:cNvPr id="11" name="Group 10"/>
          <p:cNvGrpSpPr/>
          <p:nvPr/>
        </p:nvGrpSpPr>
        <p:grpSpPr>
          <a:xfrm>
            <a:off x="2186392" y="1645101"/>
            <a:ext cx="1638861" cy="1186048"/>
            <a:chOff x="919821" y="4788071"/>
            <a:chExt cx="1638861" cy="1186048"/>
          </a:xfrm>
        </p:grpSpPr>
        <p:pic>
          <p:nvPicPr>
            <p:cNvPr id="7" name="Picture 6" descr="money_bag_green.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2362" y="4788071"/>
              <a:ext cx="1036320" cy="1182624"/>
            </a:xfrm>
            <a:prstGeom prst="rect">
              <a:avLst/>
            </a:prstGeom>
          </p:spPr>
        </p:pic>
        <p:pic>
          <p:nvPicPr>
            <p:cNvPr id="8" name="Picture 7" descr="money_bag_gree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9888" y="5382807"/>
              <a:ext cx="518160" cy="591312"/>
            </a:xfrm>
            <a:prstGeom prst="rect">
              <a:avLst/>
            </a:prstGeom>
          </p:spPr>
        </p:pic>
        <p:sp>
          <p:nvSpPr>
            <p:cNvPr id="9" name="TextBox 8"/>
            <p:cNvSpPr txBox="1"/>
            <p:nvPr/>
          </p:nvSpPr>
          <p:spPr>
            <a:xfrm>
              <a:off x="919821" y="5643632"/>
              <a:ext cx="536550" cy="289823"/>
            </a:xfrm>
            <a:prstGeom prst="rect">
              <a:avLst/>
            </a:prstGeom>
            <a:noFill/>
          </p:spPr>
          <p:txBody>
            <a:bodyPr wrap="none" rtlCol="0">
              <a:spAutoFit/>
            </a:bodyPr>
            <a:lstStyle/>
            <a:p>
              <a:pPr>
                <a:lnSpc>
                  <a:spcPct val="90000"/>
                </a:lnSpc>
              </a:pPr>
              <a:r>
                <a:rPr lang="en-US" sz="1400" b="1" dirty="0">
                  <a:solidFill>
                    <a:srgbClr val="FFFFFF"/>
                  </a:solidFill>
                  <a:latin typeface="Arial Narrow" panose="020B0606020202030204" pitchFamily="34" charset="0"/>
                  <a:cs typeface="Arial Narrow"/>
                </a:rPr>
                <a:t>$31B</a:t>
              </a:r>
            </a:p>
          </p:txBody>
        </p:sp>
        <p:sp>
          <p:nvSpPr>
            <p:cNvPr id="10" name="TextBox 9"/>
            <p:cNvSpPr txBox="1"/>
            <p:nvPr/>
          </p:nvSpPr>
          <p:spPr>
            <a:xfrm>
              <a:off x="1585911" y="5460711"/>
              <a:ext cx="888434" cy="487313"/>
            </a:xfrm>
            <a:prstGeom prst="rect">
              <a:avLst/>
            </a:prstGeom>
            <a:noFill/>
          </p:spPr>
          <p:txBody>
            <a:bodyPr wrap="none" rtlCol="0">
              <a:spAutoFit/>
            </a:bodyPr>
            <a:lstStyle/>
            <a:p>
              <a:pPr>
                <a:lnSpc>
                  <a:spcPct val="90000"/>
                </a:lnSpc>
              </a:pPr>
              <a:r>
                <a:rPr lang="en-US" sz="2800" b="1" dirty="0">
                  <a:solidFill>
                    <a:prstClr val="white"/>
                  </a:solidFill>
                  <a:latin typeface="Arial Narrow" panose="020B0606020202030204" pitchFamily="34" charset="0"/>
                  <a:cs typeface="Arial Narrow"/>
                </a:rPr>
                <a:t>$70B</a:t>
              </a:r>
            </a:p>
          </p:txBody>
        </p:sp>
      </p:grpSp>
      <p:sp>
        <p:nvSpPr>
          <p:cNvPr id="12" name="TextBox 11"/>
          <p:cNvSpPr txBox="1"/>
          <p:nvPr/>
        </p:nvSpPr>
        <p:spPr>
          <a:xfrm>
            <a:off x="2207799" y="2878793"/>
            <a:ext cx="512179" cy="289823"/>
          </a:xfrm>
          <a:prstGeom prst="rect">
            <a:avLst/>
          </a:prstGeom>
          <a:noFill/>
        </p:spPr>
        <p:txBody>
          <a:bodyPr wrap="none" rtlCol="0">
            <a:spAutoFit/>
          </a:bodyPr>
          <a:lstStyle/>
          <a:p>
            <a:pPr>
              <a:lnSpc>
                <a:spcPct val="90000"/>
              </a:lnSpc>
            </a:pPr>
            <a:r>
              <a:rPr lang="en-US" sz="1400" b="1" dirty="0">
                <a:solidFill>
                  <a:srgbClr val="000000"/>
                </a:solidFill>
                <a:latin typeface="Arial Narrow" panose="020B0606020202030204" pitchFamily="34" charset="0"/>
                <a:cs typeface="Arial Narrow"/>
              </a:rPr>
              <a:t>2013</a:t>
            </a:r>
          </a:p>
        </p:txBody>
      </p:sp>
      <p:sp>
        <p:nvSpPr>
          <p:cNvPr id="13" name="TextBox 12"/>
          <p:cNvSpPr txBox="1"/>
          <p:nvPr/>
        </p:nvSpPr>
        <p:spPr>
          <a:xfrm>
            <a:off x="3045130" y="2878793"/>
            <a:ext cx="512179" cy="289823"/>
          </a:xfrm>
          <a:prstGeom prst="rect">
            <a:avLst/>
          </a:prstGeom>
          <a:noFill/>
        </p:spPr>
        <p:txBody>
          <a:bodyPr wrap="none" rtlCol="0">
            <a:spAutoFit/>
          </a:bodyPr>
          <a:lstStyle/>
          <a:p>
            <a:pPr>
              <a:lnSpc>
                <a:spcPct val="90000"/>
              </a:lnSpc>
            </a:pPr>
            <a:r>
              <a:rPr lang="en-US" sz="1400" b="1" dirty="0">
                <a:solidFill>
                  <a:prstClr val="black"/>
                </a:solidFill>
                <a:latin typeface="Arial Narrow" panose="020B0606020202030204" pitchFamily="34" charset="0"/>
                <a:cs typeface="Arial Narrow"/>
              </a:rPr>
              <a:t>2030</a:t>
            </a:r>
          </a:p>
        </p:txBody>
      </p:sp>
      <p:pic>
        <p:nvPicPr>
          <p:cNvPr id="14" name="Picture 13" descr="money_bag_green.png"/>
          <p:cNvPicPr>
            <a:picLocks noChangeAspect="1"/>
          </p:cNvPicPr>
          <p:nvPr/>
        </p:nvPicPr>
        <p:blipFill>
          <a:blip r:embed="rId4" cstate="print">
            <a:duotone>
              <a:prstClr val="black"/>
              <a:schemeClr val="tx2">
                <a:tint val="45000"/>
                <a:satMod val="400000"/>
              </a:schemeClr>
            </a:duotone>
            <a:alphaModFix amt="45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6680239" y="1471187"/>
            <a:ext cx="653443" cy="745694"/>
          </a:xfrm>
          <a:prstGeom prst="rect">
            <a:avLst/>
          </a:prstGeom>
        </p:spPr>
      </p:pic>
      <p:sp>
        <p:nvSpPr>
          <p:cNvPr id="18" name="TextBox 17"/>
          <p:cNvSpPr txBox="1"/>
          <p:nvPr/>
        </p:nvSpPr>
        <p:spPr>
          <a:xfrm>
            <a:off x="7412158" y="1598792"/>
            <a:ext cx="877575" cy="523220"/>
          </a:xfrm>
          <a:prstGeom prst="rect">
            <a:avLst/>
          </a:prstGeom>
          <a:noFill/>
        </p:spPr>
        <p:txBody>
          <a:bodyPr wrap="square" rtlCol="0">
            <a:spAutoFit/>
          </a:bodyPr>
          <a:lstStyle/>
          <a:p>
            <a:r>
              <a:rPr lang="en-US" sz="2800" b="1" dirty="0">
                <a:solidFill>
                  <a:srgbClr val="6BB76D"/>
                </a:solidFill>
                <a:latin typeface="Arial Narrow" panose="020B0606020202030204" pitchFamily="34" charset="0"/>
                <a:cs typeface="Arial Narrow"/>
              </a:rPr>
              <a:t>&gt; 1/2</a:t>
            </a:r>
          </a:p>
        </p:txBody>
      </p:sp>
      <p:sp>
        <p:nvSpPr>
          <p:cNvPr id="19" name="TextBox 18"/>
          <p:cNvSpPr txBox="1"/>
          <p:nvPr/>
        </p:nvSpPr>
        <p:spPr>
          <a:xfrm>
            <a:off x="8190371" y="1653755"/>
            <a:ext cx="2063914" cy="427809"/>
          </a:xfrm>
          <a:prstGeom prst="rect">
            <a:avLst/>
          </a:prstGeom>
          <a:noFill/>
        </p:spPr>
        <p:txBody>
          <a:bodyPr wrap="square" rtlCol="0">
            <a:spAutoFit/>
          </a:bodyPr>
          <a:lstStyle/>
          <a:p>
            <a:pPr>
              <a:lnSpc>
                <a:spcPct val="90000"/>
              </a:lnSpc>
            </a:pPr>
            <a:r>
              <a:rPr lang="en-US" sz="1200" dirty="0">
                <a:solidFill>
                  <a:srgbClr val="000000"/>
                </a:solidFill>
                <a:latin typeface="Arial Narrow" panose="020B0606020202030204" pitchFamily="34" charset="0"/>
                <a:cs typeface="Arial Narrow"/>
              </a:rPr>
              <a:t>OF COSTS SPENT ON HOSPITALIZATIONS</a:t>
            </a:r>
            <a:r>
              <a:rPr lang="en-US" sz="1200" baseline="30000" dirty="0">
                <a:solidFill>
                  <a:srgbClr val="000000"/>
                </a:solidFill>
                <a:latin typeface="Arial Narrow" panose="020B0606020202030204" pitchFamily="34" charset="0"/>
                <a:cs typeface="Arial Narrow"/>
              </a:rPr>
              <a:t>2</a:t>
            </a:r>
          </a:p>
        </p:txBody>
      </p:sp>
      <p:sp>
        <p:nvSpPr>
          <p:cNvPr id="33" name="TextBox 32"/>
          <p:cNvSpPr txBox="1"/>
          <p:nvPr/>
        </p:nvSpPr>
        <p:spPr>
          <a:xfrm>
            <a:off x="3521704" y="4062070"/>
            <a:ext cx="1305649" cy="584776"/>
          </a:xfrm>
          <a:prstGeom prst="rect">
            <a:avLst/>
          </a:prstGeom>
          <a:noFill/>
        </p:spPr>
        <p:txBody>
          <a:bodyPr wrap="square" rtlCol="0">
            <a:spAutoFit/>
          </a:bodyPr>
          <a:lstStyle/>
          <a:p>
            <a:r>
              <a:rPr lang="en-US" sz="3200" b="1" dirty="0">
                <a:solidFill>
                  <a:srgbClr val="DBA31C"/>
                </a:solidFill>
                <a:latin typeface="Arial Narrow" panose="020B0606020202030204" pitchFamily="34" charset="0"/>
                <a:cs typeface="Arial Narrow"/>
              </a:rPr>
              <a:t>25%</a:t>
            </a:r>
          </a:p>
        </p:txBody>
      </p:sp>
      <p:sp>
        <p:nvSpPr>
          <p:cNvPr id="34" name="TextBox 33"/>
          <p:cNvSpPr txBox="1"/>
          <p:nvPr/>
        </p:nvSpPr>
        <p:spPr>
          <a:xfrm>
            <a:off x="3521704" y="4540085"/>
            <a:ext cx="1491159" cy="427809"/>
          </a:xfrm>
          <a:prstGeom prst="rect">
            <a:avLst/>
          </a:prstGeom>
          <a:noFill/>
        </p:spPr>
        <p:txBody>
          <a:bodyPr wrap="square" rtlCol="0">
            <a:spAutoFit/>
          </a:bodyPr>
          <a:lstStyle/>
          <a:p>
            <a:pPr>
              <a:lnSpc>
                <a:spcPct val="90000"/>
              </a:lnSpc>
            </a:pPr>
            <a:r>
              <a:rPr lang="en-US" sz="1200" dirty="0">
                <a:solidFill>
                  <a:prstClr val="black"/>
                </a:solidFill>
                <a:latin typeface="Arial Narrow" panose="020B0606020202030204" pitchFamily="34" charset="0"/>
                <a:cs typeface="Arial Narrow"/>
              </a:rPr>
              <a:t>READMISSION WITHIN</a:t>
            </a:r>
            <a:r>
              <a:rPr lang="en-US" sz="1200" dirty="0">
                <a:solidFill>
                  <a:srgbClr val="E66C7D"/>
                </a:solidFill>
                <a:latin typeface="Arial Narrow" panose="020B0606020202030204" pitchFamily="34" charset="0"/>
                <a:cs typeface="Arial Narrow"/>
              </a:rPr>
              <a:t> </a:t>
            </a:r>
            <a:r>
              <a:rPr lang="en-US" sz="1200" b="1" dirty="0">
                <a:solidFill>
                  <a:srgbClr val="E66C7D"/>
                </a:solidFill>
                <a:latin typeface="Arial Narrow" panose="020B0606020202030204" pitchFamily="34" charset="0"/>
                <a:cs typeface="Arial Narrow"/>
              </a:rPr>
              <a:t>30 DAYS</a:t>
            </a:r>
            <a:r>
              <a:rPr lang="en-US" sz="1200" b="1" baseline="30000" dirty="0">
                <a:solidFill>
                  <a:srgbClr val="E66C7D"/>
                </a:solidFill>
                <a:latin typeface="Arial Narrow" panose="020B0606020202030204" pitchFamily="34" charset="0"/>
                <a:cs typeface="Arial Narrow"/>
              </a:rPr>
              <a:t>2</a:t>
            </a:r>
          </a:p>
        </p:txBody>
      </p:sp>
      <p:sp>
        <p:nvSpPr>
          <p:cNvPr id="35" name="TextBox 34"/>
          <p:cNvSpPr txBox="1"/>
          <p:nvPr/>
        </p:nvSpPr>
        <p:spPr>
          <a:xfrm>
            <a:off x="8394292" y="4062070"/>
            <a:ext cx="1305649" cy="584776"/>
          </a:xfrm>
          <a:prstGeom prst="rect">
            <a:avLst/>
          </a:prstGeom>
          <a:noFill/>
        </p:spPr>
        <p:txBody>
          <a:bodyPr wrap="square" rtlCol="0">
            <a:spAutoFit/>
          </a:bodyPr>
          <a:lstStyle/>
          <a:p>
            <a:r>
              <a:rPr lang="en-US" sz="3200" b="1" dirty="0">
                <a:solidFill>
                  <a:srgbClr val="6BB76D"/>
                </a:solidFill>
                <a:latin typeface="Arial Narrow" panose="020B0606020202030204" pitchFamily="34" charset="0"/>
                <a:cs typeface="Arial Narrow"/>
              </a:rPr>
              <a:t>50%</a:t>
            </a:r>
          </a:p>
        </p:txBody>
      </p:sp>
      <p:sp>
        <p:nvSpPr>
          <p:cNvPr id="36" name="TextBox 35"/>
          <p:cNvSpPr txBox="1"/>
          <p:nvPr/>
        </p:nvSpPr>
        <p:spPr>
          <a:xfrm>
            <a:off x="8366214" y="4540084"/>
            <a:ext cx="1491159" cy="427809"/>
          </a:xfrm>
          <a:prstGeom prst="rect">
            <a:avLst/>
          </a:prstGeom>
          <a:noFill/>
        </p:spPr>
        <p:txBody>
          <a:bodyPr wrap="square" rtlCol="0">
            <a:spAutoFit/>
          </a:bodyPr>
          <a:lstStyle/>
          <a:p>
            <a:pPr>
              <a:lnSpc>
                <a:spcPct val="90000"/>
              </a:lnSpc>
            </a:pPr>
            <a:r>
              <a:rPr lang="en-US" sz="1200" dirty="0">
                <a:solidFill>
                  <a:srgbClr val="000000"/>
                </a:solidFill>
                <a:latin typeface="Arial Narrow" panose="020B0606020202030204" pitchFamily="34" charset="0"/>
                <a:cs typeface="Arial Narrow"/>
              </a:rPr>
              <a:t>READMISSION WITHIN </a:t>
            </a:r>
            <a:r>
              <a:rPr lang="en-US" sz="1200" b="1" dirty="0">
                <a:solidFill>
                  <a:srgbClr val="92301E"/>
                </a:solidFill>
                <a:latin typeface="Arial Narrow" panose="020B0606020202030204" pitchFamily="34" charset="0"/>
                <a:cs typeface="Arial Narrow"/>
              </a:rPr>
              <a:t>6 MONTHS</a:t>
            </a:r>
            <a:r>
              <a:rPr lang="en-US" sz="1200" b="1" baseline="30000" dirty="0">
                <a:solidFill>
                  <a:srgbClr val="92301E"/>
                </a:solidFill>
                <a:latin typeface="Arial Narrow" panose="020B0606020202030204" pitchFamily="34" charset="0"/>
                <a:cs typeface="Arial Narrow"/>
              </a:rPr>
              <a:t>12</a:t>
            </a:r>
          </a:p>
        </p:txBody>
      </p:sp>
      <p:sp>
        <p:nvSpPr>
          <p:cNvPr id="38" name="TextBox 37"/>
          <p:cNvSpPr txBox="1"/>
          <p:nvPr/>
        </p:nvSpPr>
        <p:spPr>
          <a:xfrm>
            <a:off x="4858464" y="5370259"/>
            <a:ext cx="2187791" cy="757130"/>
          </a:xfrm>
          <a:prstGeom prst="rect">
            <a:avLst/>
          </a:prstGeom>
          <a:noFill/>
        </p:spPr>
        <p:txBody>
          <a:bodyPr wrap="square" rtlCol="0">
            <a:spAutoFit/>
          </a:bodyPr>
          <a:lstStyle/>
          <a:p>
            <a:pPr>
              <a:lnSpc>
                <a:spcPct val="90000"/>
              </a:lnSpc>
            </a:pPr>
            <a:r>
              <a:rPr lang="en-US" sz="1200" dirty="0">
                <a:solidFill>
                  <a:srgbClr val="000000"/>
                </a:solidFill>
                <a:latin typeface="Arial Narrow" panose="020B0606020202030204" pitchFamily="34" charset="0"/>
                <a:cs typeface="Arial Narrow"/>
              </a:rPr>
              <a:t>MOST HEART FAILURE PATIENTS SUFFER RE-CONGESTION </a:t>
            </a:r>
            <a:r>
              <a:rPr lang="en-US" sz="1200" b="1" dirty="0">
                <a:solidFill>
                  <a:srgbClr val="E88651"/>
                </a:solidFill>
                <a:latin typeface="Arial Narrow" panose="020B0606020202030204" pitchFamily="34" charset="0"/>
                <a:cs typeface="Arial Narrow"/>
              </a:rPr>
              <a:t>WITHIN 60 DAYS</a:t>
            </a:r>
            <a:r>
              <a:rPr lang="en-US" sz="1200" b="1" dirty="0">
                <a:solidFill>
                  <a:srgbClr val="000000"/>
                </a:solidFill>
                <a:latin typeface="Arial Narrow" panose="020B0606020202030204" pitchFamily="34" charset="0"/>
                <a:cs typeface="Arial Narrow"/>
              </a:rPr>
              <a:t> </a:t>
            </a:r>
            <a:r>
              <a:rPr lang="en-US" sz="1200" dirty="0">
                <a:solidFill>
                  <a:srgbClr val="000000"/>
                </a:solidFill>
                <a:latin typeface="Arial Narrow" panose="020B0606020202030204" pitchFamily="34" charset="0"/>
                <a:cs typeface="Arial Narrow"/>
              </a:rPr>
              <a:t>– EVEN AT THE BEST HOSPITALS</a:t>
            </a:r>
            <a:r>
              <a:rPr lang="en-US" sz="1200" baseline="30000" dirty="0">
                <a:solidFill>
                  <a:srgbClr val="000000"/>
                </a:solidFill>
                <a:latin typeface="Arial Narrow" panose="020B0606020202030204" pitchFamily="34" charset="0"/>
                <a:cs typeface="Arial Narrow"/>
              </a:rPr>
              <a:t>11</a:t>
            </a:r>
          </a:p>
        </p:txBody>
      </p:sp>
      <p:sp>
        <p:nvSpPr>
          <p:cNvPr id="39" name="TextBox 38"/>
          <p:cNvSpPr txBox="1"/>
          <p:nvPr/>
        </p:nvSpPr>
        <p:spPr>
          <a:xfrm>
            <a:off x="2070136" y="3572400"/>
            <a:ext cx="5576654" cy="400110"/>
          </a:xfrm>
          <a:prstGeom prst="rect">
            <a:avLst/>
          </a:prstGeom>
          <a:noFill/>
        </p:spPr>
        <p:txBody>
          <a:bodyPr wrap="square" rtlCol="0">
            <a:spAutoFit/>
          </a:bodyPr>
          <a:lstStyle/>
          <a:p>
            <a:r>
              <a:rPr lang="en-US" sz="2000" b="1" dirty="0">
                <a:solidFill>
                  <a:srgbClr val="000000"/>
                </a:solidFill>
                <a:latin typeface="Arial Narrow" panose="020B0606020202030204" pitchFamily="34" charset="0"/>
                <a:cs typeface="Arial Narrow"/>
              </a:rPr>
              <a:t>HIGH READMISSION RATES</a:t>
            </a:r>
          </a:p>
        </p:txBody>
      </p:sp>
      <p:sp>
        <p:nvSpPr>
          <p:cNvPr id="40" name="TextBox 39"/>
          <p:cNvSpPr txBox="1"/>
          <p:nvPr/>
        </p:nvSpPr>
        <p:spPr>
          <a:xfrm>
            <a:off x="2392430" y="5684156"/>
            <a:ext cx="1807081" cy="427809"/>
          </a:xfrm>
          <a:prstGeom prst="rect">
            <a:avLst/>
          </a:prstGeom>
          <a:noFill/>
        </p:spPr>
        <p:txBody>
          <a:bodyPr wrap="square" rtlCol="0">
            <a:spAutoFit/>
          </a:bodyPr>
          <a:lstStyle/>
          <a:p>
            <a:pPr>
              <a:lnSpc>
                <a:spcPct val="90000"/>
              </a:lnSpc>
            </a:pPr>
            <a:r>
              <a:rPr lang="en-US" sz="1200" dirty="0">
                <a:solidFill>
                  <a:prstClr val="black"/>
                </a:solidFill>
                <a:latin typeface="Arial Narrow" panose="020B0606020202030204" pitchFamily="34" charset="0"/>
                <a:cs typeface="Arial Narrow"/>
              </a:rPr>
              <a:t>AVERAGE HOSPITAL LENGTH OF STAY</a:t>
            </a:r>
            <a:r>
              <a:rPr lang="en-US" sz="1200" baseline="30000" dirty="0">
                <a:solidFill>
                  <a:prstClr val="black"/>
                </a:solidFill>
                <a:latin typeface="Arial Narrow" panose="020B0606020202030204" pitchFamily="34" charset="0"/>
                <a:cs typeface="Arial Narrow"/>
              </a:rPr>
              <a:t>10</a:t>
            </a:r>
            <a:endParaRPr lang="en-US" sz="1200" b="1" baseline="30000" dirty="0">
              <a:solidFill>
                <a:prstClr val="black"/>
              </a:solidFill>
              <a:latin typeface="Arial Narrow" panose="020B0606020202030204" pitchFamily="34" charset="0"/>
              <a:cs typeface="Arial Narrow"/>
            </a:endParaRPr>
          </a:p>
        </p:txBody>
      </p:sp>
      <p:sp>
        <p:nvSpPr>
          <p:cNvPr id="41" name="TextBox 40"/>
          <p:cNvSpPr txBox="1"/>
          <p:nvPr/>
        </p:nvSpPr>
        <p:spPr>
          <a:xfrm>
            <a:off x="2389860" y="5256108"/>
            <a:ext cx="1545666" cy="523220"/>
          </a:xfrm>
          <a:prstGeom prst="rect">
            <a:avLst/>
          </a:prstGeom>
          <a:noFill/>
        </p:spPr>
        <p:txBody>
          <a:bodyPr wrap="square" rtlCol="0">
            <a:spAutoFit/>
          </a:bodyPr>
          <a:lstStyle/>
          <a:p>
            <a:r>
              <a:rPr lang="en-US" sz="2800" b="1" dirty="0">
                <a:solidFill>
                  <a:srgbClr val="60B5CC"/>
                </a:solidFill>
                <a:latin typeface="Arial Narrow" panose="020B0606020202030204" pitchFamily="34" charset="0"/>
                <a:cs typeface="Arial Narrow"/>
              </a:rPr>
              <a:t>5.1 </a:t>
            </a:r>
            <a:r>
              <a:rPr lang="en-US" sz="2800" b="1" cap="small" dirty="0">
                <a:solidFill>
                  <a:srgbClr val="60B5CC"/>
                </a:solidFill>
                <a:latin typeface="Arial Narrow" panose="020B0606020202030204" pitchFamily="34" charset="0"/>
                <a:cs typeface="Arial Narrow"/>
              </a:rPr>
              <a:t>days</a:t>
            </a:r>
          </a:p>
        </p:txBody>
      </p:sp>
      <p:cxnSp>
        <p:nvCxnSpPr>
          <p:cNvPr id="43" name="Straight Connector 42"/>
          <p:cNvCxnSpPr/>
          <p:nvPr/>
        </p:nvCxnSpPr>
        <p:spPr>
          <a:xfrm>
            <a:off x="5205502" y="3788399"/>
            <a:ext cx="5144999" cy="0"/>
          </a:xfrm>
          <a:prstGeom prst="line">
            <a:avLst/>
          </a:prstGeom>
          <a:ln w="12700" cmpd="sng">
            <a:solidFill>
              <a:srgbClr val="A6A6A6"/>
            </a:solidFill>
          </a:ln>
          <a:effectLst/>
        </p:spPr>
        <p:style>
          <a:lnRef idx="2">
            <a:schemeClr val="accent1"/>
          </a:lnRef>
          <a:fillRef idx="0">
            <a:schemeClr val="accent1"/>
          </a:fillRef>
          <a:effectRef idx="1">
            <a:schemeClr val="accent1"/>
          </a:effectRef>
          <a:fontRef idx="minor">
            <a:schemeClr val="tx1"/>
          </a:fontRef>
        </p:style>
      </p:cxnSp>
      <p:pic>
        <p:nvPicPr>
          <p:cNvPr id="44" name="Picture 43" descr="money_bag_red.png"/>
          <p:cNvPicPr>
            <a:picLocks noChangeAspect="1"/>
          </p:cNvPicPr>
          <p:nvPr/>
        </p:nvPicPr>
        <p:blipFill rotWithShape="1">
          <a:blip r:embed="rId6" cstate="print">
            <a:extLst>
              <a:ext uri="{28A0092B-C50C-407E-A947-70E740481C1C}">
                <a14:useLocalDpi xmlns:a14="http://schemas.microsoft.com/office/drawing/2010/main" val="0"/>
              </a:ext>
            </a:extLst>
          </a:blip>
          <a:srcRect l="48704" r="-1"/>
          <a:stretch/>
        </p:blipFill>
        <p:spPr>
          <a:xfrm>
            <a:off x="6998352" y="1468612"/>
            <a:ext cx="335330" cy="746009"/>
          </a:xfrm>
          <a:prstGeom prst="rect">
            <a:avLst/>
          </a:prstGeom>
        </p:spPr>
      </p:pic>
      <p:sp>
        <p:nvSpPr>
          <p:cNvPr id="17" name="TextBox 16"/>
          <p:cNvSpPr txBox="1"/>
          <p:nvPr/>
        </p:nvSpPr>
        <p:spPr>
          <a:xfrm>
            <a:off x="6824567" y="1701492"/>
            <a:ext cx="348423" cy="487313"/>
          </a:xfrm>
          <a:prstGeom prst="rect">
            <a:avLst/>
          </a:prstGeom>
          <a:noFill/>
        </p:spPr>
        <p:txBody>
          <a:bodyPr wrap="none" rtlCol="0">
            <a:spAutoFit/>
          </a:bodyPr>
          <a:lstStyle/>
          <a:p>
            <a:pPr>
              <a:lnSpc>
                <a:spcPct val="90000"/>
              </a:lnSpc>
            </a:pPr>
            <a:r>
              <a:rPr lang="en-US" sz="2800" b="1" dirty="0">
                <a:solidFill>
                  <a:prstClr val="white"/>
                </a:solidFill>
                <a:latin typeface="Arial Narrow" panose="020B0606020202030204" pitchFamily="34" charset="0"/>
                <a:cs typeface="Arial Narrow"/>
              </a:rPr>
              <a:t>$</a:t>
            </a:r>
          </a:p>
        </p:txBody>
      </p:sp>
      <p:pic>
        <p:nvPicPr>
          <p:cNvPr id="46" name="Picture 45" descr="M.png"/>
          <p:cNvPicPr>
            <a:picLocks noChangeAspect="1"/>
          </p:cNvPicPr>
          <p:nvPr/>
        </p:nvPicPr>
        <p:blipFill>
          <a:blip r:embed="rId7">
            <a:duotone>
              <a:prstClr val="black"/>
              <a:schemeClr val="tx2">
                <a:tint val="45000"/>
                <a:satMod val="400000"/>
              </a:schemeClr>
            </a:duotone>
            <a:alphaModFix amt="93000"/>
            <a:extLst>
              <a:ext uri="{28A0092B-C50C-407E-A947-70E740481C1C}">
                <a14:useLocalDpi xmlns:a14="http://schemas.microsoft.com/office/drawing/2010/main" val="0"/>
              </a:ext>
            </a:extLst>
          </a:blip>
          <a:stretch>
            <a:fillRect/>
          </a:stretch>
        </p:blipFill>
        <p:spPr>
          <a:xfrm>
            <a:off x="6692642" y="2303011"/>
            <a:ext cx="612275" cy="814759"/>
          </a:xfrm>
          <a:prstGeom prst="rect">
            <a:avLst/>
          </a:prstGeom>
        </p:spPr>
      </p:pic>
      <p:pic>
        <p:nvPicPr>
          <p:cNvPr id="47" name="Picture 46" descr="M.png"/>
          <p:cNvPicPr>
            <a:picLocks noChangeAspect="1"/>
          </p:cNvPicPr>
          <p:nvPr/>
        </p:nvPicPr>
        <p:blipFill rotWithShape="1">
          <a:blip r:embed="rId7">
            <a:extLst>
              <a:ext uri="{28A0092B-C50C-407E-A947-70E740481C1C}">
                <a14:useLocalDpi xmlns:a14="http://schemas.microsoft.com/office/drawing/2010/main" val="0"/>
              </a:ext>
            </a:extLst>
          </a:blip>
          <a:srcRect l="1" r="66718"/>
          <a:stretch/>
        </p:blipFill>
        <p:spPr>
          <a:xfrm>
            <a:off x="6692642" y="2303011"/>
            <a:ext cx="203777" cy="814759"/>
          </a:xfrm>
          <a:prstGeom prst="rect">
            <a:avLst/>
          </a:prstGeom>
        </p:spPr>
      </p:pic>
      <p:sp>
        <p:nvSpPr>
          <p:cNvPr id="48" name="TextBox 47"/>
          <p:cNvSpPr txBox="1"/>
          <p:nvPr/>
        </p:nvSpPr>
        <p:spPr>
          <a:xfrm>
            <a:off x="7362735" y="2459467"/>
            <a:ext cx="1274546" cy="523220"/>
          </a:xfrm>
          <a:prstGeom prst="rect">
            <a:avLst/>
          </a:prstGeom>
          <a:noFill/>
        </p:spPr>
        <p:txBody>
          <a:bodyPr wrap="square" rtlCol="0">
            <a:spAutoFit/>
          </a:bodyPr>
          <a:lstStyle/>
          <a:p>
            <a:r>
              <a:rPr lang="en-US" sz="2800" b="1" dirty="0">
                <a:solidFill>
                  <a:srgbClr val="E88651"/>
                </a:solidFill>
                <a:latin typeface="Arial Narrow" panose="020B0606020202030204" pitchFamily="34" charset="0"/>
                <a:cs typeface="Arial Narrow"/>
              </a:rPr>
              <a:t>1/5</a:t>
            </a:r>
            <a:r>
              <a:rPr lang="en-US" sz="2800" b="1" cap="small" dirty="0">
                <a:solidFill>
                  <a:srgbClr val="E88651"/>
                </a:solidFill>
                <a:latin typeface="Arial Narrow" panose="020B0606020202030204" pitchFamily="34" charset="0"/>
                <a:cs typeface="Arial Narrow"/>
              </a:rPr>
              <a:t>th</a:t>
            </a:r>
          </a:p>
        </p:txBody>
      </p:sp>
      <p:sp>
        <p:nvSpPr>
          <p:cNvPr id="49" name="TextBox 48"/>
          <p:cNvSpPr txBox="1"/>
          <p:nvPr/>
        </p:nvSpPr>
        <p:spPr>
          <a:xfrm>
            <a:off x="8190371" y="2516549"/>
            <a:ext cx="1888121" cy="760208"/>
          </a:xfrm>
          <a:prstGeom prst="rect">
            <a:avLst/>
          </a:prstGeom>
          <a:noFill/>
        </p:spPr>
        <p:txBody>
          <a:bodyPr wrap="square" rtlCol="0">
            <a:spAutoFit/>
          </a:bodyPr>
          <a:lstStyle/>
          <a:p>
            <a:pPr>
              <a:lnSpc>
                <a:spcPct val="90000"/>
              </a:lnSpc>
            </a:pPr>
            <a:r>
              <a:rPr lang="en-US" sz="1200" dirty="0">
                <a:solidFill>
                  <a:srgbClr val="000000"/>
                </a:solidFill>
                <a:latin typeface="Arial Narrow" panose="020B0606020202030204" pitchFamily="34" charset="0"/>
                <a:cs typeface="Arial Narrow"/>
              </a:rPr>
              <a:t>OF ALL MEDICARE ADMISSIONS IN THE U.S. HAVE A DIAGNOSIS OF HEART FAILURE</a:t>
            </a:r>
            <a:r>
              <a:rPr lang="en-US" sz="1200" baseline="30000" dirty="0">
                <a:solidFill>
                  <a:srgbClr val="000000"/>
                </a:solidFill>
                <a:latin typeface="Arial Narrow" panose="020B0606020202030204" pitchFamily="34" charset="0"/>
                <a:cs typeface="Arial Narrow"/>
              </a:rPr>
              <a:t>13</a:t>
            </a:r>
          </a:p>
        </p:txBody>
      </p:sp>
    </p:spTree>
    <p:extLst>
      <p:ext uri="{BB962C8B-B14F-4D97-AF65-F5344CB8AC3E}">
        <p14:creationId xmlns:p14="http://schemas.microsoft.com/office/powerpoint/2010/main" val="3147322789"/>
      </p:ext>
    </p:extLst>
  </p:cSld>
  <p:clrMapOvr>
    <a:masterClrMapping/>
  </p:clrMapOvr>
  <p:transition spd="slow">
    <p:randomBar dir="vert"/>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BB9BCE-C3EE-43B4-A812-6902B173F407}" type="datetime1">
              <a:rPr lang="en-US" smtClean="0"/>
              <a:t>7/8/2017</a:t>
            </a:fld>
            <a:endParaRPr lang="en-US"/>
          </a:p>
        </p:txBody>
      </p:sp>
      <p:pic>
        <p:nvPicPr>
          <p:cNvPr id="3" name="Picture 2"/>
          <p:cNvPicPr>
            <a:picLocks noChangeAspect="1"/>
          </p:cNvPicPr>
          <p:nvPr/>
        </p:nvPicPr>
        <p:blipFill>
          <a:blip r:embed="rId2"/>
          <a:stretch>
            <a:fillRect/>
          </a:stretch>
        </p:blipFill>
        <p:spPr>
          <a:xfrm rot="21448810">
            <a:off x="7261713" y="1144840"/>
            <a:ext cx="4264387" cy="4176201"/>
          </a:xfrm>
          <a:prstGeom prst="rect">
            <a:avLst/>
          </a:prstGeom>
        </p:spPr>
      </p:pic>
      <p:sp>
        <p:nvSpPr>
          <p:cNvPr id="4" name="TextBox 3"/>
          <p:cNvSpPr txBox="1"/>
          <p:nvPr/>
        </p:nvSpPr>
        <p:spPr>
          <a:xfrm rot="19975008">
            <a:off x="154021" y="1955994"/>
            <a:ext cx="6600757" cy="1446550"/>
          </a:xfrm>
          <a:prstGeom prst="rect">
            <a:avLst/>
          </a:prstGeom>
          <a:noFill/>
        </p:spPr>
        <p:txBody>
          <a:bodyPr wrap="square" rtlCol="0">
            <a:spAutoFit/>
          </a:bodyPr>
          <a:lstStyle/>
          <a:p>
            <a:r>
              <a:rPr lang="en-US" sz="8800" b="1" dirty="0">
                <a:solidFill>
                  <a:srgbClr val="002060"/>
                </a:solidFill>
              </a:rPr>
              <a:t>Thank you</a:t>
            </a:r>
          </a:p>
        </p:txBody>
      </p:sp>
    </p:spTree>
    <p:extLst>
      <p:ext uri="{BB962C8B-B14F-4D97-AF65-F5344CB8AC3E}">
        <p14:creationId xmlns:p14="http://schemas.microsoft.com/office/powerpoint/2010/main" val="423217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Heart Failure Stages by ACC/AHA</a:t>
            </a:r>
          </a:p>
        </p:txBody>
      </p:sp>
      <p:sp>
        <p:nvSpPr>
          <p:cNvPr id="3" name="Date Placeholder 2"/>
          <p:cNvSpPr>
            <a:spLocks noGrp="1"/>
          </p:cNvSpPr>
          <p:nvPr>
            <p:ph type="dt" sz="half" idx="10"/>
          </p:nvPr>
        </p:nvSpPr>
        <p:spPr/>
        <p:txBody>
          <a:bodyPr/>
          <a:lstStyle/>
          <a:p>
            <a:fld id="{4B078865-8426-464F-9CF6-27DB30AFFE0C}" type="datetime1">
              <a:rPr lang="en-US" smtClean="0">
                <a:solidFill>
                  <a:prstClr val="black">
                    <a:tint val="95000"/>
                  </a:prstClr>
                </a:solidFill>
                <a:latin typeface="Corbel"/>
              </a:rPr>
              <a:t>7/8/2017</a:t>
            </a:fld>
            <a:endParaRPr lang="en-US">
              <a:solidFill>
                <a:prstClr val="black">
                  <a:tint val="95000"/>
                </a:prstClr>
              </a:solidFill>
              <a:latin typeface="Corbe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4744" y="1639138"/>
            <a:ext cx="8548456" cy="4837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2117908"/>
      </p:ext>
    </p:extLst>
  </p:cSld>
  <p:clrMapOvr>
    <a:masterClrMapping/>
  </p:clrMapOvr>
  <p:transition spd="slow">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7" name="Rectangle 1041"/>
          <p:cNvSpPr>
            <a:spLocks noGrp="1" noChangeArrowheads="1"/>
          </p:cNvSpPr>
          <p:nvPr>
            <p:ph type="title"/>
          </p:nvPr>
        </p:nvSpPr>
        <p:spPr/>
        <p:txBody>
          <a:bodyPr>
            <a:normAutofit fontScale="90000"/>
          </a:bodyPr>
          <a:lstStyle/>
          <a:p>
            <a:pPr eaLnBrk="1" hangingPunct="1">
              <a:defRPr/>
            </a:pPr>
            <a:r>
              <a:rPr lang="en-US" altLang="en-US" dirty="0"/>
              <a:t>Treatment Approach for the Patient </a:t>
            </a:r>
            <a:br>
              <a:rPr lang="en-US" altLang="en-US" dirty="0"/>
            </a:br>
            <a:r>
              <a:rPr lang="en-US" altLang="en-US" dirty="0"/>
              <a:t>with Heart Failure</a:t>
            </a:r>
            <a:endParaRPr lang="en-US" dirty="0"/>
          </a:p>
        </p:txBody>
      </p:sp>
      <p:sp>
        <p:nvSpPr>
          <p:cNvPr id="163843" name="Text Box 1027"/>
          <p:cNvSpPr txBox="1">
            <a:spLocks noChangeArrowheads="1"/>
          </p:cNvSpPr>
          <p:nvPr/>
        </p:nvSpPr>
        <p:spPr bwMode="blackWhite">
          <a:xfrm>
            <a:off x="1773238" y="1403462"/>
            <a:ext cx="1833562" cy="1446212"/>
          </a:xfrm>
          <a:prstGeom prst="rect">
            <a:avLst/>
          </a:prstGeom>
          <a:gradFill rotWithShape="0">
            <a:gsLst>
              <a:gs pos="0">
                <a:schemeClr val="accent2">
                  <a:gamma/>
                  <a:shade val="46275"/>
                  <a:invGamma/>
                </a:schemeClr>
              </a:gs>
              <a:gs pos="50000">
                <a:schemeClr val="accent2"/>
              </a:gs>
              <a:gs pos="100000">
                <a:schemeClr val="accent2">
                  <a:gamma/>
                  <a:shade val="46275"/>
                  <a:invGamma/>
                </a:schemeClr>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1600" dirty="0">
                <a:solidFill>
                  <a:srgbClr val="FFFFFF"/>
                </a:solidFill>
                <a:effectLst>
                  <a:outerShdw blurRad="38100" dist="38100" dir="2700000" algn="tl">
                    <a:srgbClr val="000000"/>
                  </a:outerShdw>
                </a:effectLst>
                <a:latin typeface="Arial" pitchFamily="34" charset="0"/>
              </a:rPr>
              <a:t>Stage A</a:t>
            </a:r>
          </a:p>
          <a:p>
            <a:pPr algn="ctr">
              <a:spcBef>
                <a:spcPct val="50000"/>
              </a:spcBef>
              <a:defRPr/>
            </a:pPr>
            <a:r>
              <a:rPr lang="en-US" sz="1600" dirty="0">
                <a:solidFill>
                  <a:srgbClr val="FFFFFF"/>
                </a:solidFill>
                <a:effectLst>
                  <a:outerShdw blurRad="38100" dist="38100" dir="2700000" algn="tl">
                    <a:srgbClr val="000000"/>
                  </a:outerShdw>
                </a:effectLst>
                <a:latin typeface="Arial" pitchFamily="34" charset="0"/>
              </a:rPr>
              <a:t>At high risk, no structural disease</a:t>
            </a:r>
            <a:br>
              <a:rPr lang="en-US" sz="1600" dirty="0">
                <a:solidFill>
                  <a:srgbClr val="FFFFFF"/>
                </a:solidFill>
                <a:effectLst>
                  <a:outerShdw blurRad="38100" dist="38100" dir="2700000" algn="tl">
                    <a:srgbClr val="000000"/>
                  </a:outerShdw>
                </a:effectLst>
                <a:latin typeface="Arial" pitchFamily="34" charset="0"/>
              </a:rPr>
            </a:br>
            <a:br>
              <a:rPr lang="en-US" sz="1600" dirty="0">
                <a:solidFill>
                  <a:srgbClr val="FFFFFF"/>
                </a:solidFill>
                <a:effectLst>
                  <a:outerShdw blurRad="38100" dist="38100" dir="2700000" algn="tl">
                    <a:srgbClr val="000000"/>
                  </a:outerShdw>
                </a:effectLst>
                <a:latin typeface="Arial" pitchFamily="34" charset="0"/>
              </a:rPr>
            </a:br>
            <a:endParaRPr lang="en-US" sz="1600" dirty="0">
              <a:solidFill>
                <a:srgbClr val="FFFFFF"/>
              </a:solidFill>
              <a:effectLst>
                <a:outerShdw blurRad="38100" dist="38100" dir="2700000" algn="tl">
                  <a:srgbClr val="000000"/>
                </a:outerShdw>
              </a:effectLst>
              <a:latin typeface="Arial" pitchFamily="34" charset="0"/>
            </a:endParaRPr>
          </a:p>
        </p:txBody>
      </p:sp>
      <p:sp>
        <p:nvSpPr>
          <p:cNvPr id="163844" name="Text Box 1028"/>
          <p:cNvSpPr txBox="1">
            <a:spLocks noChangeArrowheads="1"/>
          </p:cNvSpPr>
          <p:nvPr/>
        </p:nvSpPr>
        <p:spPr bwMode="blackWhite">
          <a:xfrm>
            <a:off x="4041775" y="1413952"/>
            <a:ext cx="1831975" cy="1446212"/>
          </a:xfrm>
          <a:prstGeom prst="rect">
            <a:avLst/>
          </a:prstGeom>
          <a:gradFill rotWithShape="0">
            <a:gsLst>
              <a:gs pos="0">
                <a:schemeClr val="accent2">
                  <a:gamma/>
                  <a:shade val="46275"/>
                  <a:invGamma/>
                </a:schemeClr>
              </a:gs>
              <a:gs pos="50000">
                <a:schemeClr val="accent2"/>
              </a:gs>
              <a:gs pos="100000">
                <a:schemeClr val="accent2">
                  <a:gamma/>
                  <a:shade val="46275"/>
                  <a:invGamma/>
                </a:schemeClr>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1600" dirty="0">
                <a:solidFill>
                  <a:srgbClr val="FFFFFF"/>
                </a:solidFill>
                <a:effectLst>
                  <a:outerShdw blurRad="38100" dist="38100" dir="2700000" algn="tl">
                    <a:srgbClr val="000000"/>
                  </a:outerShdw>
                </a:effectLst>
                <a:latin typeface="Arial" pitchFamily="34" charset="0"/>
              </a:rPr>
              <a:t>Stage B</a:t>
            </a:r>
          </a:p>
          <a:p>
            <a:pPr algn="ctr">
              <a:spcBef>
                <a:spcPct val="50000"/>
              </a:spcBef>
              <a:defRPr/>
            </a:pPr>
            <a:r>
              <a:rPr lang="en-US" sz="1600" dirty="0">
                <a:solidFill>
                  <a:srgbClr val="FFFFFF"/>
                </a:solidFill>
                <a:effectLst>
                  <a:outerShdw blurRad="38100" dist="38100" dir="2700000" algn="tl">
                    <a:srgbClr val="000000"/>
                  </a:outerShdw>
                </a:effectLst>
                <a:latin typeface="Arial" pitchFamily="34" charset="0"/>
              </a:rPr>
              <a:t>Structural heart disease, asymptomatic</a:t>
            </a:r>
            <a:br>
              <a:rPr lang="en-US" sz="1600" dirty="0">
                <a:solidFill>
                  <a:srgbClr val="FFFFFF"/>
                </a:solidFill>
                <a:effectLst>
                  <a:outerShdw blurRad="38100" dist="38100" dir="2700000" algn="tl">
                    <a:srgbClr val="000000"/>
                  </a:outerShdw>
                </a:effectLst>
                <a:latin typeface="Arial" pitchFamily="34" charset="0"/>
              </a:rPr>
            </a:br>
            <a:endParaRPr lang="en-US" sz="1600" dirty="0">
              <a:solidFill>
                <a:srgbClr val="FFFFFF"/>
              </a:solidFill>
              <a:effectLst>
                <a:outerShdw blurRad="38100" dist="38100" dir="2700000" algn="tl">
                  <a:srgbClr val="000000"/>
                </a:outerShdw>
              </a:effectLst>
              <a:latin typeface="Arial" pitchFamily="34" charset="0"/>
            </a:endParaRPr>
          </a:p>
        </p:txBody>
      </p:sp>
      <p:sp>
        <p:nvSpPr>
          <p:cNvPr id="163846" name="Text Box 1030"/>
          <p:cNvSpPr txBox="1">
            <a:spLocks noChangeArrowheads="1"/>
          </p:cNvSpPr>
          <p:nvPr/>
        </p:nvSpPr>
        <p:spPr bwMode="blackWhite">
          <a:xfrm>
            <a:off x="8591550" y="1403462"/>
            <a:ext cx="1830388" cy="1446212"/>
          </a:xfrm>
          <a:prstGeom prst="rect">
            <a:avLst/>
          </a:prstGeom>
          <a:gradFill rotWithShape="0">
            <a:gsLst>
              <a:gs pos="0">
                <a:schemeClr val="accent2">
                  <a:gamma/>
                  <a:shade val="46275"/>
                  <a:invGamma/>
                </a:schemeClr>
              </a:gs>
              <a:gs pos="50000">
                <a:schemeClr val="accent2"/>
              </a:gs>
              <a:gs pos="100000">
                <a:schemeClr val="accent2">
                  <a:gamma/>
                  <a:shade val="46275"/>
                  <a:invGamma/>
                </a:schemeClr>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1600" dirty="0">
                <a:solidFill>
                  <a:srgbClr val="FFFFFF"/>
                </a:solidFill>
                <a:effectLst>
                  <a:outerShdw blurRad="38100" dist="38100" dir="2700000" algn="tl">
                    <a:srgbClr val="000000"/>
                  </a:outerShdw>
                </a:effectLst>
                <a:latin typeface="Arial" pitchFamily="34" charset="0"/>
              </a:rPr>
              <a:t>Stage D</a:t>
            </a:r>
          </a:p>
          <a:p>
            <a:pPr algn="ctr">
              <a:spcBef>
                <a:spcPct val="50000"/>
              </a:spcBef>
              <a:defRPr/>
            </a:pPr>
            <a:r>
              <a:rPr lang="en-US" sz="1600" dirty="0">
                <a:solidFill>
                  <a:srgbClr val="FFFFFF"/>
                </a:solidFill>
                <a:effectLst>
                  <a:outerShdw blurRad="38100" dist="38100" dir="2700000" algn="tl">
                    <a:srgbClr val="000000"/>
                  </a:outerShdw>
                </a:effectLst>
                <a:latin typeface="Arial" pitchFamily="34" charset="0"/>
              </a:rPr>
              <a:t>Refractory HF requiring specialized interventions</a:t>
            </a:r>
          </a:p>
        </p:txBody>
      </p:sp>
      <p:sp>
        <p:nvSpPr>
          <p:cNvPr id="163848" name="Text Box 1032"/>
          <p:cNvSpPr txBox="1">
            <a:spLocks noChangeArrowheads="1"/>
          </p:cNvSpPr>
          <p:nvPr/>
        </p:nvSpPr>
        <p:spPr bwMode="blackWhite">
          <a:xfrm>
            <a:off x="1773238" y="2940050"/>
            <a:ext cx="1828800" cy="3398838"/>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2713" indent="-112713">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ctr">
              <a:spcBef>
                <a:spcPct val="50000"/>
              </a:spcBef>
              <a:buClr>
                <a:srgbClr val="FFFF00"/>
              </a:buClr>
              <a:defRPr/>
            </a:pPr>
            <a:r>
              <a:rPr lang="en-US" sz="1400">
                <a:solidFill>
                  <a:srgbClr val="FFFFFF"/>
                </a:solidFill>
                <a:effectLst>
                  <a:outerShdw blurRad="38100" dist="38100" dir="2700000" algn="tl">
                    <a:srgbClr val="000000"/>
                  </a:outerShdw>
                </a:effectLst>
                <a:latin typeface="Arial" pitchFamily="34" charset="0"/>
              </a:rPr>
              <a:t>Therapy</a:t>
            </a:r>
          </a:p>
          <a:p>
            <a:pPr>
              <a:spcBef>
                <a:spcPct val="50000"/>
              </a:spcBef>
              <a:buClr>
                <a:srgbClr val="FFFF00"/>
              </a:buClr>
              <a:buFontTx/>
              <a:buChar char="•"/>
              <a:defRPr/>
            </a:pPr>
            <a:r>
              <a:rPr lang="en-US" sz="1400">
                <a:solidFill>
                  <a:srgbClr val="FFFFFF"/>
                </a:solidFill>
                <a:effectLst>
                  <a:outerShdw blurRad="38100" dist="38100" dir="2700000" algn="tl">
                    <a:srgbClr val="000000"/>
                  </a:outerShdw>
                </a:effectLst>
                <a:latin typeface="Arial" pitchFamily="34" charset="0"/>
              </a:rPr>
              <a:t>Treat Hypertension</a:t>
            </a:r>
          </a:p>
          <a:p>
            <a:pPr>
              <a:spcBef>
                <a:spcPct val="50000"/>
              </a:spcBef>
              <a:buClr>
                <a:srgbClr val="FFFF00"/>
              </a:buClr>
              <a:buFontTx/>
              <a:buChar char="•"/>
              <a:defRPr/>
            </a:pPr>
            <a:r>
              <a:rPr lang="en-US" sz="1400">
                <a:solidFill>
                  <a:srgbClr val="FFFFFF"/>
                </a:solidFill>
                <a:effectLst>
                  <a:outerShdw blurRad="38100" dist="38100" dir="2700000" algn="tl">
                    <a:srgbClr val="000000"/>
                  </a:outerShdw>
                </a:effectLst>
                <a:latin typeface="Arial" pitchFamily="34" charset="0"/>
              </a:rPr>
              <a:t>Treat lipid disorders</a:t>
            </a:r>
          </a:p>
          <a:p>
            <a:pPr>
              <a:spcBef>
                <a:spcPct val="50000"/>
              </a:spcBef>
              <a:buClr>
                <a:srgbClr val="FFFF00"/>
              </a:buClr>
              <a:buFontTx/>
              <a:buChar char="•"/>
              <a:defRPr/>
            </a:pPr>
            <a:r>
              <a:rPr lang="en-US" sz="1400">
                <a:solidFill>
                  <a:srgbClr val="FFFFFF"/>
                </a:solidFill>
                <a:effectLst>
                  <a:outerShdw blurRad="38100" dist="38100" dir="2700000" algn="tl">
                    <a:srgbClr val="000000"/>
                  </a:outerShdw>
                </a:effectLst>
                <a:latin typeface="Arial" pitchFamily="34" charset="0"/>
              </a:rPr>
              <a:t>Encourage regular exercise</a:t>
            </a:r>
          </a:p>
          <a:p>
            <a:pPr>
              <a:spcBef>
                <a:spcPct val="50000"/>
              </a:spcBef>
              <a:buClr>
                <a:srgbClr val="FFFF00"/>
              </a:buClr>
              <a:buFontTx/>
              <a:buChar char="•"/>
              <a:defRPr/>
            </a:pPr>
            <a:r>
              <a:rPr lang="en-US" sz="1400">
                <a:solidFill>
                  <a:srgbClr val="FFFFFF"/>
                </a:solidFill>
                <a:effectLst>
                  <a:outerShdw blurRad="38100" dist="38100" dir="2700000" algn="tl">
                    <a:srgbClr val="000000"/>
                  </a:outerShdw>
                </a:effectLst>
                <a:latin typeface="Arial" pitchFamily="34" charset="0"/>
              </a:rPr>
              <a:t>Discourage alcohol intake</a:t>
            </a:r>
          </a:p>
          <a:p>
            <a:pPr>
              <a:spcBef>
                <a:spcPct val="50000"/>
              </a:spcBef>
              <a:buClr>
                <a:srgbClr val="FFFF00"/>
              </a:buClr>
              <a:buFontTx/>
              <a:buChar char="•"/>
              <a:defRPr/>
            </a:pPr>
            <a:r>
              <a:rPr lang="en-US" sz="1400">
                <a:solidFill>
                  <a:srgbClr val="FFFFFF"/>
                </a:solidFill>
                <a:effectLst>
                  <a:outerShdw blurRad="38100" dist="38100" dir="2700000" algn="tl">
                    <a:srgbClr val="000000"/>
                  </a:outerShdw>
                </a:effectLst>
                <a:latin typeface="Arial" pitchFamily="34" charset="0"/>
              </a:rPr>
              <a:t>ACE inhibition</a:t>
            </a:r>
            <a:br>
              <a:rPr lang="en-US" sz="1400">
                <a:solidFill>
                  <a:srgbClr val="FFFFFF"/>
                </a:solidFill>
                <a:effectLst>
                  <a:outerShdw blurRad="38100" dist="38100" dir="2700000" algn="tl">
                    <a:srgbClr val="000000"/>
                  </a:outerShdw>
                </a:effectLst>
                <a:latin typeface="Arial" pitchFamily="34" charset="0"/>
              </a:rPr>
            </a:br>
            <a:br>
              <a:rPr lang="en-US" sz="1400">
                <a:solidFill>
                  <a:srgbClr val="FFFFFF"/>
                </a:solidFill>
                <a:effectLst>
                  <a:outerShdw blurRad="38100" dist="38100" dir="2700000" algn="tl">
                    <a:srgbClr val="000000"/>
                  </a:outerShdw>
                </a:effectLst>
                <a:latin typeface="Arial" pitchFamily="34" charset="0"/>
              </a:rPr>
            </a:br>
            <a:br>
              <a:rPr lang="en-US" sz="1400">
                <a:solidFill>
                  <a:srgbClr val="FFFFFF"/>
                </a:solidFill>
                <a:effectLst>
                  <a:outerShdw blurRad="38100" dist="38100" dir="2700000" algn="tl">
                    <a:srgbClr val="000000"/>
                  </a:outerShdw>
                </a:effectLst>
                <a:latin typeface="Arial" pitchFamily="34" charset="0"/>
              </a:rPr>
            </a:br>
            <a:br>
              <a:rPr lang="en-US" sz="1400">
                <a:solidFill>
                  <a:srgbClr val="FFFFFF"/>
                </a:solidFill>
                <a:effectLst>
                  <a:outerShdw blurRad="38100" dist="38100" dir="2700000" algn="tl">
                    <a:srgbClr val="000000"/>
                  </a:outerShdw>
                </a:effectLst>
                <a:latin typeface="Arial" pitchFamily="34" charset="0"/>
              </a:rPr>
            </a:br>
            <a:endParaRPr lang="en-US" sz="1400">
              <a:solidFill>
                <a:srgbClr val="FFFFFF"/>
              </a:solidFill>
              <a:effectLst>
                <a:outerShdw blurRad="38100" dist="38100" dir="2700000" algn="tl">
                  <a:srgbClr val="000000"/>
                </a:outerShdw>
              </a:effectLst>
              <a:latin typeface="Arial" pitchFamily="34" charset="0"/>
            </a:endParaRPr>
          </a:p>
        </p:txBody>
      </p:sp>
      <p:sp>
        <p:nvSpPr>
          <p:cNvPr id="163849" name="Text Box 1033"/>
          <p:cNvSpPr txBox="1">
            <a:spLocks noChangeArrowheads="1"/>
          </p:cNvSpPr>
          <p:nvPr/>
        </p:nvSpPr>
        <p:spPr bwMode="blackWhite">
          <a:xfrm>
            <a:off x="4044950" y="2940050"/>
            <a:ext cx="1828800" cy="3398838"/>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2713" indent="-112713">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ctr">
              <a:spcBef>
                <a:spcPct val="50000"/>
              </a:spcBef>
              <a:buClr>
                <a:srgbClr val="FFFF00"/>
              </a:buClr>
              <a:defRPr/>
            </a:pPr>
            <a:r>
              <a:rPr lang="en-US" sz="1400" dirty="0">
                <a:solidFill>
                  <a:srgbClr val="FFFFFF"/>
                </a:solidFill>
                <a:effectLst>
                  <a:outerShdw blurRad="38100" dist="38100" dir="2700000" algn="tl">
                    <a:srgbClr val="000000"/>
                  </a:outerShdw>
                </a:effectLst>
                <a:latin typeface="Arial" pitchFamily="34" charset="0"/>
              </a:rPr>
              <a:t>Therapy</a:t>
            </a:r>
          </a:p>
          <a:p>
            <a:pPr>
              <a:spcBef>
                <a:spcPct val="50000"/>
              </a:spcBef>
              <a:buClr>
                <a:srgbClr val="FFFF00"/>
              </a:buClr>
              <a:buFontTx/>
              <a:buChar char="•"/>
              <a:defRPr/>
            </a:pPr>
            <a:r>
              <a:rPr lang="en-US" sz="1400" dirty="0">
                <a:solidFill>
                  <a:srgbClr val="FFFFFF"/>
                </a:solidFill>
                <a:effectLst>
                  <a:outerShdw blurRad="38100" dist="38100" dir="2700000" algn="tl">
                    <a:srgbClr val="000000"/>
                  </a:outerShdw>
                </a:effectLst>
                <a:latin typeface="Arial" pitchFamily="34" charset="0"/>
              </a:rPr>
              <a:t>All measures under stage A</a:t>
            </a:r>
          </a:p>
          <a:p>
            <a:pPr>
              <a:spcBef>
                <a:spcPct val="50000"/>
              </a:spcBef>
              <a:buClr>
                <a:srgbClr val="FFFF00"/>
              </a:buClr>
              <a:buFontTx/>
              <a:buChar char="•"/>
              <a:defRPr/>
            </a:pPr>
            <a:r>
              <a:rPr lang="en-US" sz="1400" dirty="0">
                <a:solidFill>
                  <a:srgbClr val="FFFFFF"/>
                </a:solidFill>
                <a:effectLst>
                  <a:outerShdw blurRad="38100" dist="38100" dir="2700000" algn="tl">
                    <a:srgbClr val="000000"/>
                  </a:outerShdw>
                </a:effectLst>
                <a:latin typeface="Arial" pitchFamily="34" charset="0"/>
              </a:rPr>
              <a:t>ACE inhibitors in appropriate patients</a:t>
            </a:r>
          </a:p>
          <a:p>
            <a:pPr>
              <a:spcBef>
                <a:spcPct val="50000"/>
              </a:spcBef>
              <a:buClr>
                <a:srgbClr val="FFFF00"/>
              </a:buClr>
              <a:buFontTx/>
              <a:buChar char="•"/>
              <a:defRPr/>
            </a:pPr>
            <a:r>
              <a:rPr lang="en-US" sz="1400" dirty="0">
                <a:solidFill>
                  <a:srgbClr val="FFFFFF"/>
                </a:solidFill>
                <a:effectLst>
                  <a:outerShdw blurRad="38100" dist="38100" dir="2700000" algn="tl">
                    <a:srgbClr val="000000"/>
                  </a:outerShdw>
                </a:effectLst>
                <a:latin typeface="Arial" pitchFamily="34" charset="0"/>
              </a:rPr>
              <a:t>Beta-blockers in appropriate patients</a:t>
            </a:r>
          </a:p>
          <a:p>
            <a:pPr>
              <a:spcBef>
                <a:spcPct val="50000"/>
              </a:spcBef>
              <a:buClr>
                <a:srgbClr val="FFFF00"/>
              </a:buClr>
              <a:defRPr/>
            </a:pPr>
            <a:br>
              <a:rPr lang="en-US" sz="1400" dirty="0">
                <a:solidFill>
                  <a:srgbClr val="FFFFFF"/>
                </a:solidFill>
                <a:effectLst>
                  <a:outerShdw blurRad="38100" dist="38100" dir="2700000" algn="tl">
                    <a:srgbClr val="000000"/>
                  </a:outerShdw>
                </a:effectLst>
                <a:latin typeface="Arial" pitchFamily="34" charset="0"/>
              </a:rPr>
            </a:br>
            <a:br>
              <a:rPr lang="en-US" sz="1400" dirty="0">
                <a:solidFill>
                  <a:srgbClr val="FFFFFF"/>
                </a:solidFill>
                <a:effectLst>
                  <a:outerShdw blurRad="38100" dist="38100" dir="2700000" algn="tl">
                    <a:srgbClr val="000000"/>
                  </a:outerShdw>
                </a:effectLst>
                <a:latin typeface="Arial" pitchFamily="34" charset="0"/>
              </a:rPr>
            </a:br>
            <a:endParaRPr lang="en-US" sz="1400" dirty="0">
              <a:solidFill>
                <a:srgbClr val="FFFFFF"/>
              </a:solidFill>
              <a:effectLst>
                <a:outerShdw blurRad="38100" dist="38100" dir="2700000" algn="tl">
                  <a:srgbClr val="000000"/>
                </a:outerShdw>
              </a:effectLst>
              <a:latin typeface="Arial" pitchFamily="34" charset="0"/>
            </a:endParaRPr>
          </a:p>
          <a:p>
            <a:pPr>
              <a:spcBef>
                <a:spcPct val="50000"/>
              </a:spcBef>
              <a:buClr>
                <a:srgbClr val="FFFF00"/>
              </a:buClr>
              <a:defRPr/>
            </a:pPr>
            <a:endParaRPr lang="en-US" sz="1400" dirty="0">
              <a:solidFill>
                <a:srgbClr val="FFFFFF"/>
              </a:solidFill>
              <a:effectLst>
                <a:outerShdw blurRad="38100" dist="38100" dir="2700000" algn="tl">
                  <a:srgbClr val="000000"/>
                </a:outerShdw>
              </a:effectLst>
              <a:latin typeface="Arial" pitchFamily="34" charset="0"/>
            </a:endParaRPr>
          </a:p>
        </p:txBody>
      </p:sp>
      <p:sp>
        <p:nvSpPr>
          <p:cNvPr id="163850" name="Text Box 1034"/>
          <p:cNvSpPr txBox="1">
            <a:spLocks noChangeArrowheads="1"/>
          </p:cNvSpPr>
          <p:nvPr/>
        </p:nvSpPr>
        <p:spPr bwMode="blackWhite">
          <a:xfrm>
            <a:off x="6318250" y="2940050"/>
            <a:ext cx="1828800" cy="3398838"/>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2713" indent="-112713">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ctr">
              <a:spcBef>
                <a:spcPct val="50000"/>
              </a:spcBef>
              <a:buClr>
                <a:srgbClr val="FFFF00"/>
              </a:buClr>
              <a:defRPr/>
            </a:pPr>
            <a:r>
              <a:rPr lang="en-US" sz="1400">
                <a:solidFill>
                  <a:srgbClr val="FFFFFF"/>
                </a:solidFill>
                <a:effectLst>
                  <a:outerShdw blurRad="38100" dist="38100" dir="2700000" algn="tl">
                    <a:srgbClr val="000000"/>
                  </a:outerShdw>
                </a:effectLst>
                <a:latin typeface="Arial" pitchFamily="34" charset="0"/>
              </a:rPr>
              <a:t>Therapy</a:t>
            </a:r>
          </a:p>
          <a:p>
            <a:pPr>
              <a:spcBef>
                <a:spcPct val="50000"/>
              </a:spcBef>
              <a:buClr>
                <a:srgbClr val="FFFF00"/>
              </a:buClr>
              <a:buFontTx/>
              <a:buChar char="•"/>
              <a:defRPr/>
            </a:pPr>
            <a:r>
              <a:rPr lang="en-US" sz="1400">
                <a:solidFill>
                  <a:srgbClr val="FFFFFF"/>
                </a:solidFill>
                <a:effectLst>
                  <a:outerShdw blurRad="38100" dist="38100" dir="2700000" algn="tl">
                    <a:srgbClr val="000000"/>
                  </a:outerShdw>
                </a:effectLst>
                <a:latin typeface="Arial" pitchFamily="34" charset="0"/>
              </a:rPr>
              <a:t>All measures under stage A</a:t>
            </a:r>
          </a:p>
          <a:p>
            <a:pPr>
              <a:spcBef>
                <a:spcPct val="50000"/>
              </a:spcBef>
              <a:buClr>
                <a:srgbClr val="FFFF00"/>
              </a:buClr>
              <a:defRPr/>
            </a:pPr>
            <a:r>
              <a:rPr lang="en-US" sz="1400">
                <a:solidFill>
                  <a:srgbClr val="FFFFFF"/>
                </a:solidFill>
                <a:effectLst>
                  <a:outerShdw blurRad="38100" dist="38100" dir="2700000" algn="tl">
                    <a:srgbClr val="000000"/>
                  </a:outerShdw>
                </a:effectLst>
                <a:latin typeface="Arial" pitchFamily="34" charset="0"/>
              </a:rPr>
              <a:t>Drugs:</a:t>
            </a:r>
          </a:p>
          <a:p>
            <a:pPr>
              <a:spcBef>
                <a:spcPct val="50000"/>
              </a:spcBef>
              <a:buClr>
                <a:srgbClr val="FFFF00"/>
              </a:buClr>
              <a:buFontTx/>
              <a:buChar char="•"/>
              <a:defRPr/>
            </a:pPr>
            <a:r>
              <a:rPr lang="en-US" sz="1400">
                <a:solidFill>
                  <a:srgbClr val="FFFFFF"/>
                </a:solidFill>
                <a:effectLst>
                  <a:outerShdw blurRad="38100" dist="38100" dir="2700000" algn="tl">
                    <a:srgbClr val="000000"/>
                  </a:outerShdw>
                </a:effectLst>
                <a:latin typeface="Arial" pitchFamily="34" charset="0"/>
              </a:rPr>
              <a:t>Diuretics</a:t>
            </a:r>
          </a:p>
          <a:p>
            <a:pPr>
              <a:spcBef>
                <a:spcPct val="50000"/>
              </a:spcBef>
              <a:buClr>
                <a:srgbClr val="FFFF00"/>
              </a:buClr>
              <a:buFontTx/>
              <a:buChar char="•"/>
              <a:defRPr/>
            </a:pPr>
            <a:r>
              <a:rPr lang="en-US" sz="1400">
                <a:solidFill>
                  <a:srgbClr val="FFFFFF"/>
                </a:solidFill>
                <a:effectLst>
                  <a:outerShdw blurRad="38100" dist="38100" dir="2700000" algn="tl">
                    <a:srgbClr val="000000"/>
                  </a:outerShdw>
                </a:effectLst>
                <a:latin typeface="Arial" pitchFamily="34" charset="0"/>
              </a:rPr>
              <a:t>ACE inhibitors</a:t>
            </a:r>
          </a:p>
          <a:p>
            <a:pPr>
              <a:spcBef>
                <a:spcPct val="50000"/>
              </a:spcBef>
              <a:buClr>
                <a:srgbClr val="FFFF00"/>
              </a:buClr>
              <a:buFontTx/>
              <a:buChar char="•"/>
              <a:defRPr/>
            </a:pPr>
            <a:r>
              <a:rPr lang="en-US" sz="1400">
                <a:solidFill>
                  <a:srgbClr val="FFFFFF"/>
                </a:solidFill>
                <a:effectLst>
                  <a:outerShdw blurRad="38100" dist="38100" dir="2700000" algn="tl">
                    <a:srgbClr val="000000"/>
                  </a:outerShdw>
                </a:effectLst>
                <a:latin typeface="Arial" pitchFamily="34" charset="0"/>
              </a:rPr>
              <a:t>Beta-blockers</a:t>
            </a:r>
          </a:p>
          <a:p>
            <a:pPr>
              <a:spcBef>
                <a:spcPct val="50000"/>
              </a:spcBef>
              <a:buClr>
                <a:srgbClr val="FFFF00"/>
              </a:buClr>
              <a:buFontTx/>
              <a:buChar char="•"/>
              <a:defRPr/>
            </a:pPr>
            <a:r>
              <a:rPr lang="en-US" sz="1400">
                <a:solidFill>
                  <a:srgbClr val="FFFFFF"/>
                </a:solidFill>
                <a:effectLst>
                  <a:outerShdw blurRad="38100" dist="38100" dir="2700000" algn="tl">
                    <a:srgbClr val="000000"/>
                  </a:outerShdw>
                </a:effectLst>
                <a:latin typeface="Arial" pitchFamily="34" charset="0"/>
              </a:rPr>
              <a:t>Digitalis</a:t>
            </a:r>
          </a:p>
          <a:p>
            <a:pPr>
              <a:spcBef>
                <a:spcPct val="50000"/>
              </a:spcBef>
              <a:buClr>
                <a:srgbClr val="FFFF00"/>
              </a:buClr>
              <a:buFontTx/>
              <a:buChar char="•"/>
              <a:defRPr/>
            </a:pPr>
            <a:r>
              <a:rPr lang="en-US" sz="1400">
                <a:solidFill>
                  <a:srgbClr val="FFFFFF"/>
                </a:solidFill>
                <a:effectLst>
                  <a:outerShdw blurRad="38100" dist="38100" dir="2700000" algn="tl">
                    <a:srgbClr val="000000"/>
                  </a:outerShdw>
                </a:effectLst>
                <a:latin typeface="Arial" pitchFamily="34" charset="0"/>
              </a:rPr>
              <a:t>Dietary salt restriction</a:t>
            </a:r>
            <a:br>
              <a:rPr lang="en-US" sz="1400">
                <a:solidFill>
                  <a:srgbClr val="FFFFFF"/>
                </a:solidFill>
                <a:effectLst>
                  <a:outerShdw blurRad="38100" dist="38100" dir="2700000" algn="tl">
                    <a:srgbClr val="000000"/>
                  </a:outerShdw>
                </a:effectLst>
                <a:latin typeface="Arial" pitchFamily="34" charset="0"/>
              </a:rPr>
            </a:br>
            <a:br>
              <a:rPr lang="en-US" sz="1400">
                <a:solidFill>
                  <a:srgbClr val="FFFFFF"/>
                </a:solidFill>
                <a:effectLst>
                  <a:outerShdw blurRad="38100" dist="38100" dir="2700000" algn="tl">
                    <a:srgbClr val="000000"/>
                  </a:outerShdw>
                </a:effectLst>
                <a:latin typeface="Arial" pitchFamily="34" charset="0"/>
              </a:rPr>
            </a:br>
            <a:endParaRPr lang="en-US" sz="1400">
              <a:solidFill>
                <a:srgbClr val="FFFFFF"/>
              </a:solidFill>
              <a:effectLst>
                <a:outerShdw blurRad="38100" dist="38100" dir="2700000" algn="tl">
                  <a:srgbClr val="000000"/>
                </a:outerShdw>
              </a:effectLst>
              <a:latin typeface="Arial" pitchFamily="34" charset="0"/>
            </a:endParaRPr>
          </a:p>
        </p:txBody>
      </p:sp>
      <p:sp>
        <p:nvSpPr>
          <p:cNvPr id="163851" name="Text Box 1035"/>
          <p:cNvSpPr txBox="1">
            <a:spLocks noChangeArrowheads="1"/>
          </p:cNvSpPr>
          <p:nvPr/>
        </p:nvSpPr>
        <p:spPr bwMode="blackWhite">
          <a:xfrm>
            <a:off x="8591550" y="2940051"/>
            <a:ext cx="1828800" cy="3216265"/>
          </a:xfrm>
          <a:prstGeom prst="rect">
            <a:avLst/>
          </a:prstGeom>
          <a:gradFill rotWithShape="0">
            <a:gsLst>
              <a:gs pos="0">
                <a:schemeClr val="accent1">
                  <a:gamma/>
                  <a:shade val="46275"/>
                  <a:invGamma/>
                </a:schemeClr>
              </a:gs>
              <a:gs pos="50000">
                <a:schemeClr val="accent1"/>
              </a:gs>
              <a:gs pos="100000">
                <a:schemeClr val="accent1">
                  <a:gamma/>
                  <a:shade val="46275"/>
                  <a:invGamma/>
                </a:schemeClr>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2713" indent="-112713">
              <a:defRPr sz="2400">
                <a:solidFill>
                  <a:schemeClr val="tx1"/>
                </a:solidFill>
                <a:latin typeface="Times New Roman" pitchFamily="18" charset="0"/>
              </a:defRPr>
            </a:lvl1pPr>
            <a:lvl2pPr>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ctr">
              <a:spcBef>
                <a:spcPct val="50000"/>
              </a:spcBef>
              <a:buClr>
                <a:srgbClr val="FFFF00"/>
              </a:buClr>
              <a:defRPr/>
            </a:pPr>
            <a:r>
              <a:rPr lang="en-US" sz="1400">
                <a:solidFill>
                  <a:srgbClr val="FFFFFF"/>
                </a:solidFill>
                <a:effectLst>
                  <a:outerShdw blurRad="38100" dist="38100" dir="2700000" algn="tl">
                    <a:srgbClr val="000000"/>
                  </a:outerShdw>
                </a:effectLst>
                <a:latin typeface="Arial" pitchFamily="34" charset="0"/>
              </a:rPr>
              <a:t>Therapy</a:t>
            </a:r>
          </a:p>
          <a:p>
            <a:pPr>
              <a:spcBef>
                <a:spcPct val="50000"/>
              </a:spcBef>
              <a:buClr>
                <a:srgbClr val="FFFF00"/>
              </a:buClr>
              <a:buFontTx/>
              <a:buChar char="•"/>
              <a:defRPr/>
            </a:pPr>
            <a:r>
              <a:rPr lang="en-US" sz="1400">
                <a:solidFill>
                  <a:srgbClr val="FFFFFF"/>
                </a:solidFill>
                <a:effectLst>
                  <a:outerShdw blurRad="38100" dist="38100" dir="2700000" algn="tl">
                    <a:srgbClr val="000000"/>
                  </a:outerShdw>
                </a:effectLst>
                <a:latin typeface="Arial" pitchFamily="34" charset="0"/>
              </a:rPr>
              <a:t>All measures under stages A,B, and C</a:t>
            </a:r>
          </a:p>
          <a:p>
            <a:pPr>
              <a:spcBef>
                <a:spcPct val="50000"/>
              </a:spcBef>
              <a:buClr>
                <a:srgbClr val="FFFF00"/>
              </a:buClr>
              <a:buFontTx/>
              <a:buChar char="•"/>
              <a:defRPr/>
            </a:pPr>
            <a:r>
              <a:rPr lang="en-US" sz="1400">
                <a:solidFill>
                  <a:srgbClr val="FFFFFF"/>
                </a:solidFill>
                <a:effectLst>
                  <a:outerShdw blurRad="38100" dist="38100" dir="2700000" algn="tl">
                    <a:srgbClr val="000000"/>
                  </a:outerShdw>
                </a:effectLst>
                <a:latin typeface="Arial" pitchFamily="34" charset="0"/>
              </a:rPr>
              <a:t>Mechanical assist devices</a:t>
            </a:r>
          </a:p>
          <a:p>
            <a:pPr>
              <a:spcBef>
                <a:spcPct val="50000"/>
              </a:spcBef>
              <a:buClr>
                <a:srgbClr val="FFFF00"/>
              </a:buClr>
              <a:buFontTx/>
              <a:buChar char="•"/>
              <a:defRPr/>
            </a:pPr>
            <a:r>
              <a:rPr lang="en-US" sz="1400">
                <a:solidFill>
                  <a:srgbClr val="FFFFFF"/>
                </a:solidFill>
                <a:effectLst>
                  <a:outerShdw blurRad="38100" dist="38100" dir="2700000" algn="tl">
                    <a:srgbClr val="000000"/>
                  </a:outerShdw>
                </a:effectLst>
                <a:latin typeface="Arial" pitchFamily="34" charset="0"/>
              </a:rPr>
              <a:t>Heart transplantation</a:t>
            </a:r>
          </a:p>
          <a:p>
            <a:pPr>
              <a:spcBef>
                <a:spcPct val="50000"/>
              </a:spcBef>
              <a:buClr>
                <a:srgbClr val="FFFF00"/>
              </a:buClr>
              <a:buFontTx/>
              <a:buChar char="•"/>
              <a:defRPr/>
            </a:pPr>
            <a:r>
              <a:rPr lang="en-US" sz="1400">
                <a:solidFill>
                  <a:srgbClr val="FFFFFF"/>
                </a:solidFill>
                <a:effectLst>
                  <a:outerShdw blurRad="38100" dist="38100" dir="2700000" algn="tl">
                    <a:srgbClr val="000000"/>
                  </a:outerShdw>
                </a:effectLst>
                <a:latin typeface="Arial" pitchFamily="34" charset="0"/>
              </a:rPr>
              <a:t>Continuous (not intermittent) IV inotropic infusions for palliation</a:t>
            </a:r>
          </a:p>
          <a:p>
            <a:pPr>
              <a:spcBef>
                <a:spcPct val="50000"/>
              </a:spcBef>
              <a:buClr>
                <a:srgbClr val="FFFF00"/>
              </a:buClr>
              <a:buFontTx/>
              <a:buChar char="•"/>
              <a:defRPr/>
            </a:pPr>
            <a:r>
              <a:rPr lang="en-US" sz="1400">
                <a:solidFill>
                  <a:srgbClr val="FFFFFF"/>
                </a:solidFill>
                <a:effectLst>
                  <a:outerShdw blurRad="38100" dist="38100" dir="2700000" algn="tl">
                    <a:srgbClr val="000000"/>
                  </a:outerShdw>
                </a:effectLst>
                <a:latin typeface="Arial" pitchFamily="34" charset="0"/>
              </a:rPr>
              <a:t>Hospice care</a:t>
            </a:r>
          </a:p>
        </p:txBody>
      </p:sp>
      <p:sp>
        <p:nvSpPr>
          <p:cNvPr id="163845" name="Text Box 1029"/>
          <p:cNvSpPr txBox="1">
            <a:spLocks noChangeArrowheads="1"/>
          </p:cNvSpPr>
          <p:nvPr/>
        </p:nvSpPr>
        <p:spPr bwMode="blackWhite">
          <a:xfrm>
            <a:off x="6318250" y="1403462"/>
            <a:ext cx="1838325" cy="1446212"/>
          </a:xfrm>
          <a:prstGeom prst="rect">
            <a:avLst/>
          </a:prstGeom>
          <a:gradFill rotWithShape="0">
            <a:gsLst>
              <a:gs pos="0">
                <a:schemeClr val="accent2">
                  <a:gamma/>
                  <a:shade val="46275"/>
                  <a:invGamma/>
                </a:schemeClr>
              </a:gs>
              <a:gs pos="50000">
                <a:schemeClr val="accent2"/>
              </a:gs>
              <a:gs pos="100000">
                <a:schemeClr val="accent2">
                  <a:gamma/>
                  <a:shade val="46275"/>
                  <a:invGamma/>
                </a:schemeClr>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1600" dirty="0">
                <a:solidFill>
                  <a:srgbClr val="FFFFFF"/>
                </a:solidFill>
                <a:effectLst>
                  <a:outerShdw blurRad="38100" dist="38100" dir="2700000" algn="tl">
                    <a:srgbClr val="000000"/>
                  </a:outerShdw>
                </a:effectLst>
                <a:latin typeface="Arial" pitchFamily="34" charset="0"/>
              </a:rPr>
              <a:t>Stage C</a:t>
            </a:r>
          </a:p>
          <a:p>
            <a:pPr algn="ctr">
              <a:spcBef>
                <a:spcPct val="50000"/>
              </a:spcBef>
              <a:defRPr/>
            </a:pPr>
            <a:r>
              <a:rPr lang="en-US" sz="1600" dirty="0">
                <a:solidFill>
                  <a:srgbClr val="FFFFFF"/>
                </a:solidFill>
                <a:effectLst>
                  <a:outerShdw blurRad="38100" dist="38100" dir="2700000" algn="tl">
                    <a:srgbClr val="000000"/>
                  </a:outerShdw>
                </a:effectLst>
                <a:latin typeface="Arial" pitchFamily="34" charset="0"/>
              </a:rPr>
              <a:t>Structural heart disease with prior/current symptoms of HF</a:t>
            </a:r>
          </a:p>
        </p:txBody>
      </p:sp>
      <p:sp>
        <p:nvSpPr>
          <p:cNvPr id="163855" name="Text Box 1039"/>
          <p:cNvSpPr txBox="1">
            <a:spLocks noChangeArrowheads="1"/>
          </p:cNvSpPr>
          <p:nvPr/>
        </p:nvSpPr>
        <p:spPr bwMode="auto">
          <a:xfrm>
            <a:off x="1752600" y="6400800"/>
            <a:ext cx="5486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en-US" sz="1200">
                <a:solidFill>
                  <a:srgbClr val="FFFFFF"/>
                </a:solidFill>
                <a:effectLst>
                  <a:outerShdw blurRad="38100" dist="38100" dir="2700000" algn="tl">
                    <a:srgbClr val="000000"/>
                  </a:outerShdw>
                </a:effectLst>
                <a:latin typeface="Arial" pitchFamily="34" charset="0"/>
              </a:rPr>
              <a:t>Hunt, SA, et al  ACC/AHA Guidelines for the Evaluation and Management of Chronic Heart Failure in the Adult, 2001</a:t>
            </a:r>
          </a:p>
        </p:txBody>
      </p:sp>
      <p:sp>
        <p:nvSpPr>
          <p:cNvPr id="2" name="Date Placeholder 1"/>
          <p:cNvSpPr>
            <a:spLocks noGrp="1"/>
          </p:cNvSpPr>
          <p:nvPr>
            <p:ph type="dt" sz="half" idx="10"/>
          </p:nvPr>
        </p:nvSpPr>
        <p:spPr/>
        <p:txBody>
          <a:bodyPr/>
          <a:lstStyle/>
          <a:p>
            <a:fld id="{6D2ADA37-A0C4-4824-AE82-6A0A30EF8BAE}" type="datetime1">
              <a:rPr lang="en-US" smtClean="0"/>
              <a:t>7/8/2017</a:t>
            </a:fld>
            <a:endParaRPr lang="en-US"/>
          </a:p>
        </p:txBody>
      </p:sp>
    </p:spTree>
    <p:extLst>
      <p:ext uri="{BB962C8B-B14F-4D97-AF65-F5344CB8AC3E}">
        <p14:creationId xmlns:p14="http://schemas.microsoft.com/office/powerpoint/2010/main" val="3289499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idx="4294967295"/>
          </p:nvPr>
        </p:nvSpPr>
        <p:spPr>
          <a:xfrm>
            <a:off x="0" y="152400"/>
            <a:ext cx="12192000" cy="571500"/>
          </a:xfrm>
        </p:spPr>
        <p:txBody>
          <a:bodyPr>
            <a:noAutofit/>
          </a:bodyPr>
          <a:lstStyle/>
          <a:p>
            <a:pPr algn="ctr" eaLnBrk="1" hangingPunct="1"/>
            <a:r>
              <a:rPr lang="en-US" sz="2400" dirty="0">
                <a:solidFill>
                  <a:srgbClr val="002060"/>
                </a:solidFill>
                <a:latin typeface="Garamond" pitchFamily="18" charset="0"/>
              </a:rPr>
              <a:t>Classification of Recommendations and Levels of Evidence</a:t>
            </a:r>
            <a:endParaRPr lang="en-US" sz="2400" dirty="0">
              <a:solidFill>
                <a:srgbClr val="002060"/>
              </a:solidFill>
              <a:effectLst>
                <a:outerShdw blurRad="38100" dist="38100" dir="2700000" algn="tl">
                  <a:srgbClr val="C0C0C0"/>
                </a:outerShdw>
              </a:effectLst>
              <a:latin typeface="Garamond" pitchFamily="18" charset="0"/>
            </a:endParaRPr>
          </a:p>
        </p:txBody>
      </p:sp>
      <p:sp>
        <p:nvSpPr>
          <p:cNvPr id="17411" name="Rectangle 57"/>
          <p:cNvSpPr>
            <a:spLocks noChangeArrowheads="1"/>
          </p:cNvSpPr>
          <p:nvPr/>
        </p:nvSpPr>
        <p:spPr bwMode="auto">
          <a:xfrm>
            <a:off x="3038477" y="1883569"/>
            <a:ext cx="184731" cy="369332"/>
          </a:xfrm>
          <a:prstGeom prst="rect">
            <a:avLst/>
          </a:prstGeom>
          <a:noFill/>
          <a:ln w="9525">
            <a:noFill/>
            <a:miter lim="800000"/>
            <a:headEnd/>
            <a:tailEnd/>
          </a:ln>
        </p:spPr>
        <p:txBody>
          <a:bodyPr wrap="none">
            <a:spAutoFit/>
          </a:bodyPr>
          <a:lstStyle/>
          <a:p>
            <a:pPr defTabSz="342900" eaLnBrk="0" hangingPunct="0"/>
            <a:endParaRPr lang="en-US">
              <a:solidFill>
                <a:prstClr val="white"/>
              </a:solidFill>
              <a:latin typeface="Century Gothic" panose="020B0502020202020204"/>
              <a:ea typeface="ＭＳ Ｐゴシック" pitchFamily="-61" charset="-128"/>
            </a:endParaRPr>
          </a:p>
        </p:txBody>
      </p:sp>
      <p:pic>
        <p:nvPicPr>
          <p:cNvPr id="6" name="Picture 3" descr="M1416_COE_LOE_Guidelines_V21b_no-titl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45" t="3822" r="2041" b="3160"/>
          <a:stretch/>
        </p:blipFill>
        <p:spPr bwMode="auto">
          <a:xfrm>
            <a:off x="3505200" y="625856"/>
            <a:ext cx="6435754" cy="6264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ate Placeholder 1"/>
          <p:cNvSpPr>
            <a:spLocks noGrp="1"/>
          </p:cNvSpPr>
          <p:nvPr>
            <p:ph type="dt" sz="half" idx="10"/>
          </p:nvPr>
        </p:nvSpPr>
        <p:spPr/>
        <p:txBody>
          <a:bodyPr/>
          <a:lstStyle/>
          <a:p>
            <a:fld id="{1BD45B96-A383-4307-8D24-350D8CA5C150}" type="datetime1">
              <a:rPr lang="en-US" smtClean="0"/>
              <a:t>7/8/2017</a:t>
            </a:fld>
            <a:endParaRPr lang="en-US"/>
          </a:p>
        </p:txBody>
      </p:sp>
    </p:spTree>
    <p:extLst>
      <p:ext uri="{BB962C8B-B14F-4D97-AF65-F5344CB8AC3E}">
        <p14:creationId xmlns:p14="http://schemas.microsoft.com/office/powerpoint/2010/main" val="32817337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e3ea425d-c3b4-4a27-a318-8c97908aea3a"/>
  <p:tag name="SESGUID" val="0"/>
  <p:tag name="SESIDS" val="49"/>
</p:tagLst>
</file>

<file path=ppt/tags/tag10.xml><?xml version="1.0" encoding="utf-8"?>
<p:tagLst xmlns:a="http://schemas.openxmlformats.org/drawingml/2006/main" xmlns:r="http://schemas.openxmlformats.org/officeDocument/2006/relationships" xmlns:p="http://schemas.openxmlformats.org/presentationml/2006/main">
  <p:tag name="ALIASES" val="Choice 0^^20%^^40%^^60%^^80%^^"/>
  <p:tag name="WEIGHTS" val="1^^1^^1^^1^^1^^"/>
  <p:tag name="CORRECTANSWER" val="0^^0^^0^^0^^0^^"/>
</p:tagLst>
</file>

<file path=ppt/tags/tag11.xml><?xml version="1.0" encoding="utf-8"?>
<p:tagLst xmlns:a="http://schemas.openxmlformats.org/drawingml/2006/main" xmlns:r="http://schemas.openxmlformats.org/officeDocument/2006/relationships" xmlns:p="http://schemas.openxmlformats.org/presentationml/2006/main">
  <p:tag name="THRESHOLDVALUE" val="100"/>
  <p:tag name="ADVONTHRESH" val="True"/>
</p:tagLst>
</file>

<file path=ppt/tags/tag12.xml><?xml version="1.0" encoding="utf-8"?>
<p:tagLst xmlns:a="http://schemas.openxmlformats.org/drawingml/2006/main" xmlns:r="http://schemas.openxmlformats.org/officeDocument/2006/relationships" xmlns:p="http://schemas.openxmlformats.org/presentationml/2006/main">
  <p:tag name="CHARTSTYLE" val="0"/>
  <p:tag name="PERCENTDATA" val="1"/>
  <p:tag name="DATADECIMALS" val="0"/>
  <p:tag name="COLORCORRECTANSWER" val="False"/>
  <p:tag name="CORRECTANSWERCOLOR" val="-16777216"/>
  <p:tag name="MULTISERIES" val="1"/>
  <p:tag name="NUMOFSERIES" val="1"/>
  <p:tag name="DATACOLORING" val="0"/>
  <p:tag name="CHARTLABELS" val="0"/>
</p:tagLst>
</file>

<file path=ppt/tags/tag13.xml><?xml version="1.0" encoding="utf-8"?>
<p:tagLst xmlns:a="http://schemas.openxmlformats.org/drawingml/2006/main" xmlns:r="http://schemas.openxmlformats.org/officeDocument/2006/relationships" xmlns:p="http://schemas.openxmlformats.org/presentationml/2006/main">
  <p:tag name="ADVONTIMEOUT" val="1"/>
  <p:tag name="INTERVAL" val="15"/>
</p:tagLst>
</file>

<file path=ppt/tags/tag14.xml><?xml version="1.0" encoding="utf-8"?>
<p:tagLst xmlns:a="http://schemas.openxmlformats.org/drawingml/2006/main" xmlns:r="http://schemas.openxmlformats.org/officeDocument/2006/relationships" xmlns:p="http://schemas.openxmlformats.org/presentationml/2006/main">
  <p:tag name="OPSLIDE" val="1090781184"/>
  <p:tag name="EXELEMGUID" val="eba2ffb7-da04-46bd-9440-c6a6e0e4a5d9"/>
  <p:tag name="MESSAGINGXML" val="&lt;?xml version=&quot;1.0&quot; encoding=&quot;utf-16&quot; standalone=&quot;yes&quot;?&gt;&#10;&lt;messaging&gt;&#10;  &lt;broadcast&gt;&#10;    &lt;enabled&gt;False&lt;/enabled&gt;&#10;    &lt;send&gt;0&lt;/send&gt;&#10;    &lt;other_text&gt;&lt;/other_text&gt;&#10;  &lt;/broadcast&gt;&#10;  &lt;feedback&gt;&#10;    &lt;enabled&gt;False&lt;/enabled&gt;&#10;    &lt;send&gt;0&lt;/send&gt;&#10;    &lt;other_text&gt;&lt;/other_text&gt;&#10;    &lt;prepend_text&gt;&lt;/prepend_text&gt;&#10;    &lt;append_text&gt;&lt;/append_text&gt;&#10;  &lt;/feedback&gt;&#10;&lt;/messaging&gt;"/>
  <p:tag name="COMPARATIVESLIDE" val="False"/>
  <p:tag name="EXERID" val="34"/>
  <p:tag name="SESGUID" val="0"/>
</p:tagLst>
</file>

<file path=ppt/tags/tag15.xml><?xml version="1.0" encoding="utf-8"?>
<p:tagLst xmlns:a="http://schemas.openxmlformats.org/drawingml/2006/main" xmlns:r="http://schemas.openxmlformats.org/officeDocument/2006/relationships" xmlns:p="http://schemas.openxmlformats.org/presentationml/2006/main">
  <p:tag name="ALIAS" val="Your recommendation is:"/>
</p:tagLst>
</file>

<file path=ppt/tags/tag16.xml><?xml version="1.0" encoding="utf-8"?>
<p:tagLst xmlns:a="http://schemas.openxmlformats.org/drawingml/2006/main" xmlns:r="http://schemas.openxmlformats.org/officeDocument/2006/relationships" xmlns:p="http://schemas.openxmlformats.org/presentationml/2006/main">
  <p:tag name="ALIASES" val="Choice 0^^No change in therapy^^Increase Lasix to 60 mg po qd^^Change Lisinopril to Sacubitril/^^Add Ivabradine (Corlanor)^^"/>
  <p:tag name="WEIGHTS" val="1^^1^^1^^1^^1^^"/>
  <p:tag name="CORRECTANSWER" val="0^^0^^0^^0^^0^^"/>
</p:tagLst>
</file>

<file path=ppt/tags/tag17.xml><?xml version="1.0" encoding="utf-8"?>
<p:tagLst xmlns:a="http://schemas.openxmlformats.org/drawingml/2006/main" xmlns:r="http://schemas.openxmlformats.org/officeDocument/2006/relationships" xmlns:p="http://schemas.openxmlformats.org/presentationml/2006/main">
  <p:tag name="THRESHOLDVALUE" val="100"/>
  <p:tag name="ADVONTHRESH" val="True"/>
</p:tagLst>
</file>

<file path=ppt/tags/tag18.xml><?xml version="1.0" encoding="utf-8"?>
<p:tagLst xmlns:a="http://schemas.openxmlformats.org/drawingml/2006/main" xmlns:r="http://schemas.openxmlformats.org/officeDocument/2006/relationships" xmlns:p="http://schemas.openxmlformats.org/presentationml/2006/main">
  <p:tag name="CHARTSTYLE" val="0"/>
  <p:tag name="PERCENTDATA" val="1"/>
  <p:tag name="DATADECIMALS" val="0"/>
  <p:tag name="COLORCORRECTANSWER" val="False"/>
  <p:tag name="CORRECTANSWERCOLOR" val="-16777216"/>
  <p:tag name="MULTISERIES" val="1"/>
  <p:tag name="NUMOFSERIES" val="1"/>
  <p:tag name="DATACOLORING" val="0"/>
  <p:tag name="CHARTLABELS" val="0"/>
</p:tagLst>
</file>

<file path=ppt/tags/tag19.xml><?xml version="1.0" encoding="utf-8"?>
<p:tagLst xmlns:a="http://schemas.openxmlformats.org/drawingml/2006/main" xmlns:r="http://schemas.openxmlformats.org/officeDocument/2006/relationships" xmlns:p="http://schemas.openxmlformats.org/presentationml/2006/main">
  <p:tag name="ADVONTIMEOUT" val="1"/>
  <p:tag name="INTERVAL" val="15"/>
</p:tagLst>
</file>

<file path=ppt/tags/tag2.xml><?xml version="1.0" encoding="utf-8"?>
<p:tagLst xmlns:a="http://schemas.openxmlformats.org/drawingml/2006/main" xmlns:r="http://schemas.openxmlformats.org/officeDocument/2006/relationships" xmlns:p="http://schemas.openxmlformats.org/presentationml/2006/main">
  <p:tag name="OPSLIDE" val="1090781184"/>
  <p:tag name="EXELEMGUID" val="1b5c6aae-f1d7-4693-bd9c-ccdf71d27d50"/>
  <p:tag name="MESSAGINGXML" val="&lt;?xml version=&quot;1.0&quot; encoding=&quot;utf-16&quot; standalone=&quot;yes&quot;?&gt;&#10;&lt;messaging&gt;&#10;  &lt;broadcast&gt;&#10;    &lt;enabled&gt;False&lt;/enabled&gt;&#10;    &lt;send&gt;0&lt;/send&gt;&#10;    &lt;other_text&gt;&lt;/other_text&gt;&#10;  &lt;/broadcast&gt;&#10;  &lt;feedback&gt;&#10;    &lt;enabled&gt;False&lt;/enabled&gt;&#10;    &lt;send&gt;0&lt;/send&gt;&#10;    &lt;other_text&gt;&lt;/other_text&gt;&#10;    &lt;prepend_text&gt;&lt;/prepend_text&gt;&#10;    &lt;append_text&gt;&lt;/append_text&gt;&#10;  &lt;/feedback&gt;&#10;&lt;/messaging&gt;"/>
  <p:tag name="COMPARATIVESLIDE" val="False"/>
  <p:tag name="EXERID" val="34"/>
  <p:tag name="SESGUID" val="0"/>
</p:tagLst>
</file>

<file path=ppt/tags/tag3.xml><?xml version="1.0" encoding="utf-8"?>
<p:tagLst xmlns:a="http://schemas.openxmlformats.org/drawingml/2006/main" xmlns:r="http://schemas.openxmlformats.org/officeDocument/2006/relationships" xmlns:p="http://schemas.openxmlformats.org/presentationml/2006/main">
  <p:tag name="ALIAS" val="Question "/>
</p:tagLst>
</file>

<file path=ppt/tags/tag4.xml><?xml version="1.0" encoding="utf-8"?>
<p:tagLst xmlns:a="http://schemas.openxmlformats.org/drawingml/2006/main" xmlns:r="http://schemas.openxmlformats.org/officeDocument/2006/relationships" xmlns:p="http://schemas.openxmlformats.org/presentationml/2006/main">
  <p:tag name="ALIASES" val="Choice 0^^2.5M^^5.5M^^7.5M^^10M^^"/>
  <p:tag name="WEIGHTS" val="1^^1^^1^^1^^1^^"/>
  <p:tag name="CORRECTANSWER" val="0^^0^^0^^0^^0^^"/>
</p:tagLst>
</file>

<file path=ppt/tags/tag5.xml><?xml version="1.0" encoding="utf-8"?>
<p:tagLst xmlns:a="http://schemas.openxmlformats.org/drawingml/2006/main" xmlns:r="http://schemas.openxmlformats.org/officeDocument/2006/relationships" xmlns:p="http://schemas.openxmlformats.org/presentationml/2006/main">
  <p:tag name="THRESHOLDVALUE" val="100"/>
  <p:tag name="ADVONTHRESH" val="True"/>
</p:tagLst>
</file>

<file path=ppt/tags/tag6.xml><?xml version="1.0" encoding="utf-8"?>
<p:tagLst xmlns:a="http://schemas.openxmlformats.org/drawingml/2006/main" xmlns:r="http://schemas.openxmlformats.org/officeDocument/2006/relationships" xmlns:p="http://schemas.openxmlformats.org/presentationml/2006/main">
  <p:tag name="CHARTSTYLE" val="0"/>
  <p:tag name="PERCENTDATA" val="1"/>
  <p:tag name="DATADECIMALS" val="0"/>
  <p:tag name="COLORCORRECTANSWER" val="False"/>
  <p:tag name="CORRECTANSWERCOLOR" val="-16777216"/>
  <p:tag name="MULTISERIES" val="1"/>
  <p:tag name="NUMOFSERIES" val="1"/>
  <p:tag name="DATACOLORING" val="0"/>
  <p:tag name="CHARTLABELS" val="0"/>
</p:tagLst>
</file>

<file path=ppt/tags/tag7.xml><?xml version="1.0" encoding="utf-8"?>
<p:tagLst xmlns:a="http://schemas.openxmlformats.org/drawingml/2006/main" xmlns:r="http://schemas.openxmlformats.org/officeDocument/2006/relationships" xmlns:p="http://schemas.openxmlformats.org/presentationml/2006/main">
  <p:tag name="ADVONTIMEOUT" val="1"/>
  <p:tag name="INTERVAL" val="15"/>
</p:tagLst>
</file>

<file path=ppt/tags/tag8.xml><?xml version="1.0" encoding="utf-8"?>
<p:tagLst xmlns:a="http://schemas.openxmlformats.org/drawingml/2006/main" xmlns:r="http://schemas.openxmlformats.org/officeDocument/2006/relationships" xmlns:p="http://schemas.openxmlformats.org/presentationml/2006/main">
  <p:tag name="OPSLIDE" val="1090781184"/>
  <p:tag name="EXELEMGUID" val="6bf4afc0-e147-4ce6-b8c9-9808806a66c2"/>
  <p:tag name="MESSAGINGXML" val="&lt;?xml version=&quot;1.0&quot; encoding=&quot;utf-16&quot; standalone=&quot;yes&quot;?&gt;&#10;&lt;messaging&gt;&#10;  &lt;broadcast&gt;&#10;    &lt;enabled&gt;False&lt;/enabled&gt;&#10;    &lt;send&gt;0&lt;/send&gt;&#10;    &lt;other_text&gt;&lt;/other_text&gt;&#10;  &lt;/broadcast&gt;&#10;  &lt;feedback&gt;&#10;    &lt;enabled&gt;False&lt;/enabled&gt;&#10;    &lt;send&gt;0&lt;/send&gt;&#10;    &lt;other_text&gt;&lt;/other_text&gt;&#10;    &lt;prepend_text&gt;&lt;/prepend_text&gt;&#10;    &lt;append_text&gt;&lt;/append_text&gt;&#10;  &lt;/feedback&gt;&#10;&lt;/messaging&gt;"/>
  <p:tag name="COMPARATIVESLIDE" val="False"/>
  <p:tag name="EXERID" val="34"/>
  <p:tag name="SESGUID" val="0"/>
</p:tagLst>
</file>

<file path=ppt/tags/tag9.xml><?xml version="1.0" encoding="utf-8"?>
<p:tagLst xmlns:a="http://schemas.openxmlformats.org/drawingml/2006/main" xmlns:r="http://schemas.openxmlformats.org/officeDocument/2006/relationships" xmlns:p="http://schemas.openxmlformats.org/presentationml/2006/main">
  <p:tag name="ALIAS" val="Cumulative Risk Reduction if All the Evi"/>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1_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2_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4.xml><?xml version="1.0" encoding="utf-8"?>
<a:theme xmlns:a="http://schemas.openxmlformats.org/drawingml/2006/main" name="3_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5.xml><?xml version="1.0" encoding="utf-8"?>
<a:theme xmlns:a="http://schemas.openxmlformats.org/drawingml/2006/main" name="4_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1977</TotalTime>
  <Words>3028</Words>
  <Application>Microsoft Office PowerPoint</Application>
  <PresentationFormat>Widescreen</PresentationFormat>
  <Paragraphs>573</Paragraphs>
  <Slides>60</Slides>
  <Notes>12</Notes>
  <HiddenSlides>1</HiddenSlides>
  <MMClips>0</MMClips>
  <ScaleCrop>false</ScaleCrop>
  <HeadingPairs>
    <vt:vector size="8" baseType="variant">
      <vt:variant>
        <vt:lpstr>Fonts Used</vt:lpstr>
      </vt:variant>
      <vt:variant>
        <vt:i4>17</vt:i4>
      </vt:variant>
      <vt:variant>
        <vt:lpstr>Theme</vt:lpstr>
      </vt:variant>
      <vt:variant>
        <vt:i4>5</vt:i4>
      </vt:variant>
      <vt:variant>
        <vt:lpstr>Embedded OLE Servers</vt:lpstr>
      </vt:variant>
      <vt:variant>
        <vt:i4>1</vt:i4>
      </vt:variant>
      <vt:variant>
        <vt:lpstr>Slide Titles</vt:lpstr>
      </vt:variant>
      <vt:variant>
        <vt:i4>60</vt:i4>
      </vt:variant>
    </vt:vector>
  </HeadingPairs>
  <TitlesOfParts>
    <vt:vector size="83" baseType="lpstr">
      <vt:lpstr>Batang</vt:lpstr>
      <vt:lpstr>MS PGothic</vt:lpstr>
      <vt:lpstr>MS PGothic</vt:lpstr>
      <vt:lpstr>Arial</vt:lpstr>
      <vt:lpstr>Arial Black</vt:lpstr>
      <vt:lpstr>Arial Narrow</vt:lpstr>
      <vt:lpstr>Arial Unicode MS</vt:lpstr>
      <vt:lpstr>Calibri</vt:lpstr>
      <vt:lpstr>Century Gothic</vt:lpstr>
      <vt:lpstr>Corbel</vt:lpstr>
      <vt:lpstr>Garamond</vt:lpstr>
      <vt:lpstr>Raleway</vt:lpstr>
      <vt:lpstr>Times</vt:lpstr>
      <vt:lpstr>Times New Roman</vt:lpstr>
      <vt:lpstr>Wingdings</vt:lpstr>
      <vt:lpstr>Wingdings 2</vt:lpstr>
      <vt:lpstr>Wingdings 3</vt:lpstr>
      <vt:lpstr>Module</vt:lpstr>
      <vt:lpstr>1_Module</vt:lpstr>
      <vt:lpstr>2_Module</vt:lpstr>
      <vt:lpstr>3_Module</vt:lpstr>
      <vt:lpstr>4_Module</vt:lpstr>
      <vt:lpstr>Microsoft Graph Chart</vt:lpstr>
      <vt:lpstr>Sreeni Gangasani MD, FACC.</vt:lpstr>
      <vt:lpstr>What is Congestive Heart Failure or CHF?</vt:lpstr>
      <vt:lpstr>Prevalence of HF by Age and Gender</vt:lpstr>
      <vt:lpstr>How Many Americans Suffer From Heart Failure</vt:lpstr>
      <vt:lpstr>HEART FAILURE BURDEN IN THE UNITED STATES</vt:lpstr>
      <vt:lpstr> ECONOMIC BURDEN OF HF ADMISSIONS IN THE U.S.</vt:lpstr>
      <vt:lpstr>Heart Failure Stages by ACC/AHA</vt:lpstr>
      <vt:lpstr>Treatment Approach for the Patient  with Heart Failure</vt:lpstr>
      <vt:lpstr>Classification of Recommendations and Levels of Evidence</vt:lpstr>
      <vt:lpstr>2017 ACC/AHA/HFSA Focused Update of the 2013 ACCF/AHA Guideline for the Management of Heart Failure  </vt:lpstr>
      <vt:lpstr>Citation</vt:lpstr>
      <vt:lpstr>Introduction</vt:lpstr>
      <vt:lpstr>Pharmacologic Treatment for Stage C HFrEF</vt:lpstr>
      <vt:lpstr>Question</vt:lpstr>
      <vt:lpstr>Cumulative Risk Reduction if All the Evidence Based Therapies are Used</vt:lpstr>
      <vt:lpstr>PowerPoint Presentation</vt:lpstr>
      <vt:lpstr>Mortality reduction with CHF Rx</vt:lpstr>
      <vt:lpstr>Question</vt:lpstr>
      <vt:lpstr>Your recommendation is:</vt:lpstr>
      <vt:lpstr>PowerPoint Presentation</vt:lpstr>
      <vt:lpstr>Renin-Angiotensin System Inhibition With ACE-Inhibitor or ARB or ARNI</vt:lpstr>
      <vt:lpstr>Renin-Angiotensin System Inhibition With ACE-Inhibitor or ARB or ARNI</vt:lpstr>
      <vt:lpstr>Renin-Angiotensin System Inhibition With ACE-Inhibitor or ARB or ARNI</vt:lpstr>
      <vt:lpstr>PowerPoint Presentation</vt:lpstr>
      <vt:lpstr>Renin-Angiotensin System Inhibition With ACE-Inhibitor or ARB or ARNI</vt:lpstr>
      <vt:lpstr>Ivabradine</vt:lpstr>
      <vt:lpstr>Treatment of HFrEF Stage C and D </vt:lpstr>
      <vt:lpstr>Clinical Events and Findings Useful for Identifying Patients With Advanced HF</vt:lpstr>
      <vt:lpstr>PowerPoint Presentation</vt:lpstr>
      <vt:lpstr>Mechanical Circulatory Support</vt:lpstr>
      <vt:lpstr>PowerPoint Presentation</vt:lpstr>
      <vt:lpstr>PowerPoint Presentation</vt:lpstr>
      <vt:lpstr>PowerPoint Presentation</vt:lpstr>
      <vt:lpstr>PowerPoint Presentation</vt:lpstr>
      <vt:lpstr>Cardiac Transplantation</vt:lpstr>
      <vt:lpstr>PowerPoint Presentation</vt:lpstr>
      <vt:lpstr>PowerPoint Presentation</vt:lpstr>
      <vt:lpstr>PowerPoint Presentation</vt:lpstr>
      <vt:lpstr>PowerPoint Presentation</vt:lpstr>
      <vt:lpstr>Biomarkers Indications for Use</vt:lpstr>
      <vt:lpstr>PowerPoint Presentation</vt:lpstr>
      <vt:lpstr>Prognosis or added risk stratification</vt:lpstr>
      <vt:lpstr>PowerPoint Presentation</vt:lpstr>
      <vt:lpstr>Anemia:</vt:lpstr>
      <vt:lpstr>PowerPoint Presentation</vt:lpstr>
      <vt:lpstr>Sleep-Disordered Breathing:</vt:lpstr>
      <vt:lpstr>PowerPoint Presentation</vt:lpstr>
      <vt:lpstr>Treating Hypertension to Reduce the Incidence of HF</vt:lpstr>
      <vt:lpstr>Treating Hypertension in Stage C HFrEF</vt:lpstr>
      <vt:lpstr>Treating Hypertension in Stage C HFpEF</vt:lpstr>
      <vt:lpstr>Hospital stay for HF</vt:lpstr>
      <vt:lpstr>Hospital stay for HF</vt:lpstr>
      <vt:lpstr>Readmissions</vt:lpstr>
      <vt:lpstr>PowerPoint Presentation</vt:lpstr>
      <vt:lpstr>Readmissions</vt:lpstr>
      <vt:lpstr>PowerPoint Presentation</vt:lpstr>
      <vt:lpstr>Readmission prevention</vt:lpstr>
      <vt:lpstr>Summary</vt:lpstr>
      <vt:lpstr>Conclusion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Sreeni Gangasani MD, FACC.</dc:title>
  <dc:creator>Sreeni Gangasani</dc:creator>
  <cp:lastModifiedBy>subodh agrawal</cp:lastModifiedBy>
  <cp:revision>32</cp:revision>
  <dcterms:created xsi:type="dcterms:W3CDTF">2017-07-04T23:28:18Z</dcterms:created>
  <dcterms:modified xsi:type="dcterms:W3CDTF">2017-07-08T18:07:27Z</dcterms:modified>
</cp:coreProperties>
</file>