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activeX/activeX1.xml" ContentType="application/vnd.ms-office.activeX+xml"/>
  <Override PartName="/ppt/embeddings/oleObject1.bin" ContentType="application/vnd.openxmlformats-officedocument.oleObject"/>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activeX/activeX2.xml" ContentType="application/vnd.ms-office.activeX+xml"/>
  <Override PartName="/ppt/embeddings/oleObject2.bin" ContentType="application/vnd.openxmlformats-officedocument.oleObject"/>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activeX/activeX3.xml" ContentType="application/vnd.ms-office.activeX+xml"/>
  <Override PartName="/ppt/embeddings/oleObject3.bin" ContentType="application/vnd.openxmlformats-officedocument.oleObject"/>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activeX/activeX4.xml" ContentType="application/vnd.ms-office.activeX+xml"/>
  <Override PartName="/ppt/embeddings/oleObject4.bin" ContentType="application/vnd.openxmlformats-officedocument.oleObject"/>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activeX/activeX5.xml" ContentType="application/vnd.ms-office.activeX+xml"/>
  <Override PartName="/ppt/embeddings/oleObject5.bin" ContentType="application/vnd.openxmlformats-officedocument.oleObject"/>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activeX/activeX6.xml" ContentType="application/vnd.ms-office.activeX+xml"/>
  <Override PartName="/ppt/embeddings/oleObject6.bin" ContentType="application/vnd.openxmlformats-officedocument.oleObject"/>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activeX/activeX7.xml" ContentType="application/vnd.ms-office.activeX+xml"/>
  <Override PartName="/ppt/embeddings/oleObject7.bin" ContentType="application/vnd.openxmlformats-officedocument.oleObject"/>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activeX/activeX8.xml" ContentType="application/vnd.ms-office.activeX+xml"/>
  <Override PartName="/ppt/embeddings/oleObject8.bin" ContentType="application/vnd.openxmlformats-officedocument.oleObject"/>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activeX/activeX9.xml" ContentType="application/vnd.ms-office.activeX+xml"/>
  <Override PartName="/ppt/embeddings/oleObject9.bin" ContentType="application/vnd.openxmlformats-officedocument.oleObject"/>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activeX/activeX10.xml" ContentType="application/vnd.ms-office.activeX+xml"/>
  <Override PartName="/ppt/embeddings/oleObject10.bin" ContentType="application/vnd.openxmlformats-officedocument.oleObject"/>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activeX/activeX11.xml" ContentType="application/vnd.ms-office.activeX+xml"/>
  <Override PartName="/ppt/embeddings/oleObject11.bin" ContentType="application/vnd.openxmlformats-officedocument.oleObject"/>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activeX/activeX12.xml" ContentType="application/vnd.ms-office.activeX+xml"/>
  <Override PartName="/ppt/embeddings/oleObject12.bin" ContentType="application/vnd.openxmlformats-officedocument.oleObject"/>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activeX/activeX13.xml" ContentType="application/vnd.ms-office.activeX+xml"/>
  <Override PartName="/ppt/embeddings/oleObject13.bin" ContentType="application/vnd.openxmlformats-officedocument.oleObject"/>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activeX/activeX14.xml" ContentType="application/vnd.ms-office.activeX+xml"/>
  <Override PartName="/ppt/embeddings/oleObject14.bin" ContentType="application/vnd.openxmlformats-officedocument.oleObject"/>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activeX/activeX15.xml" ContentType="application/vnd.ms-office.activeX+xml"/>
  <Override PartName="/ppt/embeddings/oleObject15.bin" ContentType="application/vnd.openxmlformats-officedocument.oleObject"/>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activeX/activeX16.xml" ContentType="application/vnd.ms-office.activeX+xml"/>
  <Override PartName="/ppt/notesSlides/notesSlide1.xml" ContentType="application/vnd.openxmlformats-officedocument.presentationml.notesSlide+xml"/>
  <Override PartName="/ppt/embeddings/oleObject16.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64" r:id="rId3"/>
    <p:sldId id="257" r:id="rId4"/>
    <p:sldId id="330" r:id="rId5"/>
    <p:sldId id="259" r:id="rId6"/>
    <p:sldId id="261" r:id="rId7"/>
    <p:sldId id="331" r:id="rId8"/>
    <p:sldId id="262" r:id="rId9"/>
    <p:sldId id="332" r:id="rId10"/>
    <p:sldId id="267" r:id="rId11"/>
    <p:sldId id="268" r:id="rId12"/>
    <p:sldId id="333" r:id="rId13"/>
    <p:sldId id="299" r:id="rId14"/>
    <p:sldId id="334" r:id="rId15"/>
    <p:sldId id="335" r:id="rId16"/>
    <p:sldId id="273" r:id="rId17"/>
    <p:sldId id="336" r:id="rId18"/>
    <p:sldId id="274" r:id="rId19"/>
    <p:sldId id="337" r:id="rId20"/>
    <p:sldId id="275" r:id="rId21"/>
    <p:sldId id="338" r:id="rId22"/>
    <p:sldId id="277" r:id="rId23"/>
    <p:sldId id="278" r:id="rId24"/>
    <p:sldId id="339" r:id="rId25"/>
    <p:sldId id="280" r:id="rId26"/>
    <p:sldId id="281" r:id="rId27"/>
    <p:sldId id="310" r:id="rId28"/>
    <p:sldId id="340" r:id="rId29"/>
    <p:sldId id="311" r:id="rId30"/>
    <p:sldId id="341" r:id="rId31"/>
    <p:sldId id="283" r:id="rId32"/>
    <p:sldId id="284" r:id="rId33"/>
    <p:sldId id="285" r:id="rId34"/>
    <p:sldId id="286" r:id="rId35"/>
    <p:sldId id="342" r:id="rId36"/>
    <p:sldId id="287" r:id="rId37"/>
    <p:sldId id="289" r:id="rId38"/>
    <p:sldId id="343" r:id="rId39"/>
    <p:sldId id="291" r:id="rId40"/>
    <p:sldId id="292" r:id="rId41"/>
    <p:sldId id="344" r:id="rId42"/>
    <p:sldId id="294" r:id="rId43"/>
    <p:sldId id="345" r:id="rId44"/>
    <p:sldId id="297" r:id="rId45"/>
    <p:sldId id="296" r:id="rId46"/>
    <p:sldId id="300" r:id="rId47"/>
    <p:sldId id="301" r:id="rId48"/>
    <p:sldId id="302" r:id="rId49"/>
    <p:sldId id="303" r:id="rId50"/>
    <p:sldId id="304" r:id="rId51"/>
    <p:sldId id="305" r:id="rId52"/>
    <p:sldId id="306" r:id="rId53"/>
    <p:sldId id="307" r:id="rId54"/>
    <p:sldId id="308"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0"/>
  </p:normalViewPr>
  <p:slideViewPr>
    <p:cSldViewPr>
      <p:cViewPr varScale="1">
        <p:scale>
          <a:sx n="82" d="100"/>
          <a:sy n="82" d="100"/>
        </p:scale>
        <p:origin x="893" y="62"/>
      </p:cViewPr>
      <p:guideLst>
        <p:guide orient="horz" pos="2160"/>
        <p:guide pos="2880"/>
      </p:guideLst>
    </p:cSldViewPr>
  </p:slideViewPr>
  <p:notesTextViewPr>
    <p:cViewPr>
      <p:scale>
        <a:sx n="1" d="1"/>
        <a:sy n="1" d="1"/>
      </p:scale>
      <p:origin x="0" y="0"/>
    </p:cViewPr>
  </p:notesTextViewPr>
  <p:sorterViewPr>
    <p:cViewPr>
      <p:scale>
        <a:sx n="100" d="100"/>
        <a:sy n="100" d="100"/>
      </p:scale>
      <p:origin x="0" y="-18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7053240-CE69-11CD-A777-00DD01143C57}" ax:persistence="persistStorage" r:id="rId1"/>
</file>

<file path=ppt/activeX/activeX10.xml><?xml version="1.0" encoding="utf-8"?>
<ax:ocx xmlns:ax="http://schemas.microsoft.com/office/2006/activeX" xmlns:r="http://schemas.openxmlformats.org/officeDocument/2006/relationships" ax:classid="{D7053240-CE69-11CD-A777-00DD01143C57}" ax:persistence="persistStorage" r:id="rId1"/>
</file>

<file path=ppt/activeX/activeX11.xml><?xml version="1.0" encoding="utf-8"?>
<ax:ocx xmlns:ax="http://schemas.microsoft.com/office/2006/activeX" xmlns:r="http://schemas.openxmlformats.org/officeDocument/2006/relationships" ax:classid="{D7053240-CE69-11CD-A777-00DD01143C57}" ax:persistence="persistStorage" r:id="rId1"/>
</file>

<file path=ppt/activeX/activeX12.xml><?xml version="1.0" encoding="utf-8"?>
<ax:ocx xmlns:ax="http://schemas.microsoft.com/office/2006/activeX" xmlns:r="http://schemas.openxmlformats.org/officeDocument/2006/relationships" ax:classid="{D7053240-CE69-11CD-A777-00DD01143C57}" ax:persistence="persistStorage" r:id="rId1"/>
</file>

<file path=ppt/activeX/activeX13.xml><?xml version="1.0" encoding="utf-8"?>
<ax:ocx xmlns:ax="http://schemas.microsoft.com/office/2006/activeX" xmlns:r="http://schemas.openxmlformats.org/officeDocument/2006/relationships" ax:classid="{D7053240-CE69-11CD-A777-00DD01143C57}" ax:persistence="persistStorage" r:id="rId1"/>
</file>

<file path=ppt/activeX/activeX14.xml><?xml version="1.0" encoding="utf-8"?>
<ax:ocx xmlns:ax="http://schemas.microsoft.com/office/2006/activeX" xmlns:r="http://schemas.openxmlformats.org/officeDocument/2006/relationships" ax:classid="{D7053240-CE69-11CD-A777-00DD01143C57}" ax:persistence="persistStorage" r:id="rId1"/>
</file>

<file path=ppt/activeX/activeX15.xml><?xml version="1.0" encoding="utf-8"?>
<ax:ocx xmlns:ax="http://schemas.microsoft.com/office/2006/activeX" xmlns:r="http://schemas.openxmlformats.org/officeDocument/2006/relationships" ax:classid="{D7053240-CE69-11CD-A777-00DD01143C57}" ax:persistence="persistStorage" r:id="rId1"/>
</file>

<file path=ppt/activeX/activeX16.xml><?xml version="1.0" encoding="utf-8"?>
<ax:ocx xmlns:ax="http://schemas.microsoft.com/office/2006/activeX" xmlns:r="http://schemas.openxmlformats.org/officeDocument/2006/relationships" ax:classid="{D7053240-CE69-11CD-A777-00DD01143C57}" ax:persistence="persistStorage" r:id="rId1"/>
</file>

<file path=ppt/activeX/activeX2.xml><?xml version="1.0" encoding="utf-8"?>
<ax:ocx xmlns:ax="http://schemas.microsoft.com/office/2006/activeX" xmlns:r="http://schemas.openxmlformats.org/officeDocument/2006/relationships" ax:classid="{D7053240-CE69-11CD-A777-00DD01143C57}" ax:persistence="persistStorage" r:id="rId1"/>
</file>

<file path=ppt/activeX/activeX3.xml><?xml version="1.0" encoding="utf-8"?>
<ax:ocx xmlns:ax="http://schemas.microsoft.com/office/2006/activeX" xmlns:r="http://schemas.openxmlformats.org/officeDocument/2006/relationships" ax:classid="{D7053240-CE69-11CD-A777-00DD01143C57}" ax:persistence="persistStorage" r:id="rId1"/>
</file>

<file path=ppt/activeX/activeX4.xml><?xml version="1.0" encoding="utf-8"?>
<ax:ocx xmlns:ax="http://schemas.microsoft.com/office/2006/activeX" xmlns:r="http://schemas.openxmlformats.org/officeDocument/2006/relationships" ax:classid="{D7053240-CE69-11CD-A777-00DD01143C57}" ax:persistence="persistStorage" r:id="rId1"/>
</file>

<file path=ppt/activeX/activeX5.xml><?xml version="1.0" encoding="utf-8"?>
<ax:ocx xmlns:ax="http://schemas.microsoft.com/office/2006/activeX" xmlns:r="http://schemas.openxmlformats.org/officeDocument/2006/relationships" ax:classid="{D7053240-CE69-11CD-A777-00DD01143C57}" ax:persistence="persistStorage" r:id="rId1"/>
</file>

<file path=ppt/activeX/activeX6.xml><?xml version="1.0" encoding="utf-8"?>
<ax:ocx xmlns:ax="http://schemas.microsoft.com/office/2006/activeX" xmlns:r="http://schemas.openxmlformats.org/officeDocument/2006/relationships" ax:classid="{D7053240-CE69-11CD-A777-00DD01143C57}" ax:persistence="persistStorage" r:id="rId1"/>
</file>

<file path=ppt/activeX/activeX7.xml><?xml version="1.0" encoding="utf-8"?>
<ax:ocx xmlns:ax="http://schemas.microsoft.com/office/2006/activeX" xmlns:r="http://schemas.openxmlformats.org/officeDocument/2006/relationships" ax:classid="{D7053240-CE69-11CD-A777-00DD01143C57}" ax:persistence="persistStorage" r:id="rId1"/>
</file>

<file path=ppt/activeX/activeX8.xml><?xml version="1.0" encoding="utf-8"?>
<ax:ocx xmlns:ax="http://schemas.microsoft.com/office/2006/activeX" xmlns:r="http://schemas.openxmlformats.org/officeDocument/2006/relationships" ax:classid="{D7053240-CE69-11CD-A777-00DD01143C57}" ax:persistence="persistStorage" r:id="rId1"/>
</file>

<file path=ppt/activeX/activeX9.xml><?xml version="1.0" encoding="utf-8"?>
<ax:ocx xmlns:ax="http://schemas.microsoft.com/office/2006/activeX" xmlns:r="http://schemas.openxmlformats.org/officeDocument/2006/relationships" ax:classid="{D7053240-CE69-11CD-A777-00DD01143C57}"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959AF5-A8BA-4A1B-AC45-F61B958381A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98720592-8242-47AA-A801-43DF4CAE9B06}">
      <dgm:prSet/>
      <dgm:spPr/>
      <dgm:t>
        <a:bodyPr/>
        <a:lstStyle/>
        <a:p>
          <a:pPr rtl="0"/>
          <a:r>
            <a:rPr lang="en-US" dirty="0"/>
            <a:t>I have no conflicts of interest or financial ties to declare</a:t>
          </a:r>
        </a:p>
      </dgm:t>
    </dgm:pt>
    <dgm:pt modelId="{C7DAC847-C212-4EAF-80C1-107A1BBF3155}" type="parTrans" cxnId="{E031E247-C8E5-44E6-8B4D-537BBF5AC778}">
      <dgm:prSet/>
      <dgm:spPr/>
      <dgm:t>
        <a:bodyPr/>
        <a:lstStyle/>
        <a:p>
          <a:endParaRPr lang="en-US"/>
        </a:p>
      </dgm:t>
    </dgm:pt>
    <dgm:pt modelId="{CCAFA5B9-F0D5-4512-A500-649675A30733}" type="sibTrans" cxnId="{E031E247-C8E5-44E6-8B4D-537BBF5AC778}">
      <dgm:prSet/>
      <dgm:spPr/>
      <dgm:t>
        <a:bodyPr/>
        <a:lstStyle/>
        <a:p>
          <a:endParaRPr lang="en-US"/>
        </a:p>
      </dgm:t>
    </dgm:pt>
    <dgm:pt modelId="{AE5BB864-551C-4C7D-9603-61E555457C84}">
      <dgm:prSet/>
      <dgm:spPr/>
      <dgm:t>
        <a:bodyPr/>
        <a:lstStyle/>
        <a:p>
          <a:pPr rtl="0"/>
          <a:r>
            <a:rPr lang="en-US" dirty="0"/>
            <a:t>I wish that I did. I have 3 lovely, but expensive daughters.</a:t>
          </a:r>
        </a:p>
      </dgm:t>
    </dgm:pt>
    <dgm:pt modelId="{91C6CDEB-28E9-4694-A105-F3074FEA8AAE}" type="parTrans" cxnId="{8A0D553B-FCFC-4283-9365-B69163B9140F}">
      <dgm:prSet/>
      <dgm:spPr/>
      <dgm:t>
        <a:bodyPr/>
        <a:lstStyle/>
        <a:p>
          <a:endParaRPr lang="en-US"/>
        </a:p>
      </dgm:t>
    </dgm:pt>
    <dgm:pt modelId="{3E29E1EC-4C11-4AC2-ADD3-F3B0881B7C8F}" type="sibTrans" cxnId="{8A0D553B-FCFC-4283-9365-B69163B9140F}">
      <dgm:prSet/>
      <dgm:spPr/>
      <dgm:t>
        <a:bodyPr/>
        <a:lstStyle/>
        <a:p>
          <a:endParaRPr lang="en-US"/>
        </a:p>
      </dgm:t>
    </dgm:pt>
    <dgm:pt modelId="{2E383989-1B74-482D-AEB8-023CAA248036}">
      <dgm:prSet/>
      <dgm:spPr/>
      <dgm:t>
        <a:bodyPr/>
        <a:lstStyle/>
        <a:p>
          <a:pPr rtl="0"/>
          <a:r>
            <a:rPr lang="en-US"/>
            <a:t>I am a hospitalist, not an expert on outpatient medicine.</a:t>
          </a:r>
        </a:p>
      </dgm:t>
    </dgm:pt>
    <dgm:pt modelId="{098F7DD3-5542-497C-9D97-B95EB4BB6E8F}" type="parTrans" cxnId="{92386AF2-7BE3-4A7C-BCBA-7D3AFA0D3043}">
      <dgm:prSet/>
      <dgm:spPr/>
      <dgm:t>
        <a:bodyPr/>
        <a:lstStyle/>
        <a:p>
          <a:endParaRPr lang="en-US"/>
        </a:p>
      </dgm:t>
    </dgm:pt>
    <dgm:pt modelId="{B2C44135-BFF0-4372-B522-00C27A73D21E}" type="sibTrans" cxnId="{92386AF2-7BE3-4A7C-BCBA-7D3AFA0D3043}">
      <dgm:prSet/>
      <dgm:spPr/>
      <dgm:t>
        <a:bodyPr/>
        <a:lstStyle/>
        <a:p>
          <a:endParaRPr lang="en-US"/>
        </a:p>
      </dgm:t>
    </dgm:pt>
    <dgm:pt modelId="{7F3BD5FB-81CC-4884-87FC-DEE3A89EE4B0}">
      <dgm:prSet/>
      <dgm:spPr/>
      <dgm:t>
        <a:bodyPr/>
        <a:lstStyle/>
        <a:p>
          <a:pPr rtl="0"/>
          <a:r>
            <a:rPr lang="en-US"/>
            <a:t>I will try to make this fun</a:t>
          </a:r>
        </a:p>
      </dgm:t>
    </dgm:pt>
    <dgm:pt modelId="{30630141-97A9-4DA3-8F48-7D1DE938CA94}" type="parTrans" cxnId="{4A6BC2B3-15EA-4597-AE97-74AF001ACADF}">
      <dgm:prSet/>
      <dgm:spPr/>
      <dgm:t>
        <a:bodyPr/>
        <a:lstStyle/>
        <a:p>
          <a:endParaRPr lang="en-US"/>
        </a:p>
      </dgm:t>
    </dgm:pt>
    <dgm:pt modelId="{48F446D8-6CDD-4631-BA99-06C1F9107500}" type="sibTrans" cxnId="{4A6BC2B3-15EA-4597-AE97-74AF001ACADF}">
      <dgm:prSet/>
      <dgm:spPr/>
      <dgm:t>
        <a:bodyPr/>
        <a:lstStyle/>
        <a:p>
          <a:endParaRPr lang="en-US"/>
        </a:p>
      </dgm:t>
    </dgm:pt>
    <dgm:pt modelId="{98FE8B85-4617-4099-AC93-91EA75551A92}" type="pres">
      <dgm:prSet presAssocID="{C8959AF5-A8BA-4A1B-AC45-F61B958381A2}" presName="Name0" presStyleCnt="0">
        <dgm:presLayoutVars>
          <dgm:dir/>
          <dgm:animLvl val="lvl"/>
          <dgm:resizeHandles val="exact"/>
        </dgm:presLayoutVars>
      </dgm:prSet>
      <dgm:spPr/>
    </dgm:pt>
    <dgm:pt modelId="{C34B5404-EFDE-460D-B9A7-DF050B581C5C}" type="pres">
      <dgm:prSet presAssocID="{98720592-8242-47AA-A801-43DF4CAE9B06}" presName="linNode" presStyleCnt="0"/>
      <dgm:spPr/>
    </dgm:pt>
    <dgm:pt modelId="{64C5DA75-F251-4B10-809F-F7869D7ACCFC}" type="pres">
      <dgm:prSet presAssocID="{98720592-8242-47AA-A801-43DF4CAE9B06}" presName="parentText" presStyleLbl="node1" presStyleIdx="0" presStyleCnt="4">
        <dgm:presLayoutVars>
          <dgm:chMax val="1"/>
          <dgm:bulletEnabled val="1"/>
        </dgm:presLayoutVars>
      </dgm:prSet>
      <dgm:spPr/>
    </dgm:pt>
    <dgm:pt modelId="{FFBAD99F-8553-4584-B3F4-2FEE7090911A}" type="pres">
      <dgm:prSet presAssocID="{CCAFA5B9-F0D5-4512-A500-649675A30733}" presName="sp" presStyleCnt="0"/>
      <dgm:spPr/>
    </dgm:pt>
    <dgm:pt modelId="{889263D9-CFBB-4C29-95A6-70D72E63E072}" type="pres">
      <dgm:prSet presAssocID="{AE5BB864-551C-4C7D-9603-61E555457C84}" presName="linNode" presStyleCnt="0"/>
      <dgm:spPr/>
    </dgm:pt>
    <dgm:pt modelId="{0780DA45-6CB9-463D-9B49-89217FA5AB8D}" type="pres">
      <dgm:prSet presAssocID="{AE5BB864-551C-4C7D-9603-61E555457C84}" presName="parentText" presStyleLbl="node1" presStyleIdx="1" presStyleCnt="4">
        <dgm:presLayoutVars>
          <dgm:chMax val="1"/>
          <dgm:bulletEnabled val="1"/>
        </dgm:presLayoutVars>
      </dgm:prSet>
      <dgm:spPr/>
    </dgm:pt>
    <dgm:pt modelId="{4EF948CA-B205-4A12-BDA0-BD753B1CF9A9}" type="pres">
      <dgm:prSet presAssocID="{3E29E1EC-4C11-4AC2-ADD3-F3B0881B7C8F}" presName="sp" presStyleCnt="0"/>
      <dgm:spPr/>
    </dgm:pt>
    <dgm:pt modelId="{3B59F767-42DB-4999-A89D-4BDEF8A2601D}" type="pres">
      <dgm:prSet presAssocID="{2E383989-1B74-482D-AEB8-023CAA248036}" presName="linNode" presStyleCnt="0"/>
      <dgm:spPr/>
    </dgm:pt>
    <dgm:pt modelId="{2977626D-08E8-4AC6-9A3B-6C4813FC84EB}" type="pres">
      <dgm:prSet presAssocID="{2E383989-1B74-482D-AEB8-023CAA248036}" presName="parentText" presStyleLbl="node1" presStyleIdx="2" presStyleCnt="4">
        <dgm:presLayoutVars>
          <dgm:chMax val="1"/>
          <dgm:bulletEnabled val="1"/>
        </dgm:presLayoutVars>
      </dgm:prSet>
      <dgm:spPr/>
    </dgm:pt>
    <dgm:pt modelId="{08CF740A-116D-42EB-A398-916958CE1AB1}" type="pres">
      <dgm:prSet presAssocID="{B2C44135-BFF0-4372-B522-00C27A73D21E}" presName="sp" presStyleCnt="0"/>
      <dgm:spPr/>
    </dgm:pt>
    <dgm:pt modelId="{5E36F4BF-69FC-42CD-A20D-BAD569D5DDC7}" type="pres">
      <dgm:prSet presAssocID="{7F3BD5FB-81CC-4884-87FC-DEE3A89EE4B0}" presName="linNode" presStyleCnt="0"/>
      <dgm:spPr/>
    </dgm:pt>
    <dgm:pt modelId="{C614E65F-6ACE-460C-A89F-CC439EAD3714}" type="pres">
      <dgm:prSet presAssocID="{7F3BD5FB-81CC-4884-87FC-DEE3A89EE4B0}" presName="parentText" presStyleLbl="node1" presStyleIdx="3" presStyleCnt="4">
        <dgm:presLayoutVars>
          <dgm:chMax val="1"/>
          <dgm:bulletEnabled val="1"/>
        </dgm:presLayoutVars>
      </dgm:prSet>
      <dgm:spPr/>
    </dgm:pt>
  </dgm:ptLst>
  <dgm:cxnLst>
    <dgm:cxn modelId="{9C132F03-442D-4C7F-A8B1-B78732669D25}" type="presOf" srcId="{98720592-8242-47AA-A801-43DF4CAE9B06}" destId="{64C5DA75-F251-4B10-809F-F7869D7ACCFC}" srcOrd="0" destOrd="0" presId="urn:microsoft.com/office/officeart/2005/8/layout/vList5"/>
    <dgm:cxn modelId="{C3342C08-AB43-467E-BC6F-09E1E8CCC7FD}" type="presOf" srcId="{AE5BB864-551C-4C7D-9603-61E555457C84}" destId="{0780DA45-6CB9-463D-9B49-89217FA5AB8D}" srcOrd="0" destOrd="0" presId="urn:microsoft.com/office/officeart/2005/8/layout/vList5"/>
    <dgm:cxn modelId="{F1B15536-B7AE-4828-8E00-20D39269B8F3}" type="presOf" srcId="{7F3BD5FB-81CC-4884-87FC-DEE3A89EE4B0}" destId="{C614E65F-6ACE-460C-A89F-CC439EAD3714}" srcOrd="0" destOrd="0" presId="urn:microsoft.com/office/officeart/2005/8/layout/vList5"/>
    <dgm:cxn modelId="{8A0D553B-FCFC-4283-9365-B69163B9140F}" srcId="{C8959AF5-A8BA-4A1B-AC45-F61B958381A2}" destId="{AE5BB864-551C-4C7D-9603-61E555457C84}" srcOrd="1" destOrd="0" parTransId="{91C6CDEB-28E9-4694-A105-F3074FEA8AAE}" sibTransId="{3E29E1EC-4C11-4AC2-ADD3-F3B0881B7C8F}"/>
    <dgm:cxn modelId="{E031E247-C8E5-44E6-8B4D-537BBF5AC778}" srcId="{C8959AF5-A8BA-4A1B-AC45-F61B958381A2}" destId="{98720592-8242-47AA-A801-43DF4CAE9B06}" srcOrd="0" destOrd="0" parTransId="{C7DAC847-C212-4EAF-80C1-107A1BBF3155}" sibTransId="{CCAFA5B9-F0D5-4512-A500-649675A30733}"/>
    <dgm:cxn modelId="{4A6BC2B3-15EA-4597-AE97-74AF001ACADF}" srcId="{C8959AF5-A8BA-4A1B-AC45-F61B958381A2}" destId="{7F3BD5FB-81CC-4884-87FC-DEE3A89EE4B0}" srcOrd="3" destOrd="0" parTransId="{30630141-97A9-4DA3-8F48-7D1DE938CA94}" sibTransId="{48F446D8-6CDD-4631-BA99-06C1F9107500}"/>
    <dgm:cxn modelId="{34AB1AC4-BDA0-4833-8D4C-8D6EF0E2C474}" type="presOf" srcId="{2E383989-1B74-482D-AEB8-023CAA248036}" destId="{2977626D-08E8-4AC6-9A3B-6C4813FC84EB}" srcOrd="0" destOrd="0" presId="urn:microsoft.com/office/officeart/2005/8/layout/vList5"/>
    <dgm:cxn modelId="{94851FEE-3A1F-44D1-BFEA-CC3D4CA2B40B}" type="presOf" srcId="{C8959AF5-A8BA-4A1B-AC45-F61B958381A2}" destId="{98FE8B85-4617-4099-AC93-91EA75551A92}" srcOrd="0" destOrd="0" presId="urn:microsoft.com/office/officeart/2005/8/layout/vList5"/>
    <dgm:cxn modelId="{92386AF2-7BE3-4A7C-BCBA-7D3AFA0D3043}" srcId="{C8959AF5-A8BA-4A1B-AC45-F61B958381A2}" destId="{2E383989-1B74-482D-AEB8-023CAA248036}" srcOrd="2" destOrd="0" parTransId="{098F7DD3-5542-497C-9D97-B95EB4BB6E8F}" sibTransId="{B2C44135-BFF0-4372-B522-00C27A73D21E}"/>
    <dgm:cxn modelId="{3B36CF25-75F2-4D62-A826-F77A3E749CD4}" type="presParOf" srcId="{98FE8B85-4617-4099-AC93-91EA75551A92}" destId="{C34B5404-EFDE-460D-B9A7-DF050B581C5C}" srcOrd="0" destOrd="0" presId="urn:microsoft.com/office/officeart/2005/8/layout/vList5"/>
    <dgm:cxn modelId="{90587FBB-F838-41CE-888D-4AA0070F735E}" type="presParOf" srcId="{C34B5404-EFDE-460D-B9A7-DF050B581C5C}" destId="{64C5DA75-F251-4B10-809F-F7869D7ACCFC}" srcOrd="0" destOrd="0" presId="urn:microsoft.com/office/officeart/2005/8/layout/vList5"/>
    <dgm:cxn modelId="{02C9F53E-D7B2-4333-A1DB-707AA50CF787}" type="presParOf" srcId="{98FE8B85-4617-4099-AC93-91EA75551A92}" destId="{FFBAD99F-8553-4584-B3F4-2FEE7090911A}" srcOrd="1" destOrd="0" presId="urn:microsoft.com/office/officeart/2005/8/layout/vList5"/>
    <dgm:cxn modelId="{6834CBC8-DD76-44F7-BB36-AAF0F117B874}" type="presParOf" srcId="{98FE8B85-4617-4099-AC93-91EA75551A92}" destId="{889263D9-CFBB-4C29-95A6-70D72E63E072}" srcOrd="2" destOrd="0" presId="urn:microsoft.com/office/officeart/2005/8/layout/vList5"/>
    <dgm:cxn modelId="{D5BC08D1-CE8C-47F5-834F-DE7969492184}" type="presParOf" srcId="{889263D9-CFBB-4C29-95A6-70D72E63E072}" destId="{0780DA45-6CB9-463D-9B49-89217FA5AB8D}" srcOrd="0" destOrd="0" presId="urn:microsoft.com/office/officeart/2005/8/layout/vList5"/>
    <dgm:cxn modelId="{04E54719-9B9B-439A-A814-2CFEB18EC607}" type="presParOf" srcId="{98FE8B85-4617-4099-AC93-91EA75551A92}" destId="{4EF948CA-B205-4A12-BDA0-BD753B1CF9A9}" srcOrd="3" destOrd="0" presId="urn:microsoft.com/office/officeart/2005/8/layout/vList5"/>
    <dgm:cxn modelId="{C48A60ED-929B-4F02-A062-5A4AEAD04C39}" type="presParOf" srcId="{98FE8B85-4617-4099-AC93-91EA75551A92}" destId="{3B59F767-42DB-4999-A89D-4BDEF8A2601D}" srcOrd="4" destOrd="0" presId="urn:microsoft.com/office/officeart/2005/8/layout/vList5"/>
    <dgm:cxn modelId="{66DDB470-F4E7-4B83-B9E5-336B08566E35}" type="presParOf" srcId="{3B59F767-42DB-4999-A89D-4BDEF8A2601D}" destId="{2977626D-08E8-4AC6-9A3B-6C4813FC84EB}" srcOrd="0" destOrd="0" presId="urn:microsoft.com/office/officeart/2005/8/layout/vList5"/>
    <dgm:cxn modelId="{AFCC4A13-19C4-4204-9860-9B5DF5DA75A2}" type="presParOf" srcId="{98FE8B85-4617-4099-AC93-91EA75551A92}" destId="{08CF740A-116D-42EB-A398-916958CE1AB1}" srcOrd="5" destOrd="0" presId="urn:microsoft.com/office/officeart/2005/8/layout/vList5"/>
    <dgm:cxn modelId="{B50C306F-86BE-420D-8092-7E9452FE896C}" type="presParOf" srcId="{98FE8B85-4617-4099-AC93-91EA75551A92}" destId="{5E36F4BF-69FC-42CD-A20D-BAD569D5DDC7}" srcOrd="6" destOrd="0" presId="urn:microsoft.com/office/officeart/2005/8/layout/vList5"/>
    <dgm:cxn modelId="{B6D6869A-5B3A-43BE-8C34-7A377C354BBC}" type="presParOf" srcId="{5E36F4BF-69FC-42CD-A20D-BAD569D5DDC7}" destId="{C614E65F-6ACE-460C-A89F-CC439EAD371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5DA75-F251-4B10-809F-F7869D7ACCFC}">
      <dsp:nvSpPr>
        <dsp:cNvPr id="0" name=""/>
        <dsp:cNvSpPr/>
      </dsp:nvSpPr>
      <dsp:spPr>
        <a:xfrm>
          <a:off x="2633471" y="2356"/>
          <a:ext cx="2962656" cy="11334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t>I have no conflicts of interest or financial ties to declare</a:t>
          </a:r>
        </a:p>
      </dsp:txBody>
      <dsp:txXfrm>
        <a:off x="2688801" y="57686"/>
        <a:ext cx="2851996" cy="1022788"/>
      </dsp:txXfrm>
    </dsp:sp>
    <dsp:sp modelId="{0780DA45-6CB9-463D-9B49-89217FA5AB8D}">
      <dsp:nvSpPr>
        <dsp:cNvPr id="0" name=""/>
        <dsp:cNvSpPr/>
      </dsp:nvSpPr>
      <dsp:spPr>
        <a:xfrm>
          <a:off x="2633471" y="1192477"/>
          <a:ext cx="2962656" cy="11334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t>I wish that I did. I have 3 lovely, but expensive daughters.</a:t>
          </a:r>
        </a:p>
      </dsp:txBody>
      <dsp:txXfrm>
        <a:off x="2688801" y="1247807"/>
        <a:ext cx="2851996" cy="1022788"/>
      </dsp:txXfrm>
    </dsp:sp>
    <dsp:sp modelId="{2977626D-08E8-4AC6-9A3B-6C4813FC84EB}">
      <dsp:nvSpPr>
        <dsp:cNvPr id="0" name=""/>
        <dsp:cNvSpPr/>
      </dsp:nvSpPr>
      <dsp:spPr>
        <a:xfrm>
          <a:off x="2633471" y="2382598"/>
          <a:ext cx="2962656" cy="11334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kern="1200"/>
            <a:t>I am a hospitalist, not an expert on outpatient medicine.</a:t>
          </a:r>
        </a:p>
      </dsp:txBody>
      <dsp:txXfrm>
        <a:off x="2688801" y="2437928"/>
        <a:ext cx="2851996" cy="1022788"/>
      </dsp:txXfrm>
    </dsp:sp>
    <dsp:sp modelId="{C614E65F-6ACE-460C-A89F-CC439EAD3714}">
      <dsp:nvSpPr>
        <dsp:cNvPr id="0" name=""/>
        <dsp:cNvSpPr/>
      </dsp:nvSpPr>
      <dsp:spPr>
        <a:xfrm>
          <a:off x="2633471" y="3572719"/>
          <a:ext cx="2962656" cy="11334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kern="1200"/>
            <a:t>I will try to make this fun</a:t>
          </a:r>
        </a:p>
      </dsp:txBody>
      <dsp:txXfrm>
        <a:off x="2688801" y="3628049"/>
        <a:ext cx="2851996" cy="10227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5.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63495-9439-4549-9EF6-000349DAEE8C}" type="datetimeFigureOut">
              <a:rPr lang="en-US" smtClean="0"/>
              <a:pPr/>
              <a:t>7/7/2017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EDB2B-0193-4CF8-A8AE-278AE747E163}" type="slidenum">
              <a:rPr lang="en-US" smtClean="0"/>
              <a:pPr/>
              <a:t>‹#›</a:t>
            </a:fld>
            <a:endParaRPr lang="en-US"/>
          </a:p>
        </p:txBody>
      </p:sp>
    </p:spTree>
    <p:extLst>
      <p:ext uri="{BB962C8B-B14F-4D97-AF65-F5344CB8AC3E}">
        <p14:creationId xmlns:p14="http://schemas.microsoft.com/office/powerpoint/2010/main" val="224589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ptodate.com/contents/heparin-unfractionated-drug-information?source=see_link"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AEDB2B-0193-4CF8-A8AE-278AE747E163}" type="slidenum">
              <a:rPr lang="en-US" smtClean="0"/>
              <a:pPr/>
              <a:t>43</a:t>
            </a:fld>
            <a:endParaRPr lang="en-US"/>
          </a:p>
        </p:txBody>
      </p:sp>
    </p:spTree>
    <p:extLst>
      <p:ext uri="{BB962C8B-B14F-4D97-AF65-F5344CB8AC3E}">
        <p14:creationId xmlns:p14="http://schemas.microsoft.com/office/powerpoint/2010/main" val="224198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Thrombocytopenia</a:t>
            </a:r>
            <a:endParaRPr lang="en-US" dirty="0">
              <a:effectLst/>
            </a:endParaRPr>
          </a:p>
          <a:p>
            <a:r>
              <a:rPr lang="en-US" dirty="0">
                <a:effectLst/>
              </a:rPr>
              <a:t>•Platelet count fall &gt;50 percent and nadir ≥20,000/</a:t>
            </a:r>
            <a:r>
              <a:rPr lang="en-US" dirty="0" err="1">
                <a:effectLst/>
              </a:rPr>
              <a:t>microL</a:t>
            </a:r>
            <a:r>
              <a:rPr lang="en-US" dirty="0">
                <a:effectLst/>
              </a:rPr>
              <a:t> – 2 points</a:t>
            </a:r>
          </a:p>
          <a:p>
            <a:r>
              <a:rPr lang="en-US" dirty="0">
                <a:effectLst/>
              </a:rPr>
              <a:t>•Platelet count fall 30 to 50 percent or nadir 10 to 19,000/</a:t>
            </a:r>
            <a:r>
              <a:rPr lang="en-US" dirty="0" err="1">
                <a:effectLst/>
              </a:rPr>
              <a:t>microL</a:t>
            </a:r>
            <a:r>
              <a:rPr lang="en-US" dirty="0">
                <a:effectLst/>
              </a:rPr>
              <a:t> – 1 points</a:t>
            </a:r>
          </a:p>
          <a:p>
            <a:r>
              <a:rPr lang="en-US" dirty="0">
                <a:effectLst/>
              </a:rPr>
              <a:t>•Platelet count fall &lt;30 percent or nadir &lt;10,000/</a:t>
            </a:r>
            <a:r>
              <a:rPr lang="en-US" dirty="0" err="1">
                <a:effectLst/>
              </a:rPr>
              <a:t>microL</a:t>
            </a:r>
            <a:r>
              <a:rPr lang="en-US" dirty="0">
                <a:effectLst/>
              </a:rPr>
              <a:t> – 0 points</a:t>
            </a:r>
          </a:p>
          <a:p>
            <a:r>
              <a:rPr lang="en-US" dirty="0">
                <a:effectLst/>
              </a:rPr>
              <a:t>●</a:t>
            </a:r>
            <a:r>
              <a:rPr lang="en-US" b="1" dirty="0">
                <a:effectLst/>
              </a:rPr>
              <a:t>Timing of platelet count fall</a:t>
            </a:r>
            <a:endParaRPr lang="en-US" dirty="0">
              <a:effectLst/>
            </a:endParaRPr>
          </a:p>
          <a:p>
            <a:r>
              <a:rPr lang="en-US" dirty="0">
                <a:effectLst/>
              </a:rPr>
              <a:t>•Clear onset between days 5 and 10 or platelet count fall at ≤1 day if prior heparin exposure within the last 30 days – 2 points</a:t>
            </a:r>
          </a:p>
          <a:p>
            <a:r>
              <a:rPr lang="en-US" dirty="0">
                <a:effectLst/>
              </a:rPr>
              <a:t>•Consistent with fall at 5 to 10 days but unclear (</a:t>
            </a:r>
            <a:r>
              <a:rPr lang="en-US" dirty="0" err="1">
                <a:effectLst/>
              </a:rPr>
              <a:t>eg</a:t>
            </a:r>
            <a:r>
              <a:rPr lang="en-US" dirty="0">
                <a:effectLst/>
              </a:rPr>
              <a:t>, missing platelet counts), onset after day 10, or fall ≤1 day with prior heparin exposure within 30 to 100 days – 1 point</a:t>
            </a:r>
          </a:p>
          <a:p>
            <a:r>
              <a:rPr lang="en-US" dirty="0">
                <a:effectLst/>
              </a:rPr>
              <a:t>•Platelet count fall at &lt;4 days without recent exposure – 0 points</a:t>
            </a:r>
          </a:p>
          <a:p>
            <a:r>
              <a:rPr lang="en-US" dirty="0">
                <a:effectLst/>
              </a:rPr>
              <a:t>●</a:t>
            </a:r>
            <a:r>
              <a:rPr lang="en-US" b="1" dirty="0">
                <a:effectLst/>
              </a:rPr>
              <a:t>Thrombosis or other sequelae</a:t>
            </a:r>
            <a:endParaRPr lang="en-US" dirty="0">
              <a:effectLst/>
            </a:endParaRPr>
          </a:p>
          <a:p>
            <a:r>
              <a:rPr lang="en-US" dirty="0">
                <a:effectLst/>
              </a:rPr>
              <a:t>•Confirmed new thrombosis, skin necrosis, or acute systemic reaction after intravenous </a:t>
            </a:r>
            <a:r>
              <a:rPr lang="en-US" dirty="0">
                <a:effectLst/>
                <a:hlinkClick r:id="rId3" action="ppaction://hlinkfile"/>
              </a:rPr>
              <a:t>unfractionated heparin</a:t>
            </a:r>
            <a:r>
              <a:rPr lang="en-US" dirty="0">
                <a:effectLst/>
              </a:rPr>
              <a:t> bolus – 2 points</a:t>
            </a:r>
          </a:p>
          <a:p>
            <a:r>
              <a:rPr lang="en-US" dirty="0">
                <a:effectLst/>
              </a:rPr>
              <a:t>•Progressive or recurrent thrombosis, non-necrotizing (erythematous) skin lesions, or suspected thrombosis that has not been proven – 1 point</a:t>
            </a:r>
          </a:p>
          <a:p>
            <a:r>
              <a:rPr lang="en-US" dirty="0">
                <a:effectLst/>
              </a:rPr>
              <a:t>•None – 0 points</a:t>
            </a:r>
          </a:p>
          <a:p>
            <a:r>
              <a:rPr lang="en-US" dirty="0">
                <a:effectLst/>
              </a:rPr>
              <a:t>●</a:t>
            </a:r>
            <a:r>
              <a:rPr lang="en-US" b="1" dirty="0">
                <a:effectLst/>
              </a:rPr>
              <a:t>Other causes for thrombocytopenia</a:t>
            </a:r>
            <a:endParaRPr lang="en-US" dirty="0">
              <a:effectLst/>
            </a:endParaRPr>
          </a:p>
          <a:p>
            <a:r>
              <a:rPr lang="en-US" dirty="0">
                <a:effectLst/>
              </a:rPr>
              <a:t>•None apparent – 2 points</a:t>
            </a:r>
          </a:p>
          <a:p>
            <a:r>
              <a:rPr lang="en-US" dirty="0">
                <a:effectLst/>
              </a:rPr>
              <a:t>•Possible – 1 point</a:t>
            </a:r>
          </a:p>
          <a:p>
            <a:r>
              <a:rPr lang="en-US" dirty="0">
                <a:effectLst/>
              </a:rPr>
              <a:t>•Definite – 0 points</a:t>
            </a:r>
          </a:p>
          <a:p>
            <a:r>
              <a:rPr lang="en-US" dirty="0">
                <a:effectLst/>
              </a:rPr>
              <a:t>Interpretation — A point value for each of the four categories is determined, and the sum of these values gives a total from 0 to 8. Pretest probabilities for HIT are as follows:</a:t>
            </a:r>
          </a:p>
          <a:p>
            <a:r>
              <a:rPr lang="en-US" dirty="0">
                <a:effectLst/>
              </a:rPr>
              <a:t>●0 to 3 points – Low probability</a:t>
            </a:r>
          </a:p>
          <a:p>
            <a:r>
              <a:rPr lang="en-US" dirty="0">
                <a:effectLst/>
              </a:rPr>
              <a:t>●4 to 5 points – Intermediate probability</a:t>
            </a:r>
          </a:p>
          <a:p>
            <a:r>
              <a:rPr lang="en-US" dirty="0">
                <a:effectLst/>
              </a:rPr>
              <a:t>●6 to 8 points – High probability</a:t>
            </a:r>
          </a:p>
          <a:p>
            <a:endParaRPr lang="en-US" dirty="0"/>
          </a:p>
        </p:txBody>
      </p:sp>
      <p:sp>
        <p:nvSpPr>
          <p:cNvPr id="4" name="Slide Number Placeholder 3"/>
          <p:cNvSpPr>
            <a:spLocks noGrp="1"/>
          </p:cNvSpPr>
          <p:nvPr>
            <p:ph type="sldNum" sz="quarter" idx="10"/>
          </p:nvPr>
        </p:nvSpPr>
        <p:spPr/>
        <p:txBody>
          <a:bodyPr/>
          <a:lstStyle/>
          <a:p>
            <a:fld id="{C91885E5-2DC3-4353-A7DB-CE9AE918032E}" type="slidenum">
              <a:rPr lang="en-US" smtClean="0"/>
              <a:pPr/>
              <a:t>52</a:t>
            </a:fld>
            <a:endParaRPr lang="en-US"/>
          </a:p>
        </p:txBody>
      </p:sp>
    </p:spTree>
    <p:extLst>
      <p:ext uri="{BB962C8B-B14F-4D97-AF65-F5344CB8AC3E}">
        <p14:creationId xmlns:p14="http://schemas.microsoft.com/office/powerpoint/2010/main" val="33976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1885E5-2DC3-4353-A7DB-CE9AE918032E}" type="slidenum">
              <a:rPr lang="en-US" smtClean="0"/>
              <a:pPr/>
              <a:t>53</a:t>
            </a:fld>
            <a:endParaRPr lang="en-US"/>
          </a:p>
        </p:txBody>
      </p:sp>
    </p:spTree>
    <p:extLst>
      <p:ext uri="{BB962C8B-B14F-4D97-AF65-F5344CB8AC3E}">
        <p14:creationId xmlns:p14="http://schemas.microsoft.com/office/powerpoint/2010/main" val="407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AFF3B77E-1D81-4C21-9FBC-65592D353EBF}" type="datetimeFigureOut">
              <a:rPr lang="en-US" smtClean="0"/>
              <a:pPr/>
              <a:t>7/7/2017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BA005C3-79EC-49A8-83A6-29ED0A1E6EC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F3B77E-1D81-4C21-9FBC-65592D353EBF}"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005C3-79EC-49A8-83A6-29ED0A1E6E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F3B77E-1D81-4C21-9FBC-65592D353EBF}"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005C3-79EC-49A8-83A6-29ED0A1E6EC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TextLayout" userDrawn="1">
  <p:cSld name="1_Title Only">
    <p:spTree>
      <p:nvGrpSpPr>
        <p:cNvPr id="1" name=""/>
        <p:cNvGrpSpPr/>
        <p:nvPr/>
      </p:nvGrpSpPr>
      <p:grpSpPr>
        <a:xfrm>
          <a:off x="0" y="0"/>
          <a:ext cx="0" cy="0"/>
          <a:chOff x="0" y="0"/>
          <a:chExt cx="0" cy="0"/>
        </a:xfrm>
      </p:grpSpPr>
      <p:sp>
        <p:nvSpPr>
          <p:cNvPr id="6" name="ContextA"/>
          <p:cNvSpPr>
            <a:spLocks noGrp="1"/>
          </p:cNvSpPr>
          <p:nvPr>
            <p:ph type="title" idx="10" hasCustomPrompt="1"/>
          </p:nvPr>
        </p:nvSpPr>
        <p:spPr>
          <a:xfrm>
            <a:off x="457200" y="279400"/>
            <a:ext cx="8229600" cy="1143000"/>
          </a:xfrm>
        </p:spPr>
        <p:txBody>
          <a:bodyPr>
            <a:normAutofit/>
          </a:bodyPr>
          <a:lstStyle>
            <a:lvl1pPr algn="ctr">
              <a:defRPr sz="3200"/>
            </a:lvl1pPr>
          </a:lstStyle>
          <a:p>
            <a:r>
              <a:rPr lang="en-US"/>
              <a:t>Click to enter poll prompt.</a:t>
            </a:r>
          </a:p>
        </p:txBody>
      </p:sp>
      <p:sp>
        <p:nvSpPr>
          <p:cNvPr id="7" name="ContextB"/>
          <p:cNvSpPr>
            <a:spLocks noGrp="1"/>
          </p:cNvSpPr>
          <p:nvPr>
            <p:ph type="body" idx="11" hasCustomPrompt="1"/>
          </p:nvPr>
        </p:nvSpPr>
        <p:spPr>
          <a:xfrm>
            <a:off x="457200" y="1498600"/>
            <a:ext cx="5080000" cy="4445000"/>
          </a:xfrm>
        </p:spPr>
        <p:txBody>
          <a:bodyPr wrap="square">
            <a:noAutofit/>
          </a:bodyPr>
          <a:lstStyle>
            <a:lvl1pPr marL="651510" indent="-514350" algn="l" rtl="0" eaLnBrk="1" latinLnBrk="0" hangingPunct="1">
              <a:spcBef>
                <a:spcPts val="0"/>
              </a:spcBef>
              <a:spcAft>
                <a:spcPts val="400"/>
              </a:spcAft>
              <a:buAutoNum type="arabicPeriod"/>
              <a:defRPr sz="2800"/>
            </a:lvl1pPr>
            <a:lvl2pPr marL="1099566" indent="-514350" algn="l" rtl="0" eaLnBrk="1" latinLnBrk="0" hangingPunct="1">
              <a:spcBef>
                <a:spcPts val="0"/>
              </a:spcBef>
              <a:spcAft>
                <a:spcPts val="400"/>
              </a:spcAft>
              <a:buAutoNum type="arabicPeriod"/>
              <a:defRPr sz="2800"/>
            </a:lvl2pPr>
            <a:lvl3pPr marL="1419606" indent="-514350" algn="l" rtl="0" eaLnBrk="1" latinLnBrk="0" hangingPunct="1">
              <a:spcBef>
                <a:spcPts val="0"/>
              </a:spcBef>
              <a:spcAft>
                <a:spcPts val="400"/>
              </a:spcAft>
              <a:buAutoNum type="arabicPeriod"/>
              <a:defRPr sz="2800"/>
            </a:lvl3pPr>
            <a:lvl4pPr marL="1684782" indent="-514350" algn="l" rtl="0" eaLnBrk="1" latinLnBrk="0" hangingPunct="1">
              <a:spcBef>
                <a:spcPts val="0"/>
              </a:spcBef>
              <a:spcAft>
                <a:spcPts val="400"/>
              </a:spcAft>
              <a:buAutoNum type="arabicPeriod"/>
              <a:defRPr sz="2800"/>
            </a:lvl4pPr>
            <a:lvl5pPr marL="1876806" indent="-514350" algn="l" rtl="0" eaLnBrk="1" latinLnBrk="0" hangingPunct="1">
              <a:spcBef>
                <a:spcPts val="0"/>
              </a:spcBef>
              <a:spcAft>
                <a:spcPts val="400"/>
              </a:spcAft>
              <a:buAutoNum type="arabicPeriod"/>
              <a:defRPr sz="2800"/>
            </a:lvl5pPr>
          </a:lstStyle>
          <a:p>
            <a:pPr lvl="0"/>
            <a:r>
              <a:rPr lang="en-US"/>
              <a:t>Click to enter choices.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F3B77E-1D81-4C21-9FBC-65592D353EBF}"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005C3-79EC-49A8-83A6-29ED0A1E6E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FF3B77E-1D81-4C21-9FBC-65592D353EBF}"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BA005C3-79EC-49A8-83A6-29ED0A1E6EC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FF3B77E-1D81-4C21-9FBC-65592D353EBF}" type="datetimeFigureOut">
              <a:rPr lang="en-US" smtClean="0"/>
              <a:pPr/>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005C3-79EC-49A8-83A6-29ED0A1E6E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FF3B77E-1D81-4C21-9FBC-65592D353EBF}" type="datetimeFigureOut">
              <a:rPr lang="en-US" smtClean="0"/>
              <a:pPr/>
              <a:t>7/7/2017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A005C3-79EC-49A8-83A6-29ED0A1E6E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FF3B77E-1D81-4C21-9FBC-65592D353EBF}" type="datetimeFigureOut">
              <a:rPr lang="en-US" smtClean="0"/>
              <a:pPr/>
              <a:t>7/7/2017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A005C3-79EC-49A8-83A6-29ED0A1E6E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3B77E-1D81-4C21-9FBC-65592D353EBF}" type="datetimeFigureOut">
              <a:rPr lang="en-US" smtClean="0"/>
              <a:pPr/>
              <a:t>7/7/2017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A005C3-79EC-49A8-83A6-29ED0A1E6E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FF3B77E-1D81-4C21-9FBC-65592D353EBF}" type="datetimeFigureOut">
              <a:rPr lang="en-US" smtClean="0"/>
              <a:pPr/>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005C3-79EC-49A8-83A6-29ED0A1E6E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FF3B77E-1D81-4C21-9FBC-65592D353EBF}" type="datetimeFigureOut">
              <a:rPr lang="en-US" smtClean="0"/>
              <a:pPr/>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005C3-79EC-49A8-83A6-29ED0A1E6E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FF3B77E-1D81-4C21-9FBC-65592D353EBF}" type="datetimeFigureOut">
              <a:rPr lang="en-US" smtClean="0"/>
              <a:pPr/>
              <a:t>7/7/2017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BA005C3-79EC-49A8-83A6-29ED0A1E6EC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control" Target="../activeX/activeX4.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8.wmf"/><Relationship Id="rId2" Type="http://schemas.openxmlformats.org/officeDocument/2006/relationships/tags" Target="../tags/tag19.xml"/><Relationship Id="rId1" Type="http://schemas.openxmlformats.org/officeDocument/2006/relationships/vmlDrawing" Target="../drawings/vmlDrawing4.vml"/><Relationship Id="rId6" Type="http://schemas.openxmlformats.org/officeDocument/2006/relationships/tags" Target="../tags/tag23.xml"/><Relationship Id="rId11" Type="http://schemas.openxmlformats.org/officeDocument/2006/relationships/image" Target="../media/image11.emf"/><Relationship Id="rId5" Type="http://schemas.openxmlformats.org/officeDocument/2006/relationships/tags" Target="../tags/tag22.xml"/><Relationship Id="rId10" Type="http://schemas.openxmlformats.org/officeDocument/2006/relationships/oleObject" Target="../embeddings/oleObject4.bin"/><Relationship Id="rId4" Type="http://schemas.openxmlformats.org/officeDocument/2006/relationships/tags" Target="../tags/tag21.xml"/><Relationship Id="rId9"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ontrol" Target="../activeX/activeX5.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8.wmf"/><Relationship Id="rId2" Type="http://schemas.openxmlformats.org/officeDocument/2006/relationships/tags" Target="../tags/tag25.xml"/><Relationship Id="rId1" Type="http://schemas.openxmlformats.org/officeDocument/2006/relationships/vmlDrawing" Target="../drawings/vmlDrawing5.vml"/><Relationship Id="rId6" Type="http://schemas.openxmlformats.org/officeDocument/2006/relationships/tags" Target="../tags/tag29.xml"/><Relationship Id="rId11" Type="http://schemas.openxmlformats.org/officeDocument/2006/relationships/image" Target="../media/image13.emf"/><Relationship Id="rId5" Type="http://schemas.openxmlformats.org/officeDocument/2006/relationships/tags" Target="../tags/tag28.xml"/><Relationship Id="rId10" Type="http://schemas.openxmlformats.org/officeDocument/2006/relationships/oleObject" Target="../embeddings/oleObject5.bin"/><Relationship Id="rId4" Type="http://schemas.openxmlformats.org/officeDocument/2006/relationships/tags" Target="../tags/tag27.xml"/><Relationship Id="rId9"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2.xml"/><Relationship Id="rId7" Type="http://schemas.openxmlformats.org/officeDocument/2006/relationships/control" Target="../activeX/activeX6.xml"/><Relationship Id="rId2" Type="http://schemas.openxmlformats.org/officeDocument/2006/relationships/tags" Target="../tags/tag31.xml"/><Relationship Id="rId1" Type="http://schemas.openxmlformats.org/officeDocument/2006/relationships/vmlDrawing" Target="../drawings/vmlDrawing6.vml"/><Relationship Id="rId6" Type="http://schemas.openxmlformats.org/officeDocument/2006/relationships/tags" Target="../tags/tag35.xml"/><Relationship Id="rId11" Type="http://schemas.openxmlformats.org/officeDocument/2006/relationships/image" Target="../media/image8.wmf"/><Relationship Id="rId5" Type="http://schemas.openxmlformats.org/officeDocument/2006/relationships/tags" Target="../tags/tag34.xml"/><Relationship Id="rId10" Type="http://schemas.openxmlformats.org/officeDocument/2006/relationships/image" Target="../media/image14.emf"/><Relationship Id="rId4" Type="http://schemas.openxmlformats.org/officeDocument/2006/relationships/tags" Target="../tags/tag33.xml"/><Relationship Id="rId9"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hyperlink" Target="https://www.ncbi.nlm.nih.gov/pubmed?term=27686365&amp;myncbishare=gapdhlib"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image" Target="../media/image8.wmf"/><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16.png"/><Relationship Id="rId2" Type="http://schemas.openxmlformats.org/officeDocument/2006/relationships/tags" Target="../tags/tag36.xml"/><Relationship Id="rId1" Type="http://schemas.openxmlformats.org/officeDocument/2006/relationships/vmlDrawing" Target="../drawings/vmlDrawing7.vml"/><Relationship Id="rId6" Type="http://schemas.openxmlformats.org/officeDocument/2006/relationships/tags" Target="../tags/tag40.xml"/><Relationship Id="rId11" Type="http://schemas.openxmlformats.org/officeDocument/2006/relationships/image" Target="../media/image15.emf"/><Relationship Id="rId5" Type="http://schemas.openxmlformats.org/officeDocument/2006/relationships/tags" Target="../tags/tag39.xml"/><Relationship Id="rId10" Type="http://schemas.openxmlformats.org/officeDocument/2006/relationships/oleObject" Target="../embeddings/oleObject7.bin"/><Relationship Id="rId4" Type="http://schemas.openxmlformats.org/officeDocument/2006/relationships/tags" Target="../tags/tag38.xml"/><Relationship Id="rId9"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ontrol" Target="../activeX/activeX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18.wmf"/><Relationship Id="rId2" Type="http://schemas.openxmlformats.org/officeDocument/2006/relationships/tags" Target="../tags/tag42.xml"/><Relationship Id="rId1" Type="http://schemas.openxmlformats.org/officeDocument/2006/relationships/vmlDrawing" Target="../drawings/vmlDrawing8.vml"/><Relationship Id="rId6" Type="http://schemas.openxmlformats.org/officeDocument/2006/relationships/tags" Target="../tags/tag46.xml"/><Relationship Id="rId11" Type="http://schemas.openxmlformats.org/officeDocument/2006/relationships/image" Target="../media/image17.emf"/><Relationship Id="rId5" Type="http://schemas.openxmlformats.org/officeDocument/2006/relationships/tags" Target="../tags/tag45.xml"/><Relationship Id="rId10" Type="http://schemas.openxmlformats.org/officeDocument/2006/relationships/oleObject" Target="../embeddings/oleObject8.bin"/><Relationship Id="rId4" Type="http://schemas.openxmlformats.org/officeDocument/2006/relationships/tags" Target="../tags/tag44.xml"/><Relationship Id="rId9"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dreads.com/author/show/5754446.Voltaire"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ontrol" Target="../activeX/activeX9.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8.wmf"/><Relationship Id="rId2" Type="http://schemas.openxmlformats.org/officeDocument/2006/relationships/tags" Target="../tags/tag48.xml"/><Relationship Id="rId1" Type="http://schemas.openxmlformats.org/officeDocument/2006/relationships/vmlDrawing" Target="../drawings/vmlDrawing9.vml"/><Relationship Id="rId6" Type="http://schemas.openxmlformats.org/officeDocument/2006/relationships/tags" Target="../tags/tag52.xml"/><Relationship Id="rId11" Type="http://schemas.openxmlformats.org/officeDocument/2006/relationships/image" Target="../media/image19.emf"/><Relationship Id="rId5" Type="http://schemas.openxmlformats.org/officeDocument/2006/relationships/tags" Target="../tags/tag51.xml"/><Relationship Id="rId10" Type="http://schemas.openxmlformats.org/officeDocument/2006/relationships/oleObject" Target="../embeddings/oleObject9.bin"/><Relationship Id="rId4" Type="http://schemas.openxmlformats.org/officeDocument/2006/relationships/tags" Target="../tags/tag50.xml"/><Relationship Id="rId9"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ontrol" Target="../activeX/activeX10.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8.wmf"/><Relationship Id="rId2" Type="http://schemas.openxmlformats.org/officeDocument/2006/relationships/tags" Target="../tags/tag54.xml"/><Relationship Id="rId1" Type="http://schemas.openxmlformats.org/officeDocument/2006/relationships/vmlDrawing" Target="../drawings/vmlDrawing10.vml"/><Relationship Id="rId6" Type="http://schemas.openxmlformats.org/officeDocument/2006/relationships/tags" Target="../tags/tag58.xml"/><Relationship Id="rId11" Type="http://schemas.openxmlformats.org/officeDocument/2006/relationships/image" Target="../media/image21.emf"/><Relationship Id="rId5" Type="http://schemas.openxmlformats.org/officeDocument/2006/relationships/tags" Target="../tags/tag57.xml"/><Relationship Id="rId10" Type="http://schemas.openxmlformats.org/officeDocument/2006/relationships/oleObject" Target="../embeddings/oleObject10.bin"/><Relationship Id="rId4" Type="http://schemas.openxmlformats.org/officeDocument/2006/relationships/tags" Target="../tags/tag56.xml"/><Relationship Id="rId9"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control" Target="../activeX/activeX11.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8.wmf"/><Relationship Id="rId2" Type="http://schemas.openxmlformats.org/officeDocument/2006/relationships/tags" Target="../tags/tag60.xml"/><Relationship Id="rId1" Type="http://schemas.openxmlformats.org/officeDocument/2006/relationships/vmlDrawing" Target="../drawings/vmlDrawing11.vml"/><Relationship Id="rId6" Type="http://schemas.openxmlformats.org/officeDocument/2006/relationships/tags" Target="../tags/tag64.xml"/><Relationship Id="rId11" Type="http://schemas.openxmlformats.org/officeDocument/2006/relationships/image" Target="../media/image23.emf"/><Relationship Id="rId5" Type="http://schemas.openxmlformats.org/officeDocument/2006/relationships/tags" Target="../tags/tag63.xml"/><Relationship Id="rId10" Type="http://schemas.openxmlformats.org/officeDocument/2006/relationships/oleObject" Target="../embeddings/oleObject11.bin"/><Relationship Id="rId4" Type="http://schemas.openxmlformats.org/officeDocument/2006/relationships/tags" Target="../tags/tag62.xml"/><Relationship Id="rId9"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control" Target="../activeX/activeX1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8.wmf"/><Relationship Id="rId2" Type="http://schemas.openxmlformats.org/officeDocument/2006/relationships/tags" Target="../tags/tag66.xml"/><Relationship Id="rId1" Type="http://schemas.openxmlformats.org/officeDocument/2006/relationships/vmlDrawing" Target="../drawings/vmlDrawing12.vml"/><Relationship Id="rId6" Type="http://schemas.openxmlformats.org/officeDocument/2006/relationships/tags" Target="../tags/tag70.xml"/><Relationship Id="rId11" Type="http://schemas.openxmlformats.org/officeDocument/2006/relationships/image" Target="../media/image28.emf"/><Relationship Id="rId5" Type="http://schemas.openxmlformats.org/officeDocument/2006/relationships/tags" Target="../tags/tag69.xml"/><Relationship Id="rId10" Type="http://schemas.openxmlformats.org/officeDocument/2006/relationships/oleObject" Target="../embeddings/oleObject12.bin"/><Relationship Id="rId4" Type="http://schemas.openxmlformats.org/officeDocument/2006/relationships/tags" Target="../tags/tag68.xml"/><Relationship Id="rId9"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control" Target="../activeX/activeX1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8.wmf"/><Relationship Id="rId2" Type="http://schemas.openxmlformats.org/officeDocument/2006/relationships/tags" Target="../tags/tag72.xml"/><Relationship Id="rId1" Type="http://schemas.openxmlformats.org/officeDocument/2006/relationships/vmlDrawing" Target="../drawings/vmlDrawing13.vml"/><Relationship Id="rId6" Type="http://schemas.openxmlformats.org/officeDocument/2006/relationships/tags" Target="../tags/tag76.xml"/><Relationship Id="rId11" Type="http://schemas.openxmlformats.org/officeDocument/2006/relationships/image" Target="../media/image31.emf"/><Relationship Id="rId5" Type="http://schemas.openxmlformats.org/officeDocument/2006/relationships/tags" Target="../tags/tag75.xml"/><Relationship Id="rId10" Type="http://schemas.openxmlformats.org/officeDocument/2006/relationships/oleObject" Target="../embeddings/oleObject13.bin"/><Relationship Id="rId4" Type="http://schemas.openxmlformats.org/officeDocument/2006/relationships/tags" Target="../tags/tag74.xml"/><Relationship Id="rId9"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control" Target="../activeX/activeX14.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8.wmf"/><Relationship Id="rId2" Type="http://schemas.openxmlformats.org/officeDocument/2006/relationships/tags" Target="../tags/tag78.xml"/><Relationship Id="rId1" Type="http://schemas.openxmlformats.org/officeDocument/2006/relationships/vmlDrawing" Target="../drawings/vmlDrawing14.vml"/><Relationship Id="rId6" Type="http://schemas.openxmlformats.org/officeDocument/2006/relationships/tags" Target="../tags/tag82.xml"/><Relationship Id="rId11" Type="http://schemas.openxmlformats.org/officeDocument/2006/relationships/image" Target="../media/image33.emf"/><Relationship Id="rId5" Type="http://schemas.openxmlformats.org/officeDocument/2006/relationships/tags" Target="../tags/tag81.xml"/><Relationship Id="rId10" Type="http://schemas.openxmlformats.org/officeDocument/2006/relationships/oleObject" Target="../embeddings/oleObject14.bin"/><Relationship Id="rId4" Type="http://schemas.openxmlformats.org/officeDocument/2006/relationships/tags" Target="../tags/tag80.xml"/><Relationship Id="rId9"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3.xml"/><Relationship Id="rId7" Type="http://schemas.openxmlformats.org/officeDocument/2006/relationships/control" Target="../activeX/activeX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image" Target="../media/image5.wmf"/><Relationship Id="rId5" Type="http://schemas.openxmlformats.org/officeDocument/2006/relationships/tags" Target="../tags/tag5.xml"/><Relationship Id="rId10" Type="http://schemas.openxmlformats.org/officeDocument/2006/relationships/image" Target="../media/image4.emf"/><Relationship Id="rId4" Type="http://schemas.openxmlformats.org/officeDocument/2006/relationships/tags" Target="../tags/tag4.xml"/><Relationship Id="rId9"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control" Target="../activeX/activeX15.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8.wmf"/><Relationship Id="rId2" Type="http://schemas.openxmlformats.org/officeDocument/2006/relationships/tags" Target="../tags/tag84.xml"/><Relationship Id="rId1" Type="http://schemas.openxmlformats.org/officeDocument/2006/relationships/vmlDrawing" Target="../drawings/vmlDrawing15.vml"/><Relationship Id="rId6" Type="http://schemas.openxmlformats.org/officeDocument/2006/relationships/tags" Target="../tags/tag88.xml"/><Relationship Id="rId11" Type="http://schemas.openxmlformats.org/officeDocument/2006/relationships/image" Target="../media/image35.emf"/><Relationship Id="rId5" Type="http://schemas.openxmlformats.org/officeDocument/2006/relationships/tags" Target="../tags/tag87.xml"/><Relationship Id="rId10" Type="http://schemas.openxmlformats.org/officeDocument/2006/relationships/oleObject" Target="../embeddings/oleObject15.bin"/><Relationship Id="rId4" Type="http://schemas.openxmlformats.org/officeDocument/2006/relationships/tags" Target="../tags/tag86.xml"/><Relationship Id="rId9"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control" Target="../activeX/activeX16.xml"/><Relationship Id="rId13" Type="http://schemas.openxmlformats.org/officeDocument/2006/relationships/image" Target="../media/image8.wmf"/><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image" Target="../media/image36.emf"/><Relationship Id="rId2" Type="http://schemas.openxmlformats.org/officeDocument/2006/relationships/tags" Target="../tags/tag90.xml"/><Relationship Id="rId1" Type="http://schemas.openxmlformats.org/officeDocument/2006/relationships/vmlDrawing" Target="../drawings/vmlDrawing16.vml"/><Relationship Id="rId6" Type="http://schemas.openxmlformats.org/officeDocument/2006/relationships/tags" Target="../tags/tag94.xml"/><Relationship Id="rId11" Type="http://schemas.openxmlformats.org/officeDocument/2006/relationships/oleObject" Target="../embeddings/oleObject16.bin"/><Relationship Id="rId5" Type="http://schemas.openxmlformats.org/officeDocument/2006/relationships/tags" Target="../tags/tag93.xml"/><Relationship Id="rId10" Type="http://schemas.openxmlformats.org/officeDocument/2006/relationships/notesSlide" Target="../notesSlides/notesSlide1.xml"/><Relationship Id="rId4" Type="http://schemas.openxmlformats.org/officeDocument/2006/relationships/tags" Target="../tags/tag92.xml"/><Relationship Id="rId9"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ontrol" Target="../activeX/activeX2.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8.wmf"/><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tags" Target="../tags/tag11.xml"/><Relationship Id="rId11" Type="http://schemas.openxmlformats.org/officeDocument/2006/relationships/image" Target="../media/image7.emf"/><Relationship Id="rId5" Type="http://schemas.openxmlformats.org/officeDocument/2006/relationships/tags" Target="../tags/tag10.xml"/><Relationship Id="rId10" Type="http://schemas.openxmlformats.org/officeDocument/2006/relationships/oleObject" Target="../embeddings/oleObject2.bin"/><Relationship Id="rId4" Type="http://schemas.openxmlformats.org/officeDocument/2006/relationships/tags" Target="../tags/tag9.xml"/><Relationship Id="rId9"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ontrol" Target="../activeX/activeX3.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8.wmf"/><Relationship Id="rId2" Type="http://schemas.openxmlformats.org/officeDocument/2006/relationships/tags" Target="../tags/tag13.xml"/><Relationship Id="rId1" Type="http://schemas.openxmlformats.org/officeDocument/2006/relationships/vmlDrawing" Target="../drawings/vmlDrawing3.vml"/><Relationship Id="rId6" Type="http://schemas.openxmlformats.org/officeDocument/2006/relationships/tags" Target="../tags/tag17.xml"/><Relationship Id="rId11" Type="http://schemas.openxmlformats.org/officeDocument/2006/relationships/image" Target="../media/image9.emf"/><Relationship Id="rId5" Type="http://schemas.openxmlformats.org/officeDocument/2006/relationships/tags" Target="../tags/tag16.xml"/><Relationship Id="rId10" Type="http://schemas.openxmlformats.org/officeDocument/2006/relationships/oleObject" Target="../embeddings/oleObject3.bin"/><Relationship Id="rId4" Type="http://schemas.openxmlformats.org/officeDocument/2006/relationships/tags" Target="../tags/tag15.xml"/><Relationship Id="rId9"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Updates in Internal Medicine</a:t>
            </a:r>
          </a:p>
        </p:txBody>
      </p:sp>
      <p:sp>
        <p:nvSpPr>
          <p:cNvPr id="3" name="Subtitle 2"/>
          <p:cNvSpPr>
            <a:spLocks noGrp="1"/>
          </p:cNvSpPr>
          <p:nvPr>
            <p:ph type="subTitle" idx="1"/>
          </p:nvPr>
        </p:nvSpPr>
        <p:spPr/>
        <p:txBody>
          <a:bodyPr/>
          <a:lstStyle/>
          <a:p>
            <a:r>
              <a:rPr lang="en-US" dirty="0"/>
              <a:t>Marty Austin, MD SFHM</a:t>
            </a:r>
          </a:p>
        </p:txBody>
      </p:sp>
    </p:spTree>
    <p:extLst>
      <p:ext uri="{BB962C8B-B14F-4D97-AF65-F5344CB8AC3E}">
        <p14:creationId xmlns:p14="http://schemas.microsoft.com/office/powerpoint/2010/main" val="3916739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Scalp Hypothermia</a:t>
            </a: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a:t>Scalp hypothermia using a cooling cap has been shown to increase the proportion of patients with breast cancer who lost less than 50% of their hair from 0% to 50 – 65%.</a:t>
            </a:r>
          </a:p>
          <a:p>
            <a:pPr marL="137160" indent="0">
              <a:buNone/>
            </a:pPr>
            <a:r>
              <a:rPr lang="en-US" dirty="0"/>
              <a:t>	1. Less evidence with other solid tumors, but probably effective</a:t>
            </a:r>
          </a:p>
          <a:p>
            <a:pPr marL="137160" indent="0">
              <a:buNone/>
            </a:pPr>
            <a:r>
              <a:rPr lang="en-US" dirty="0"/>
              <a:t>	2. Less effective with anthracycline containing regimens</a:t>
            </a:r>
          </a:p>
          <a:p>
            <a:pPr marL="137160" indent="0">
              <a:buNone/>
            </a:pPr>
            <a:r>
              <a:rPr lang="en-US" dirty="0"/>
              <a:t>	3. Cost is $1500 - $3000 per patient</a:t>
            </a:r>
          </a:p>
          <a:p>
            <a:pPr marL="137160" indent="0">
              <a:buNone/>
            </a:pPr>
            <a:r>
              <a:rPr lang="en-US" dirty="0"/>
              <a:t>	4. Other methods have little to no efficacy in trials</a:t>
            </a:r>
          </a:p>
        </p:txBody>
      </p:sp>
    </p:spTree>
    <p:extLst>
      <p:ext uri="{BB962C8B-B14F-4D97-AF65-F5344CB8AC3E}">
        <p14:creationId xmlns:p14="http://schemas.microsoft.com/office/powerpoint/2010/main" val="4106281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1" y="1219200"/>
            <a:ext cx="9037126" cy="5086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74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30E3A390-C038-41DB-ABDC-B71128C5009C}"/>
              </a:ext>
            </a:extLst>
          </p:cNvPr>
          <p:cNvSpPr>
            <a:spLocks noGrp="1"/>
          </p:cNvSpPr>
          <p:nvPr>
            <p:ph type="title" idx="10"/>
            <p:custDataLst>
              <p:tags r:id="rId3"/>
            </p:custDataLst>
          </p:nvPr>
        </p:nvSpPr>
        <p:spPr/>
        <p:txBody>
          <a:bodyPr/>
          <a:lstStyle/>
          <a:p>
            <a:r>
              <a:rPr lang="en-US" dirty="0"/>
              <a:t>Before You Were Born</a:t>
            </a:r>
          </a:p>
        </p:txBody>
      </p:sp>
      <p:sp>
        <p:nvSpPr>
          <p:cNvPr id="3" name="ContextB">
            <a:extLst>
              <a:ext uri="{FF2B5EF4-FFF2-40B4-BE49-F238E27FC236}">
                <a16:creationId xmlns:a16="http://schemas.microsoft.com/office/drawing/2014/main" id="{C19950A5-8120-433C-83F5-BBF52511B410}"/>
              </a:ext>
            </a:extLst>
          </p:cNvPr>
          <p:cNvSpPr>
            <a:spLocks noGrp="1"/>
          </p:cNvSpPr>
          <p:nvPr>
            <p:ph type="body" idx="11"/>
            <p:custDataLst>
              <p:tags r:id="rId4"/>
            </p:custDataLst>
          </p:nvPr>
        </p:nvSpPr>
        <p:spPr>
          <a:xfrm>
            <a:off x="457200" y="2514600"/>
            <a:ext cx="5080000" cy="3429000"/>
          </a:xfrm>
        </p:spPr>
        <p:txBody>
          <a:bodyPr/>
          <a:lstStyle/>
          <a:p>
            <a:r>
              <a:rPr lang="en-US" dirty="0"/>
              <a:t>A group of Incompetent Superheroes</a:t>
            </a:r>
          </a:p>
          <a:p>
            <a:r>
              <a:rPr lang="en-US" dirty="0"/>
              <a:t>Workers at a diner</a:t>
            </a:r>
          </a:p>
          <a:p>
            <a:r>
              <a:rPr lang="en-US" dirty="0"/>
              <a:t>A man who could speak to inanimate objects</a:t>
            </a:r>
          </a:p>
          <a:p>
            <a:r>
              <a:rPr lang="en-US" dirty="0"/>
              <a:t>Prisoners in a Nazi POW camp during WWII. </a:t>
            </a:r>
          </a:p>
        </p:txBody>
      </p:sp>
      <p:sp>
        <p:nvSpPr>
          <p:cNvPr id="4" name="PollCounter1" hidden="1">
            <a:extLst>
              <a:ext uri="{FF2B5EF4-FFF2-40B4-BE49-F238E27FC236}">
                <a16:creationId xmlns:a16="http://schemas.microsoft.com/office/drawing/2014/main" id="{FC08F3BA-B455-43CE-AD46-632618F0A195}"/>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hidden="1">
            <a:extLst>
              <a:ext uri="{FF2B5EF4-FFF2-40B4-BE49-F238E27FC236}">
                <a16:creationId xmlns:a16="http://schemas.microsoft.com/office/drawing/2014/main" id="{A2FF7275-0E0B-4EEC-95C8-2D75A8AB99D4}"/>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A1A13EEC-9A62-44EA-9E60-3888C20BB363}"/>
              </a:ext>
            </a:extLst>
          </p:cNvPr>
          <p:cNvGraphicFramePr>
            <a:graphicFrameLocks noChangeAspect="1"/>
          </p:cNvGraphicFramePr>
          <p:nvPr>
            <p:custDataLst>
              <p:tags r:id="rId6"/>
            </p:custDataLst>
            <p:extLst>
              <p:ext uri="{D42A27DB-BD31-4B8C-83A1-F6EECF244321}">
                <p14:modId xmlns:p14="http://schemas.microsoft.com/office/powerpoint/2010/main" val="3179260434"/>
              </p:ext>
            </p:extLst>
          </p:nvPr>
        </p:nvGraphicFramePr>
        <p:xfrm>
          <a:off x="6096000" y="2368610"/>
          <a:ext cx="3556000" cy="4318000"/>
        </p:xfrm>
        <a:graphic>
          <a:graphicData uri="http://schemas.openxmlformats.org/presentationml/2006/ole">
            <mc:AlternateContent xmlns:mc="http://schemas.openxmlformats.org/markup-compatibility/2006">
              <mc:Choice xmlns:v="urn:schemas-microsoft-com:vml" Requires="v">
                <p:oleObj spid="_x0000_s31764" name="Chart" r:id="rId10" imgW="4441220" imgH="5393479" progId="MSGraph.Chart.8">
                  <p:embed followColorScheme="full"/>
                </p:oleObj>
              </mc:Choice>
              <mc:Fallback>
                <p:oleObj name="Chart" r:id="rId10" imgW="4441220" imgH="5393479" progId="MSGraph.Chart.8">
                  <p:embed followColorScheme="full"/>
                  <p:pic>
                    <p:nvPicPr>
                      <p:cNvPr id="0" name=""/>
                      <p:cNvPicPr/>
                      <p:nvPr/>
                    </p:nvPicPr>
                    <p:blipFill>
                      <a:blip r:embed="rId11"/>
                      <a:stretch>
                        <a:fillRect/>
                      </a:stretch>
                    </p:blipFill>
                    <p:spPr>
                      <a:xfrm>
                        <a:off x="6096000" y="2368610"/>
                        <a:ext cx="3556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4203D989-8777-4B5F-ACD7-A9152CE37868}"/>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imer1">
            <a:extLst>
              <a:ext uri="{FF2B5EF4-FFF2-40B4-BE49-F238E27FC236}">
                <a16:creationId xmlns:a16="http://schemas.microsoft.com/office/drawing/2014/main" id="{E5B030F9-DCD5-47F7-A8A7-818B9657D9A2}"/>
              </a:ext>
            </a:extLst>
          </p:cNvPr>
          <p:cNvSpPr txBox="1"/>
          <p:nvPr>
            <p:custDataLst>
              <p:tags r:id="rId7"/>
            </p:custDataLst>
          </p:nvPr>
        </p:nvSpPr>
        <p:spPr>
          <a:xfrm>
            <a:off x="8019429" y="6169055"/>
            <a:ext cx="952500" cy="635000"/>
          </a:xfrm>
          <a:prstGeom prst="rect">
            <a:avLst/>
          </a:prstGeom>
          <a:noFill/>
          <a:ln w="76200" cmpd="tri">
            <a:solidFill>
              <a:schemeClr val="tx1"/>
            </a:solidFill>
          </a:ln>
        </p:spPr>
        <p:txBody>
          <a:bodyPr vert="horz" wrap="none" rtlCol="0">
            <a:noAutofit/>
          </a:bodyPr>
          <a:lstStyle/>
          <a:p>
            <a:pPr algn="ctr"/>
            <a:r>
              <a:rPr lang="en-US" sz="3600"/>
              <a:t>20</a:t>
            </a:r>
          </a:p>
        </p:txBody>
      </p:sp>
      <p:sp>
        <p:nvSpPr>
          <p:cNvPr id="10" name="TextBox 9">
            <a:extLst>
              <a:ext uri="{FF2B5EF4-FFF2-40B4-BE49-F238E27FC236}">
                <a16:creationId xmlns:a16="http://schemas.microsoft.com/office/drawing/2014/main" id="{150772FA-8D07-4178-96D7-B7592C618BBB}"/>
              </a:ext>
            </a:extLst>
          </p:cNvPr>
          <p:cNvSpPr txBox="1"/>
          <p:nvPr/>
        </p:nvSpPr>
        <p:spPr>
          <a:xfrm>
            <a:off x="457200" y="1295400"/>
            <a:ext cx="8686800" cy="954107"/>
          </a:xfrm>
          <a:prstGeom prst="rect">
            <a:avLst/>
          </a:prstGeom>
          <a:noFill/>
        </p:spPr>
        <p:txBody>
          <a:bodyPr wrap="square" rtlCol="0">
            <a:spAutoFit/>
          </a:bodyPr>
          <a:lstStyle/>
          <a:p>
            <a:r>
              <a:rPr lang="en-US" sz="2800" dirty="0"/>
              <a:t>The 1960’s, early 1970’s TV sitcom “Hogan’s Heroes” was about the madcap adventures of:</a:t>
            </a:r>
          </a:p>
        </p:txBody>
      </p:sp>
    </p:spTree>
    <p:custDataLst>
      <p:tags r:id="rId2"/>
    </p:custDataLst>
    <p:controls>
      <mc:AlternateContent xmlns:mc="http://schemas.openxmlformats.org/markup-compatibility/2006">
        <mc:Choice xmlns:v="urn:schemas-microsoft-com:vml" Requires="v">
          <p:control spid="31765"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F81AFA35-152F-42CC-B788-368E83F44EDF}"/>
                    </a:ext>
                  </a:extLst>
                </p:cNvPr>
                <p:cNvPicPr>
                  <a:picLocks/>
                </p:cNvPicPr>
                <p:nvPr/>
              </p:nvPicPr>
              <p:blipFill>
                <a:blip r:embed="rId12"/>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128016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Were Born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4883" y="1676400"/>
            <a:ext cx="6188129" cy="3962399"/>
          </a:xfrm>
        </p:spPr>
      </p:pic>
    </p:spTree>
    <p:extLst>
      <p:ext uri="{BB962C8B-B14F-4D97-AF65-F5344CB8AC3E}">
        <p14:creationId xmlns:p14="http://schemas.microsoft.com/office/powerpoint/2010/main" val="422253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2CA7B3BA-F698-4229-A46C-9965250CBA04}"/>
              </a:ext>
            </a:extLst>
          </p:cNvPr>
          <p:cNvSpPr>
            <a:spLocks noGrp="1"/>
          </p:cNvSpPr>
          <p:nvPr>
            <p:ph type="title" idx="10"/>
            <p:custDataLst>
              <p:tags r:id="rId3"/>
            </p:custDataLst>
          </p:nvPr>
        </p:nvSpPr>
        <p:spPr/>
        <p:txBody>
          <a:bodyPr/>
          <a:lstStyle/>
          <a:p>
            <a:r>
              <a:rPr lang="en-US" dirty="0"/>
              <a:t>Question 4</a:t>
            </a:r>
          </a:p>
        </p:txBody>
      </p:sp>
      <p:sp>
        <p:nvSpPr>
          <p:cNvPr id="3" name="ContextB">
            <a:extLst>
              <a:ext uri="{FF2B5EF4-FFF2-40B4-BE49-F238E27FC236}">
                <a16:creationId xmlns:a16="http://schemas.microsoft.com/office/drawing/2014/main" id="{BCEC50C7-6519-4142-8653-610B42C831C2}"/>
              </a:ext>
            </a:extLst>
          </p:cNvPr>
          <p:cNvSpPr>
            <a:spLocks noGrp="1"/>
          </p:cNvSpPr>
          <p:nvPr>
            <p:ph type="body" idx="11"/>
            <p:custDataLst>
              <p:tags r:id="rId4"/>
            </p:custDataLst>
          </p:nvPr>
        </p:nvSpPr>
        <p:spPr>
          <a:xfrm>
            <a:off x="457200" y="3200400"/>
            <a:ext cx="5080000" cy="2743200"/>
          </a:xfrm>
        </p:spPr>
        <p:txBody>
          <a:bodyPr/>
          <a:lstStyle/>
          <a:p>
            <a:r>
              <a:rPr lang="en-US" sz="2400" dirty="0"/>
              <a:t>Lower mortality rate</a:t>
            </a:r>
          </a:p>
          <a:p>
            <a:r>
              <a:rPr lang="en-US" sz="2400" dirty="0"/>
              <a:t>Decreased risk of heart attack</a:t>
            </a:r>
          </a:p>
          <a:p>
            <a:r>
              <a:rPr lang="en-US" sz="2400" dirty="0"/>
              <a:t>Lower risk of cancer</a:t>
            </a:r>
          </a:p>
          <a:p>
            <a:r>
              <a:rPr lang="en-US" sz="2400" dirty="0"/>
              <a:t>Lower weight</a:t>
            </a:r>
          </a:p>
          <a:p>
            <a:r>
              <a:rPr lang="en-US" sz="2400" dirty="0"/>
              <a:t>Less heart failure readmissions</a:t>
            </a:r>
          </a:p>
          <a:p>
            <a:r>
              <a:rPr lang="en-US" sz="2400" dirty="0"/>
              <a:t>All of the above</a:t>
            </a:r>
          </a:p>
        </p:txBody>
      </p:sp>
      <p:sp>
        <p:nvSpPr>
          <p:cNvPr id="4" name="PollCounter1" hidden="1">
            <a:extLst>
              <a:ext uri="{FF2B5EF4-FFF2-40B4-BE49-F238E27FC236}">
                <a16:creationId xmlns:a16="http://schemas.microsoft.com/office/drawing/2014/main" id="{5E144DF7-0F86-4C20-839A-5D0AD94C8106}"/>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hidden="1">
            <a:extLst>
              <a:ext uri="{FF2B5EF4-FFF2-40B4-BE49-F238E27FC236}">
                <a16:creationId xmlns:a16="http://schemas.microsoft.com/office/drawing/2014/main" id="{21DA5007-78CD-4B49-94D2-4D0E09F338B1}"/>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F07C602A-F0D0-4AAC-8443-EA1B5C6BF72F}"/>
              </a:ext>
            </a:extLst>
          </p:cNvPr>
          <p:cNvGraphicFramePr>
            <a:graphicFrameLocks noChangeAspect="1"/>
          </p:cNvGraphicFramePr>
          <p:nvPr>
            <p:custDataLst>
              <p:tags r:id="rId6"/>
            </p:custDataLst>
            <p:extLst>
              <p:ext uri="{D42A27DB-BD31-4B8C-83A1-F6EECF244321}">
                <p14:modId xmlns:p14="http://schemas.microsoft.com/office/powerpoint/2010/main" val="2644549721"/>
              </p:ext>
            </p:extLst>
          </p:nvPr>
        </p:nvGraphicFramePr>
        <p:xfrm>
          <a:off x="6096000" y="2500362"/>
          <a:ext cx="3556000" cy="4318000"/>
        </p:xfrm>
        <a:graphic>
          <a:graphicData uri="http://schemas.openxmlformats.org/presentationml/2006/ole">
            <mc:AlternateContent xmlns:mc="http://schemas.openxmlformats.org/markup-compatibility/2006">
              <mc:Choice xmlns:v="urn:schemas-microsoft-com:vml" Requires="v">
                <p:oleObj spid="_x0000_s32786" name="Chart" r:id="rId10" imgW="4441220" imgH="5393479" progId="MSGraph.Chart.8">
                  <p:embed followColorScheme="full"/>
                </p:oleObj>
              </mc:Choice>
              <mc:Fallback>
                <p:oleObj name="Chart" r:id="rId10" imgW="4441220" imgH="5393479" progId="MSGraph.Chart.8">
                  <p:embed followColorScheme="full"/>
                  <p:pic>
                    <p:nvPicPr>
                      <p:cNvPr id="0" name=""/>
                      <p:cNvPicPr/>
                      <p:nvPr/>
                    </p:nvPicPr>
                    <p:blipFill>
                      <a:blip r:embed="rId11"/>
                      <a:stretch>
                        <a:fillRect/>
                      </a:stretch>
                    </p:blipFill>
                    <p:spPr>
                      <a:xfrm>
                        <a:off x="6096000" y="2500362"/>
                        <a:ext cx="3556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A196E2AA-D3D4-4FB3-A77A-0F4754C976E9}"/>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imer1">
            <a:extLst>
              <a:ext uri="{FF2B5EF4-FFF2-40B4-BE49-F238E27FC236}">
                <a16:creationId xmlns:a16="http://schemas.microsoft.com/office/drawing/2014/main" id="{BBEA25C5-7061-42CF-9427-61912A46E6FD}"/>
              </a:ext>
            </a:extLst>
          </p:cNvPr>
          <p:cNvSpPr txBox="1"/>
          <p:nvPr>
            <p:custDataLst>
              <p:tags r:id="rId7"/>
            </p:custDataLst>
          </p:nvPr>
        </p:nvSpPr>
        <p:spPr>
          <a:xfrm>
            <a:off x="8001000" y="6051610"/>
            <a:ext cx="952500" cy="635000"/>
          </a:xfrm>
          <a:prstGeom prst="rect">
            <a:avLst/>
          </a:prstGeom>
          <a:noFill/>
          <a:ln w="76200" cmpd="tri">
            <a:solidFill>
              <a:schemeClr val="tx1"/>
            </a:solidFill>
          </a:ln>
        </p:spPr>
        <p:txBody>
          <a:bodyPr vert="horz" wrap="none" rtlCol="0">
            <a:noAutofit/>
          </a:bodyPr>
          <a:lstStyle/>
          <a:p>
            <a:pPr algn="ctr"/>
            <a:r>
              <a:rPr lang="en-US" sz="3600"/>
              <a:t>20</a:t>
            </a:r>
          </a:p>
        </p:txBody>
      </p:sp>
      <p:sp>
        <p:nvSpPr>
          <p:cNvPr id="10" name="TextBox 9">
            <a:extLst>
              <a:ext uri="{FF2B5EF4-FFF2-40B4-BE49-F238E27FC236}">
                <a16:creationId xmlns:a16="http://schemas.microsoft.com/office/drawing/2014/main" id="{1F61C4B7-766F-42BF-9855-41DB62545B2D}"/>
              </a:ext>
            </a:extLst>
          </p:cNvPr>
          <p:cNvSpPr txBox="1"/>
          <p:nvPr/>
        </p:nvSpPr>
        <p:spPr>
          <a:xfrm>
            <a:off x="228600" y="1066800"/>
            <a:ext cx="8839200" cy="2308324"/>
          </a:xfrm>
          <a:prstGeom prst="rect">
            <a:avLst/>
          </a:prstGeom>
          <a:noFill/>
        </p:spPr>
        <p:txBody>
          <a:bodyPr wrap="square" rtlCol="0">
            <a:spAutoFit/>
          </a:bodyPr>
          <a:lstStyle/>
          <a:p>
            <a:r>
              <a:rPr lang="en-US" sz="2400" dirty="0"/>
              <a:t>Mr. X is a 55 year old male patient with a history of congestive heart failure, Stage II CKD (GFR 50) and diabetes mellitus type II. He currently feels well.</a:t>
            </a:r>
          </a:p>
          <a:p>
            <a:r>
              <a:rPr lang="en-US" sz="2400" dirty="0"/>
              <a:t>Which of the following are potential benefits of using metformin for this patient?</a:t>
            </a:r>
          </a:p>
          <a:p>
            <a:r>
              <a:rPr lang="en-US" sz="2400" dirty="0"/>
              <a:t> </a:t>
            </a:r>
          </a:p>
        </p:txBody>
      </p:sp>
    </p:spTree>
    <p:custDataLst>
      <p:tags r:id="rId2"/>
    </p:custDataLst>
    <p:controls>
      <mc:AlternateContent xmlns:mc="http://schemas.openxmlformats.org/markup-compatibility/2006">
        <mc:Choice xmlns:v="urn:schemas-microsoft-com:vml" Requires="v">
          <p:control spid="32787"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76D18638-4DC7-439F-8597-3722E00B5E94}"/>
                    </a:ext>
                  </a:extLst>
                </p:cNvPr>
                <p:cNvPicPr>
                  <a:picLocks/>
                </p:cNvPicPr>
                <p:nvPr/>
              </p:nvPicPr>
              <p:blipFill>
                <a:blip r:embed="rId12"/>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344983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23AA3044-2317-4223-A88E-7192D870AFCF}"/>
              </a:ext>
            </a:extLst>
          </p:cNvPr>
          <p:cNvSpPr>
            <a:spLocks noGrp="1"/>
          </p:cNvSpPr>
          <p:nvPr>
            <p:ph type="title" idx="10"/>
          </p:nvPr>
        </p:nvSpPr>
        <p:spPr/>
        <p:txBody>
          <a:bodyPr/>
          <a:lstStyle/>
          <a:p>
            <a:r>
              <a:rPr lang="en-US" dirty="0"/>
              <a:t>Question 5</a:t>
            </a:r>
          </a:p>
        </p:txBody>
      </p:sp>
      <p:sp>
        <p:nvSpPr>
          <p:cNvPr id="3" name="ContextB">
            <a:extLst>
              <a:ext uri="{FF2B5EF4-FFF2-40B4-BE49-F238E27FC236}">
                <a16:creationId xmlns:a16="http://schemas.microsoft.com/office/drawing/2014/main" id="{3DC83A86-8C1D-4C8A-91E4-9CF7B097FC90}"/>
              </a:ext>
            </a:extLst>
          </p:cNvPr>
          <p:cNvSpPr>
            <a:spLocks noGrp="1"/>
          </p:cNvSpPr>
          <p:nvPr>
            <p:ph type="body" idx="11"/>
            <p:custDataLst>
              <p:tags r:id="rId3"/>
            </p:custDataLst>
          </p:nvPr>
        </p:nvSpPr>
        <p:spPr>
          <a:xfrm>
            <a:off x="457200" y="4038600"/>
            <a:ext cx="5080000" cy="2247900"/>
          </a:xfrm>
        </p:spPr>
        <p:txBody>
          <a:bodyPr/>
          <a:lstStyle/>
          <a:p>
            <a:r>
              <a:rPr lang="en-US" sz="2000" dirty="0"/>
              <a:t>A diet avoiding nuts and seeds</a:t>
            </a:r>
          </a:p>
          <a:p>
            <a:r>
              <a:rPr lang="en-US" sz="2000" dirty="0"/>
              <a:t>NG tube placement and suction</a:t>
            </a:r>
          </a:p>
          <a:p>
            <a:r>
              <a:rPr lang="en-US" sz="2000" dirty="0"/>
              <a:t>Intravenous antibiotics</a:t>
            </a:r>
          </a:p>
          <a:p>
            <a:r>
              <a:rPr lang="en-US" sz="2000" dirty="0"/>
              <a:t>Oral antibiotics</a:t>
            </a:r>
          </a:p>
          <a:p>
            <a:r>
              <a:rPr lang="en-US" sz="2000" dirty="0"/>
              <a:t>All of the above</a:t>
            </a:r>
          </a:p>
          <a:p>
            <a:r>
              <a:rPr lang="en-US" sz="2000" dirty="0"/>
              <a:t>None of the above</a:t>
            </a:r>
          </a:p>
        </p:txBody>
      </p:sp>
      <p:sp>
        <p:nvSpPr>
          <p:cNvPr id="4" name="PollCounter1" hidden="1">
            <a:extLst>
              <a:ext uri="{FF2B5EF4-FFF2-40B4-BE49-F238E27FC236}">
                <a16:creationId xmlns:a16="http://schemas.microsoft.com/office/drawing/2014/main" id="{F62A63C6-DB2F-4FB1-ACA5-A5F8DB4517AF}"/>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hidden="1">
            <a:extLst>
              <a:ext uri="{FF2B5EF4-FFF2-40B4-BE49-F238E27FC236}">
                <a16:creationId xmlns:a16="http://schemas.microsoft.com/office/drawing/2014/main" id="{02FA4BD4-EDFB-4E39-BB9A-33585C5C9756}"/>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8302378B-5708-42EE-8FB1-F8F42A97670B}"/>
              </a:ext>
            </a:extLst>
          </p:cNvPr>
          <p:cNvGraphicFramePr>
            <a:graphicFrameLocks noChangeAspect="1"/>
          </p:cNvGraphicFramePr>
          <p:nvPr>
            <p:custDataLst>
              <p:tags r:id="rId5"/>
            </p:custDataLst>
            <p:extLst>
              <p:ext uri="{D42A27DB-BD31-4B8C-83A1-F6EECF244321}">
                <p14:modId xmlns:p14="http://schemas.microsoft.com/office/powerpoint/2010/main" val="3612672684"/>
              </p:ext>
            </p:extLst>
          </p:nvPr>
        </p:nvGraphicFramePr>
        <p:xfrm>
          <a:off x="6096000" y="2590800"/>
          <a:ext cx="3556000" cy="4318000"/>
        </p:xfrm>
        <a:graphic>
          <a:graphicData uri="http://schemas.openxmlformats.org/presentationml/2006/ole">
            <mc:AlternateContent xmlns:mc="http://schemas.openxmlformats.org/markup-compatibility/2006">
              <mc:Choice xmlns:v="urn:schemas-microsoft-com:vml" Requires="v">
                <p:oleObj spid="_x0000_s33810" name="Chart" r:id="rId9" imgW="4441220" imgH="5393479" progId="MSGraph.Chart.8">
                  <p:embed followColorScheme="full"/>
                </p:oleObj>
              </mc:Choice>
              <mc:Fallback>
                <p:oleObj name="Chart" r:id="rId9" imgW="4441220" imgH="5393479" progId="MSGraph.Chart.8">
                  <p:embed followColorScheme="full"/>
                  <p:pic>
                    <p:nvPicPr>
                      <p:cNvPr id="0" name=""/>
                      <p:cNvPicPr/>
                      <p:nvPr/>
                    </p:nvPicPr>
                    <p:blipFill>
                      <a:blip r:embed="rId10"/>
                      <a:stretch>
                        <a:fillRect/>
                      </a:stretch>
                    </p:blipFill>
                    <p:spPr>
                      <a:xfrm>
                        <a:off x="6096000" y="2590800"/>
                        <a:ext cx="3556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06ABB92D-9B39-4F2A-B355-142D7044D291}"/>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imer1">
            <a:extLst>
              <a:ext uri="{FF2B5EF4-FFF2-40B4-BE49-F238E27FC236}">
                <a16:creationId xmlns:a16="http://schemas.microsoft.com/office/drawing/2014/main" id="{F123787A-AD6A-4A1E-9A54-574618F88476}"/>
              </a:ext>
            </a:extLst>
          </p:cNvPr>
          <p:cNvSpPr txBox="1"/>
          <p:nvPr>
            <p:custDataLst>
              <p:tags r:id="rId6"/>
            </p:custDataLst>
          </p:nvPr>
        </p:nvSpPr>
        <p:spPr>
          <a:xfrm>
            <a:off x="7982571" y="6026210"/>
            <a:ext cx="952500" cy="635000"/>
          </a:xfrm>
          <a:prstGeom prst="rect">
            <a:avLst/>
          </a:prstGeom>
          <a:noFill/>
          <a:ln w="76200" cmpd="tri">
            <a:solidFill>
              <a:schemeClr val="tx1"/>
            </a:solidFill>
          </a:ln>
        </p:spPr>
        <p:txBody>
          <a:bodyPr vert="horz" wrap="none" rtlCol="0">
            <a:noAutofit/>
          </a:bodyPr>
          <a:lstStyle/>
          <a:p>
            <a:pPr algn="ctr"/>
            <a:r>
              <a:rPr lang="en-US" sz="3600"/>
              <a:t>20</a:t>
            </a:r>
          </a:p>
        </p:txBody>
      </p:sp>
      <p:sp>
        <p:nvSpPr>
          <p:cNvPr id="10" name="TextBox 9">
            <a:extLst>
              <a:ext uri="{FF2B5EF4-FFF2-40B4-BE49-F238E27FC236}">
                <a16:creationId xmlns:a16="http://schemas.microsoft.com/office/drawing/2014/main" id="{46FF4A79-7DEF-4E08-BA9D-52B116062DD0}"/>
              </a:ext>
            </a:extLst>
          </p:cNvPr>
          <p:cNvSpPr txBox="1"/>
          <p:nvPr/>
        </p:nvSpPr>
        <p:spPr>
          <a:xfrm>
            <a:off x="228600" y="1600200"/>
            <a:ext cx="5867400" cy="2585323"/>
          </a:xfrm>
          <a:prstGeom prst="rect">
            <a:avLst/>
          </a:prstGeom>
          <a:noFill/>
        </p:spPr>
        <p:txBody>
          <a:bodyPr wrap="square" rtlCol="0">
            <a:spAutoFit/>
          </a:bodyPr>
          <a:lstStyle/>
          <a:p>
            <a:r>
              <a:rPr lang="en-US" dirty="0"/>
              <a:t>Mrs. Y is a 50 year old woman who is seen in your office with LLQ tenderness. A CT scan confirms acute sigmoid diverticulitis without perforation or abscess formation. She has a fever of 101, but is otherwise nontoxic appearing. She is keeping down liquids. WBC is 13, other labs are normal.</a:t>
            </a:r>
          </a:p>
          <a:p>
            <a:r>
              <a:rPr lang="en-US" dirty="0"/>
              <a:t>Which of the following have been shown to be effective therapies for this patient:</a:t>
            </a:r>
          </a:p>
          <a:p>
            <a:endParaRPr lang="en-US" dirty="0"/>
          </a:p>
        </p:txBody>
      </p:sp>
    </p:spTree>
    <p:custDataLst>
      <p:tags r:id="rId2"/>
    </p:custDataLst>
    <p:controls>
      <mc:AlternateContent xmlns:mc="http://schemas.openxmlformats.org/markup-compatibility/2006">
        <mc:Choice xmlns:v="urn:schemas-microsoft-com:vml" Requires="v">
          <p:control spid="33811" name="OPActiveX" r:id="rId7" imgW="380880" imgH="380880"/>
        </mc:Choice>
        <mc:Fallback>
          <p:control name="OPActiveX" r:id="rId7" imgW="380880" imgH="380880">
            <p:pic>
              <p:nvPicPr>
                <p:cNvPr id="7" name="OPActiveX" hidden="1">
                  <a:extLst>
                    <a:ext uri="{FF2B5EF4-FFF2-40B4-BE49-F238E27FC236}">
                      <a16:creationId xmlns:a16="http://schemas.microsoft.com/office/drawing/2014/main" id="{8E03C702-E2DC-4B0F-A773-99ADE1ADE1A3}"/>
                    </a:ext>
                  </a:extLst>
                </p:cNvPr>
                <p:cNvPicPr>
                  <a:picLocks/>
                </p:cNvPicPr>
                <p:nvPr/>
              </p:nvPicPr>
              <p:blipFill>
                <a:blip r:embed="rId11"/>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22580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000" u="sng" dirty="0">
                <a:hlinkClick r:id="rId2" tooltip="The British journal of surgery."/>
              </a:rPr>
            </a:br>
            <a:r>
              <a:rPr lang="en-US" sz="2000" u="sng" dirty="0">
                <a:hlinkClick r:id="rId2" tooltip="The British journal of surgery."/>
              </a:rPr>
              <a:t>Br J Surg.</a:t>
            </a:r>
            <a:r>
              <a:rPr lang="en-US" sz="2000" dirty="0"/>
              <a:t> 2017 Jan;104(1):52-61. </a:t>
            </a:r>
            <a:r>
              <a:rPr lang="en-US" sz="2000" dirty="0" err="1"/>
              <a:t>doi</a:t>
            </a:r>
            <a:r>
              <a:rPr lang="en-US" sz="2000" dirty="0"/>
              <a:t>: 10.1002/bjs.10309. </a:t>
            </a:r>
            <a:r>
              <a:rPr lang="en-US" sz="2000" dirty="0" err="1"/>
              <a:t>Epub</a:t>
            </a:r>
            <a:r>
              <a:rPr lang="en-US" sz="2000" dirty="0"/>
              <a:t> 2016 Sep 30.</a:t>
            </a:r>
            <a:br>
              <a:rPr lang="en-US" sz="2000" dirty="0"/>
            </a:br>
            <a:r>
              <a:rPr lang="en-US" sz="2000" b="1" dirty="0"/>
              <a:t>Randomized clinical trial of observational versus antibiotic treatment for a first episode of CT-proven uncomplicated acute diverticulitis.</a:t>
            </a:r>
            <a:br>
              <a:rPr lang="en-US" sz="2000" b="1" dirty="0"/>
            </a:br>
            <a:br>
              <a:rPr lang="en-US" sz="2000" dirty="0"/>
            </a:br>
            <a:endParaRPr lang="en-US" sz="2000" dirty="0"/>
          </a:p>
        </p:txBody>
      </p:sp>
      <p:sp>
        <p:nvSpPr>
          <p:cNvPr id="3" name="Content Placeholder 2"/>
          <p:cNvSpPr>
            <a:spLocks noGrp="1"/>
          </p:cNvSpPr>
          <p:nvPr>
            <p:ph idx="1"/>
          </p:nvPr>
        </p:nvSpPr>
        <p:spPr/>
        <p:txBody>
          <a:bodyPr>
            <a:normAutofit/>
          </a:bodyPr>
          <a:lstStyle/>
          <a:p>
            <a:r>
              <a:rPr lang="en-US" dirty="0"/>
              <a:t>At least two studies have shown no benefit of antibiotics in uncomplicated acute diverticulitis including complication rates, time to recovery, mortality and need for surgery.</a:t>
            </a:r>
          </a:p>
          <a:p>
            <a:r>
              <a:rPr lang="en-US" dirty="0"/>
              <a:t>No known association between nuts, seeds and diverticular complications.</a:t>
            </a:r>
          </a:p>
          <a:p>
            <a:r>
              <a:rPr lang="en-US" dirty="0"/>
              <a:t>American Society of Colon and Rectal Surgeons still recommends routine antibiotics for uncomplicated diverticulitis, but a few European societies don’t.</a:t>
            </a:r>
          </a:p>
        </p:txBody>
      </p:sp>
    </p:spTree>
    <p:extLst>
      <p:ext uri="{BB962C8B-B14F-4D97-AF65-F5344CB8AC3E}">
        <p14:creationId xmlns:p14="http://schemas.microsoft.com/office/powerpoint/2010/main" val="43397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7A9B5323-46E1-4DEF-994A-9FCB08E8DFF3}"/>
              </a:ext>
            </a:extLst>
          </p:cNvPr>
          <p:cNvSpPr>
            <a:spLocks noGrp="1"/>
          </p:cNvSpPr>
          <p:nvPr>
            <p:ph type="title" idx="10"/>
            <p:custDataLst>
              <p:tags r:id="rId3"/>
            </p:custDataLst>
          </p:nvPr>
        </p:nvSpPr>
        <p:spPr/>
        <p:txBody>
          <a:bodyPr/>
          <a:lstStyle/>
          <a:p>
            <a:r>
              <a:rPr lang="en-US" dirty="0"/>
              <a:t>Before You Were Born</a:t>
            </a:r>
          </a:p>
        </p:txBody>
      </p:sp>
      <p:sp>
        <p:nvSpPr>
          <p:cNvPr id="3" name="ContextB">
            <a:extLst>
              <a:ext uri="{FF2B5EF4-FFF2-40B4-BE49-F238E27FC236}">
                <a16:creationId xmlns:a16="http://schemas.microsoft.com/office/drawing/2014/main" id="{8715D331-5294-4C8A-810C-A5832B8D1E88}"/>
              </a:ext>
            </a:extLst>
          </p:cNvPr>
          <p:cNvSpPr>
            <a:spLocks noGrp="1"/>
          </p:cNvSpPr>
          <p:nvPr>
            <p:ph type="body" idx="11"/>
            <p:custDataLst>
              <p:tags r:id="rId4"/>
            </p:custDataLst>
          </p:nvPr>
        </p:nvSpPr>
        <p:spPr>
          <a:xfrm>
            <a:off x="457200" y="3810000"/>
            <a:ext cx="5080000" cy="2133600"/>
          </a:xfrm>
        </p:spPr>
        <p:txBody>
          <a:bodyPr/>
          <a:lstStyle/>
          <a:p>
            <a:r>
              <a:rPr lang="en-US" dirty="0"/>
              <a:t>The Bloods</a:t>
            </a:r>
          </a:p>
          <a:p>
            <a:r>
              <a:rPr lang="en-US" dirty="0"/>
              <a:t>The </a:t>
            </a:r>
            <a:r>
              <a:rPr lang="en-US" dirty="0" err="1"/>
              <a:t>Sweathogs</a:t>
            </a:r>
            <a:endParaRPr lang="en-US" dirty="0"/>
          </a:p>
          <a:p>
            <a:r>
              <a:rPr lang="en-US" dirty="0"/>
              <a:t>The Bed </a:t>
            </a:r>
            <a:r>
              <a:rPr lang="en-US" dirty="0" err="1"/>
              <a:t>Stuy</a:t>
            </a:r>
            <a:r>
              <a:rPr lang="en-US" dirty="0"/>
              <a:t> 5</a:t>
            </a:r>
          </a:p>
          <a:p>
            <a:r>
              <a:rPr lang="en-US" dirty="0"/>
              <a:t>The Backstreet Boys</a:t>
            </a:r>
          </a:p>
        </p:txBody>
      </p:sp>
      <p:sp>
        <p:nvSpPr>
          <p:cNvPr id="4" name="PollCounter1" hidden="1">
            <a:extLst>
              <a:ext uri="{FF2B5EF4-FFF2-40B4-BE49-F238E27FC236}">
                <a16:creationId xmlns:a16="http://schemas.microsoft.com/office/drawing/2014/main" id="{EC142711-71A5-4689-A1A0-96789708D8ED}"/>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hidden="1">
            <a:extLst>
              <a:ext uri="{FF2B5EF4-FFF2-40B4-BE49-F238E27FC236}">
                <a16:creationId xmlns:a16="http://schemas.microsoft.com/office/drawing/2014/main" id="{7A49689F-17B5-4CC9-8892-C28BF4F27C71}"/>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EE54D1CC-F90F-4F42-9316-96893847CEA4}"/>
              </a:ext>
            </a:extLst>
          </p:cNvPr>
          <p:cNvGraphicFramePr>
            <a:graphicFrameLocks noChangeAspect="1"/>
          </p:cNvGraphicFramePr>
          <p:nvPr>
            <p:custDataLst>
              <p:tags r:id="rId6"/>
            </p:custDataLst>
            <p:extLst>
              <p:ext uri="{D42A27DB-BD31-4B8C-83A1-F6EECF244321}">
                <p14:modId xmlns:p14="http://schemas.microsoft.com/office/powerpoint/2010/main" val="2657326563"/>
              </p:ext>
            </p:extLst>
          </p:nvPr>
        </p:nvGraphicFramePr>
        <p:xfrm>
          <a:off x="4724400" y="3352800"/>
          <a:ext cx="3556000" cy="4318000"/>
        </p:xfrm>
        <a:graphic>
          <a:graphicData uri="http://schemas.openxmlformats.org/presentationml/2006/ole">
            <mc:AlternateContent xmlns:mc="http://schemas.openxmlformats.org/markup-compatibility/2006">
              <mc:Choice xmlns:v="urn:schemas-microsoft-com:vml" Requires="v">
                <p:oleObj spid="_x0000_s34832" name="Chart" r:id="rId10" imgW="4441220" imgH="5393479" progId="MSGraph.Chart.8">
                  <p:embed followColorScheme="full"/>
                </p:oleObj>
              </mc:Choice>
              <mc:Fallback>
                <p:oleObj name="Chart" r:id="rId10" imgW="4441220" imgH="5393479" progId="MSGraph.Chart.8">
                  <p:embed followColorScheme="full"/>
                  <p:pic>
                    <p:nvPicPr>
                      <p:cNvPr id="0" name=""/>
                      <p:cNvPicPr/>
                      <p:nvPr/>
                    </p:nvPicPr>
                    <p:blipFill>
                      <a:blip r:embed="rId11"/>
                      <a:stretch>
                        <a:fillRect/>
                      </a:stretch>
                    </p:blipFill>
                    <p:spPr>
                      <a:xfrm>
                        <a:off x="4724400" y="3352800"/>
                        <a:ext cx="3556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69E98211-9F7B-4498-9C02-170E38770831}"/>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imer1">
            <a:extLst>
              <a:ext uri="{FF2B5EF4-FFF2-40B4-BE49-F238E27FC236}">
                <a16:creationId xmlns:a16="http://schemas.microsoft.com/office/drawing/2014/main" id="{49BF1B3E-B477-4CF9-9715-F9459A342BC8}"/>
              </a:ext>
            </a:extLst>
          </p:cNvPr>
          <p:cNvSpPr txBox="1"/>
          <p:nvPr>
            <p:custDataLst>
              <p:tags r:id="rId7"/>
            </p:custDataLst>
          </p:nvPr>
        </p:nvSpPr>
        <p:spPr>
          <a:xfrm>
            <a:off x="8019429" y="6051610"/>
            <a:ext cx="952500" cy="635000"/>
          </a:xfrm>
          <a:prstGeom prst="rect">
            <a:avLst/>
          </a:prstGeom>
          <a:noFill/>
          <a:ln w="76200" cmpd="tri">
            <a:solidFill>
              <a:schemeClr val="tx1"/>
            </a:solidFill>
          </a:ln>
        </p:spPr>
        <p:txBody>
          <a:bodyPr vert="horz" wrap="none" rtlCol="0">
            <a:noAutofit/>
          </a:bodyPr>
          <a:lstStyle/>
          <a:p>
            <a:pPr algn="ctr"/>
            <a:r>
              <a:rPr lang="en-US" sz="3600"/>
              <a:t>20</a:t>
            </a:r>
          </a:p>
        </p:txBody>
      </p:sp>
      <p:sp>
        <p:nvSpPr>
          <p:cNvPr id="10" name="TextBox 9">
            <a:extLst>
              <a:ext uri="{FF2B5EF4-FFF2-40B4-BE49-F238E27FC236}">
                <a16:creationId xmlns:a16="http://schemas.microsoft.com/office/drawing/2014/main" id="{F03E4BE2-AA2F-4763-B86B-A267D3F77D4C}"/>
              </a:ext>
            </a:extLst>
          </p:cNvPr>
          <p:cNvSpPr txBox="1"/>
          <p:nvPr/>
        </p:nvSpPr>
        <p:spPr>
          <a:xfrm>
            <a:off x="457200" y="1637079"/>
            <a:ext cx="3352800" cy="1631216"/>
          </a:xfrm>
          <a:prstGeom prst="rect">
            <a:avLst/>
          </a:prstGeom>
          <a:noFill/>
        </p:spPr>
        <p:txBody>
          <a:bodyPr wrap="square" rtlCol="0">
            <a:spAutoFit/>
          </a:bodyPr>
          <a:lstStyle/>
          <a:p>
            <a:r>
              <a:rPr lang="en-US" sz="2000" dirty="0"/>
              <a:t>This picture from the 1970’s sitcom “Welcome Back Kotter” shows Mr. Kotter and his goofy high school class known as:</a:t>
            </a:r>
          </a:p>
        </p:txBody>
      </p:sp>
      <p:pic>
        <p:nvPicPr>
          <p:cNvPr id="11" name="Picture 2">
            <a:extLst>
              <a:ext uri="{FF2B5EF4-FFF2-40B4-BE49-F238E27FC236}">
                <a16:creationId xmlns:a16="http://schemas.microsoft.com/office/drawing/2014/main" id="{2524E5B3-DC1C-4FBC-A6F9-F3019DA54EE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76800" y="1292225"/>
            <a:ext cx="3894666"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2"/>
    </p:custDataLst>
    <p:controls>
      <mc:AlternateContent xmlns:mc="http://schemas.openxmlformats.org/markup-compatibility/2006">
        <mc:Choice xmlns:v="urn:schemas-microsoft-com:vml" Requires="v">
          <p:control spid="34833"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AC6B2EEA-E782-4164-B781-7CFCE9305E80}"/>
                    </a:ext>
                  </a:extLst>
                </p:cNvPr>
                <p:cNvPicPr>
                  <a:picLocks/>
                </p:cNvPicPr>
                <p:nvPr/>
              </p:nvPicPr>
              <p:blipFill>
                <a:blip r:embed="rId13"/>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356331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6</a:t>
            </a:r>
          </a:p>
        </p:txBody>
      </p:sp>
      <p:sp>
        <p:nvSpPr>
          <p:cNvPr id="3" name="Content Placeholder 2"/>
          <p:cNvSpPr>
            <a:spLocks noGrp="1"/>
          </p:cNvSpPr>
          <p:nvPr>
            <p:ph idx="1"/>
          </p:nvPr>
        </p:nvSpPr>
        <p:spPr/>
        <p:txBody>
          <a:bodyPr>
            <a:normAutofit/>
          </a:bodyPr>
          <a:lstStyle/>
          <a:p>
            <a:r>
              <a:rPr lang="en-US" dirty="0"/>
              <a:t>Mrs. Smith is 56 year old woman with a history of sinusitis. You are considering a 10 day course of oral steroids. Which of the following have been associated with short term use (&lt; 30 days) of steroids?</a:t>
            </a:r>
          </a:p>
          <a:p>
            <a:pPr marL="0" indent="0">
              <a:buNone/>
            </a:pPr>
            <a:r>
              <a:rPr lang="en-US" dirty="0"/>
              <a:t>	A. Sepsis</a:t>
            </a:r>
          </a:p>
          <a:p>
            <a:pPr marL="0" indent="0">
              <a:buNone/>
            </a:pPr>
            <a:r>
              <a:rPr lang="en-US" dirty="0"/>
              <a:t>	B. VTE</a:t>
            </a:r>
          </a:p>
          <a:p>
            <a:pPr marL="0" indent="0">
              <a:buNone/>
            </a:pPr>
            <a:r>
              <a:rPr lang="en-US" dirty="0"/>
              <a:t>	C. Fractures</a:t>
            </a:r>
          </a:p>
          <a:p>
            <a:pPr marL="0" indent="0">
              <a:buNone/>
            </a:pPr>
            <a:r>
              <a:rPr lang="en-US" dirty="0"/>
              <a:t>	D. All of </a:t>
            </a:r>
            <a:r>
              <a:rPr lang="en-US"/>
              <a:t>the above</a:t>
            </a:r>
            <a:endParaRPr lang="en-US" dirty="0"/>
          </a:p>
        </p:txBody>
      </p:sp>
    </p:spTree>
    <p:extLst>
      <p:ext uri="{BB962C8B-B14F-4D97-AF65-F5344CB8AC3E}">
        <p14:creationId xmlns:p14="http://schemas.microsoft.com/office/powerpoint/2010/main" val="229747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77EB3241-444C-4EE6-8056-12004C667FA5}"/>
              </a:ext>
            </a:extLst>
          </p:cNvPr>
          <p:cNvSpPr>
            <a:spLocks noGrp="1"/>
          </p:cNvSpPr>
          <p:nvPr>
            <p:ph type="title" idx="10"/>
            <p:custDataLst>
              <p:tags r:id="rId3"/>
            </p:custDataLst>
          </p:nvPr>
        </p:nvSpPr>
        <p:spPr/>
        <p:txBody>
          <a:bodyPr/>
          <a:lstStyle/>
          <a:p>
            <a:r>
              <a:rPr lang="en-US" dirty="0"/>
              <a:t>Question 6</a:t>
            </a:r>
          </a:p>
        </p:txBody>
      </p:sp>
      <p:sp>
        <p:nvSpPr>
          <p:cNvPr id="3" name="ContextB">
            <a:extLst>
              <a:ext uri="{FF2B5EF4-FFF2-40B4-BE49-F238E27FC236}">
                <a16:creationId xmlns:a16="http://schemas.microsoft.com/office/drawing/2014/main" id="{2E023038-50CE-422B-B78A-89E4043BCE17}"/>
              </a:ext>
            </a:extLst>
          </p:cNvPr>
          <p:cNvSpPr>
            <a:spLocks noGrp="1"/>
          </p:cNvSpPr>
          <p:nvPr>
            <p:ph type="body" idx="11"/>
            <p:custDataLst>
              <p:tags r:id="rId4"/>
            </p:custDataLst>
          </p:nvPr>
        </p:nvSpPr>
        <p:spPr>
          <a:xfrm>
            <a:off x="452120" y="3200400"/>
            <a:ext cx="5080000" cy="2209800"/>
          </a:xfrm>
        </p:spPr>
        <p:txBody>
          <a:bodyPr/>
          <a:lstStyle/>
          <a:p>
            <a:r>
              <a:rPr lang="en-US" dirty="0"/>
              <a:t>Sepsis</a:t>
            </a:r>
          </a:p>
          <a:p>
            <a:r>
              <a:rPr lang="en-US" dirty="0"/>
              <a:t>VTE</a:t>
            </a:r>
          </a:p>
          <a:p>
            <a:r>
              <a:rPr lang="en-US" dirty="0"/>
              <a:t>Fractures</a:t>
            </a:r>
          </a:p>
          <a:p>
            <a:r>
              <a:rPr lang="en-US" dirty="0"/>
              <a:t>All of the above</a:t>
            </a:r>
          </a:p>
        </p:txBody>
      </p:sp>
      <p:sp>
        <p:nvSpPr>
          <p:cNvPr id="4" name="PollCounter1">
            <a:extLst>
              <a:ext uri="{FF2B5EF4-FFF2-40B4-BE49-F238E27FC236}">
                <a16:creationId xmlns:a16="http://schemas.microsoft.com/office/drawing/2014/main" id="{330E255F-9421-4E95-B1F7-ADA24616BDDF}"/>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a:extLst>
              <a:ext uri="{FF2B5EF4-FFF2-40B4-BE49-F238E27FC236}">
                <a16:creationId xmlns:a16="http://schemas.microsoft.com/office/drawing/2014/main" id="{49476D05-C40A-4115-B837-019821918CEE}"/>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60CAC5D3-2B76-443E-8D09-F5E6CA1000DC}"/>
              </a:ext>
            </a:extLst>
          </p:cNvPr>
          <p:cNvGraphicFramePr>
            <a:graphicFrameLocks noChangeAspect="1"/>
          </p:cNvGraphicFramePr>
          <p:nvPr>
            <p:custDataLst>
              <p:tags r:id="rId6"/>
            </p:custDataLst>
            <p:extLst>
              <p:ext uri="{D42A27DB-BD31-4B8C-83A1-F6EECF244321}">
                <p14:modId xmlns:p14="http://schemas.microsoft.com/office/powerpoint/2010/main" val="2205861841"/>
              </p:ext>
            </p:extLst>
          </p:nvPr>
        </p:nvGraphicFramePr>
        <p:xfrm>
          <a:off x="5943600" y="2503438"/>
          <a:ext cx="3556000" cy="4318000"/>
        </p:xfrm>
        <a:graphic>
          <a:graphicData uri="http://schemas.openxmlformats.org/presentationml/2006/ole">
            <mc:AlternateContent xmlns:mc="http://schemas.openxmlformats.org/markup-compatibility/2006">
              <mc:Choice xmlns:v="urn:schemas-microsoft-com:vml" Requires="v">
                <p:oleObj spid="_x0000_s35856" name="Chart" r:id="rId10" imgW="4441220" imgH="5393479" progId="MSGraph.Chart.8">
                  <p:embed followColorScheme="full"/>
                </p:oleObj>
              </mc:Choice>
              <mc:Fallback>
                <p:oleObj name="Chart" r:id="rId10" imgW="4441220" imgH="5393479" progId="MSGraph.Chart.8">
                  <p:embed followColorScheme="full"/>
                  <p:pic>
                    <p:nvPicPr>
                      <p:cNvPr id="0" name=""/>
                      <p:cNvPicPr/>
                      <p:nvPr/>
                    </p:nvPicPr>
                    <p:blipFill>
                      <a:blip r:embed="rId11"/>
                      <a:stretch>
                        <a:fillRect/>
                      </a:stretch>
                    </p:blipFill>
                    <p:spPr>
                      <a:xfrm>
                        <a:off x="5943600" y="2503438"/>
                        <a:ext cx="3556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85B47595-DDBB-4329-BAE2-C84DE5D1EF63}"/>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10" name="TextBox 9">
            <a:extLst>
              <a:ext uri="{FF2B5EF4-FFF2-40B4-BE49-F238E27FC236}">
                <a16:creationId xmlns:a16="http://schemas.microsoft.com/office/drawing/2014/main" id="{8687C720-AF4A-454B-9D0C-34DA2AE77F81}"/>
              </a:ext>
            </a:extLst>
          </p:cNvPr>
          <p:cNvSpPr txBox="1"/>
          <p:nvPr/>
        </p:nvSpPr>
        <p:spPr>
          <a:xfrm>
            <a:off x="304800" y="1422400"/>
            <a:ext cx="8702040" cy="1015663"/>
          </a:xfrm>
          <a:prstGeom prst="rect">
            <a:avLst/>
          </a:prstGeom>
          <a:noFill/>
        </p:spPr>
        <p:txBody>
          <a:bodyPr wrap="square" rtlCol="0">
            <a:spAutoFit/>
          </a:bodyPr>
          <a:lstStyle/>
          <a:p>
            <a:r>
              <a:rPr lang="en-US" sz="2000" dirty="0"/>
              <a:t>Mrs. Smith is a 56 year old woman with a history of sinusitis. You are considering a 10 day course of oral steroids. Which of the following have been associated with short term use (&lt;30 days) of steroids?</a:t>
            </a:r>
          </a:p>
        </p:txBody>
      </p:sp>
      <p:sp>
        <p:nvSpPr>
          <p:cNvPr id="11" name="Timer1">
            <a:extLst>
              <a:ext uri="{FF2B5EF4-FFF2-40B4-BE49-F238E27FC236}">
                <a16:creationId xmlns:a16="http://schemas.microsoft.com/office/drawing/2014/main" id="{0BDB1262-D1B4-47D9-8F92-9135B7554DDC}"/>
              </a:ext>
            </a:extLst>
          </p:cNvPr>
          <p:cNvSpPr txBox="1"/>
          <p:nvPr>
            <p:custDataLst>
              <p:tags r:id="rId7"/>
            </p:custDataLst>
          </p:nvPr>
        </p:nvSpPr>
        <p:spPr>
          <a:xfrm>
            <a:off x="7973709" y="6051610"/>
            <a:ext cx="952500" cy="635000"/>
          </a:xfrm>
          <a:prstGeom prst="rect">
            <a:avLst/>
          </a:prstGeom>
          <a:noFill/>
          <a:ln w="76200" cmpd="tri">
            <a:solidFill>
              <a:schemeClr val="tx1"/>
            </a:solidFill>
          </a:ln>
        </p:spPr>
        <p:txBody>
          <a:bodyPr vert="horz" wrap="none" rtlCol="0">
            <a:noAutofit/>
          </a:bodyPr>
          <a:lstStyle/>
          <a:p>
            <a:pPr algn="ctr"/>
            <a:r>
              <a:rPr lang="en-US" sz="3600"/>
              <a:t>20</a:t>
            </a:r>
          </a:p>
        </p:txBody>
      </p:sp>
    </p:spTree>
    <p:custDataLst>
      <p:tags r:id="rId2"/>
    </p:custDataLst>
    <p:controls>
      <mc:AlternateContent xmlns:mc="http://schemas.openxmlformats.org/markup-compatibility/2006">
        <mc:Choice xmlns:v="urn:schemas-microsoft-com:vml" Requires="v">
          <p:control spid="35857"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D741FCD6-EEF1-4ECD-883B-700FEEC28E04}"/>
                    </a:ext>
                  </a:extLst>
                </p:cNvPr>
                <p:cNvPicPr>
                  <a:picLocks/>
                </p:cNvPicPr>
                <p:nvPr/>
              </p:nvPicPr>
              <p:blipFill>
                <a:blip r:embed="rId12"/>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324239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
            <a:ext cx="3657600" cy="413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733800" y="4572000"/>
            <a:ext cx="5257800" cy="1323439"/>
          </a:xfrm>
          <a:prstGeom prst="rect">
            <a:avLst/>
          </a:prstGeom>
        </p:spPr>
        <p:txBody>
          <a:bodyPr wrap="square">
            <a:spAutoFit/>
          </a:bodyPr>
          <a:lstStyle/>
          <a:p>
            <a:r>
              <a:rPr lang="en-US" sz="2000" b="1" dirty="0"/>
              <a:t>“The art of medicine consists of amusing the patient while nature cures the disease.” </a:t>
            </a:r>
            <a:br>
              <a:rPr lang="en-US" sz="2000" b="1" dirty="0"/>
            </a:br>
            <a:r>
              <a:rPr lang="en-US" sz="2000" b="1" dirty="0"/>
              <a:t>― </a:t>
            </a:r>
            <a:r>
              <a:rPr lang="en-US" sz="2000" b="1" dirty="0">
                <a:hlinkClick r:id="rId3"/>
              </a:rPr>
              <a:t>Voltaire</a:t>
            </a:r>
            <a:r>
              <a:rPr lang="en-US" sz="2000" b="1" dirty="0"/>
              <a:t> </a:t>
            </a:r>
          </a:p>
        </p:txBody>
      </p:sp>
    </p:spTree>
    <p:extLst>
      <p:ext uri="{BB962C8B-B14F-4D97-AF65-F5344CB8AC3E}">
        <p14:creationId xmlns:p14="http://schemas.microsoft.com/office/powerpoint/2010/main" val="2009191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i="1" dirty="0"/>
              <a:t>Short term use of oral corticosteroids and related harms among adults in the United States: population based cohort study</a:t>
            </a:r>
            <a:br>
              <a:rPr lang="en-US" sz="2400" b="1" i="1" dirty="0"/>
            </a:br>
            <a:r>
              <a:rPr lang="en-US" sz="2400" i="1" dirty="0"/>
              <a:t>BMJ 2017; 357</a:t>
            </a:r>
            <a:endParaRPr lang="en-US" sz="2400" dirty="0"/>
          </a:p>
        </p:txBody>
      </p:sp>
      <p:sp>
        <p:nvSpPr>
          <p:cNvPr id="3" name="Content Placeholder 2"/>
          <p:cNvSpPr>
            <a:spLocks noGrp="1"/>
          </p:cNvSpPr>
          <p:nvPr>
            <p:ph idx="1"/>
          </p:nvPr>
        </p:nvSpPr>
        <p:spPr/>
        <p:txBody>
          <a:bodyPr/>
          <a:lstStyle/>
          <a:p>
            <a:r>
              <a:rPr lang="en-US" dirty="0"/>
              <a:t>Retrospective cohort study</a:t>
            </a:r>
          </a:p>
          <a:p>
            <a:r>
              <a:rPr lang="en-US" dirty="0"/>
              <a:t>Short term (&lt; 30 day) prescriptions</a:t>
            </a:r>
          </a:p>
          <a:p>
            <a:r>
              <a:rPr lang="en-US" dirty="0"/>
              <a:t>Most common indications URI, allergies and spinal conditions</a:t>
            </a:r>
          </a:p>
          <a:p>
            <a:r>
              <a:rPr lang="en-US" dirty="0"/>
              <a:t>Within 30 days increase rates of sepsis (incidence rate ratio 5.3), fracture (1.87) and VTE (3.33)</a:t>
            </a:r>
          </a:p>
          <a:p>
            <a:r>
              <a:rPr lang="en-US" dirty="0"/>
              <a:t>Comparison was to nonusers (?reasonable)</a:t>
            </a:r>
          </a:p>
        </p:txBody>
      </p:sp>
    </p:spTree>
    <p:extLst>
      <p:ext uri="{BB962C8B-B14F-4D97-AF65-F5344CB8AC3E}">
        <p14:creationId xmlns:p14="http://schemas.microsoft.com/office/powerpoint/2010/main" val="353353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20968604-9272-4065-85B4-52C871047CDF}"/>
              </a:ext>
            </a:extLst>
          </p:cNvPr>
          <p:cNvSpPr>
            <a:spLocks noGrp="1"/>
          </p:cNvSpPr>
          <p:nvPr>
            <p:ph type="title" idx="10"/>
            <p:custDataLst>
              <p:tags r:id="rId3"/>
            </p:custDataLst>
          </p:nvPr>
        </p:nvSpPr>
        <p:spPr/>
        <p:txBody>
          <a:bodyPr/>
          <a:lstStyle/>
          <a:p>
            <a:r>
              <a:rPr lang="en-US" dirty="0"/>
              <a:t>Question 7</a:t>
            </a:r>
          </a:p>
        </p:txBody>
      </p:sp>
      <p:sp>
        <p:nvSpPr>
          <p:cNvPr id="3" name="ContextB">
            <a:extLst>
              <a:ext uri="{FF2B5EF4-FFF2-40B4-BE49-F238E27FC236}">
                <a16:creationId xmlns:a16="http://schemas.microsoft.com/office/drawing/2014/main" id="{DD1B9CE9-40BC-4BE8-A17A-423550942C41}"/>
              </a:ext>
            </a:extLst>
          </p:cNvPr>
          <p:cNvSpPr>
            <a:spLocks noGrp="1"/>
          </p:cNvSpPr>
          <p:nvPr>
            <p:ph type="body" idx="11"/>
            <p:custDataLst>
              <p:tags r:id="rId4"/>
            </p:custDataLst>
          </p:nvPr>
        </p:nvSpPr>
        <p:spPr>
          <a:xfrm>
            <a:off x="444500" y="2971800"/>
            <a:ext cx="5080000" cy="3105150"/>
          </a:xfrm>
        </p:spPr>
        <p:txBody>
          <a:bodyPr/>
          <a:lstStyle/>
          <a:p>
            <a:r>
              <a:rPr lang="en-US" sz="2000" dirty="0"/>
              <a:t>Chlorthalidone may reduce the risk of hip fracture compared to other </a:t>
            </a:r>
            <a:r>
              <a:rPr lang="en-US" sz="2000" dirty="0" err="1"/>
              <a:t>antihypertensives</a:t>
            </a:r>
            <a:r>
              <a:rPr lang="en-US" sz="2000" dirty="0"/>
              <a:t> </a:t>
            </a:r>
          </a:p>
          <a:p>
            <a:r>
              <a:rPr lang="en-US" sz="2000" dirty="0"/>
              <a:t>Doxazosin lowers the risk of heart failure compared to chlorthalidone</a:t>
            </a:r>
          </a:p>
          <a:p>
            <a:r>
              <a:rPr lang="en-US" sz="2000" dirty="0"/>
              <a:t>There is some evidence that taking BP meds in the morning is more beneficial than at night. </a:t>
            </a:r>
          </a:p>
          <a:p>
            <a:r>
              <a:rPr lang="en-US" sz="2000" dirty="0"/>
              <a:t>All of the above</a:t>
            </a:r>
            <a:endParaRPr lang="en-US" sz="2400" dirty="0"/>
          </a:p>
        </p:txBody>
      </p:sp>
      <p:sp>
        <p:nvSpPr>
          <p:cNvPr id="4" name="PollCounter1">
            <a:extLst>
              <a:ext uri="{FF2B5EF4-FFF2-40B4-BE49-F238E27FC236}">
                <a16:creationId xmlns:a16="http://schemas.microsoft.com/office/drawing/2014/main" id="{5D55EA4B-7B04-4E40-99BE-9049194E59F9}"/>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a:extLst>
              <a:ext uri="{FF2B5EF4-FFF2-40B4-BE49-F238E27FC236}">
                <a16:creationId xmlns:a16="http://schemas.microsoft.com/office/drawing/2014/main" id="{93B05913-06FC-4503-A7E6-8D087876D8E4}"/>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1318FDD3-13CC-4C26-9BE4-96BF7C0DB657}"/>
              </a:ext>
            </a:extLst>
          </p:cNvPr>
          <p:cNvGraphicFramePr>
            <a:graphicFrameLocks noChangeAspect="1"/>
          </p:cNvGraphicFramePr>
          <p:nvPr>
            <p:custDataLst>
              <p:tags r:id="rId6"/>
            </p:custDataLst>
            <p:extLst>
              <p:ext uri="{D42A27DB-BD31-4B8C-83A1-F6EECF244321}">
                <p14:modId xmlns:p14="http://schemas.microsoft.com/office/powerpoint/2010/main" val="2093688585"/>
              </p:ext>
            </p:extLst>
          </p:nvPr>
        </p:nvGraphicFramePr>
        <p:xfrm>
          <a:off x="6096000" y="2590800"/>
          <a:ext cx="3556000" cy="4318000"/>
        </p:xfrm>
        <a:graphic>
          <a:graphicData uri="http://schemas.openxmlformats.org/presentationml/2006/ole">
            <mc:AlternateContent xmlns:mc="http://schemas.openxmlformats.org/markup-compatibility/2006">
              <mc:Choice xmlns:v="urn:schemas-microsoft-com:vml" Requires="v">
                <p:oleObj spid="_x0000_s36878" name="Chart" r:id="rId10" imgW="4441220" imgH="5393479" progId="MSGraph.Chart.8">
                  <p:embed followColorScheme="full"/>
                </p:oleObj>
              </mc:Choice>
              <mc:Fallback>
                <p:oleObj name="Chart" r:id="rId10" imgW="4441220" imgH="5393479" progId="MSGraph.Chart.8">
                  <p:embed followColorScheme="full"/>
                  <p:pic>
                    <p:nvPicPr>
                      <p:cNvPr id="0" name=""/>
                      <p:cNvPicPr/>
                      <p:nvPr/>
                    </p:nvPicPr>
                    <p:blipFill>
                      <a:blip r:embed="rId11"/>
                      <a:stretch>
                        <a:fillRect/>
                      </a:stretch>
                    </p:blipFill>
                    <p:spPr>
                      <a:xfrm>
                        <a:off x="6096000" y="2590800"/>
                        <a:ext cx="3556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522DB913-AD0A-4D22-94A6-DBA4D65C109F}"/>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imer1">
            <a:extLst>
              <a:ext uri="{FF2B5EF4-FFF2-40B4-BE49-F238E27FC236}">
                <a16:creationId xmlns:a16="http://schemas.microsoft.com/office/drawing/2014/main" id="{DDC912E7-3319-486E-A20D-22D97815E104}"/>
              </a:ext>
            </a:extLst>
          </p:cNvPr>
          <p:cNvSpPr txBox="1"/>
          <p:nvPr>
            <p:custDataLst>
              <p:tags r:id="rId7"/>
            </p:custDataLst>
          </p:nvPr>
        </p:nvSpPr>
        <p:spPr>
          <a:xfrm>
            <a:off x="8001000" y="6051610"/>
            <a:ext cx="952500" cy="635000"/>
          </a:xfrm>
          <a:prstGeom prst="rect">
            <a:avLst/>
          </a:prstGeom>
          <a:noFill/>
          <a:ln w="76200" cmpd="tri">
            <a:solidFill>
              <a:schemeClr val="tx1"/>
            </a:solidFill>
          </a:ln>
        </p:spPr>
        <p:txBody>
          <a:bodyPr vert="horz" wrap="none" rtlCol="0">
            <a:noAutofit/>
          </a:bodyPr>
          <a:lstStyle/>
          <a:p>
            <a:pPr algn="ctr"/>
            <a:r>
              <a:rPr lang="en-US" sz="3600"/>
              <a:t>20</a:t>
            </a:r>
          </a:p>
        </p:txBody>
      </p:sp>
      <p:sp>
        <p:nvSpPr>
          <p:cNvPr id="10" name="TextBox 9">
            <a:extLst>
              <a:ext uri="{FF2B5EF4-FFF2-40B4-BE49-F238E27FC236}">
                <a16:creationId xmlns:a16="http://schemas.microsoft.com/office/drawing/2014/main" id="{B0725D46-8540-4D29-ADCB-CFB33DBD5E38}"/>
              </a:ext>
            </a:extLst>
          </p:cNvPr>
          <p:cNvSpPr txBox="1"/>
          <p:nvPr/>
        </p:nvSpPr>
        <p:spPr>
          <a:xfrm>
            <a:off x="228600" y="1295400"/>
            <a:ext cx="8458200" cy="1569660"/>
          </a:xfrm>
          <a:prstGeom prst="rect">
            <a:avLst/>
          </a:prstGeom>
          <a:noFill/>
        </p:spPr>
        <p:txBody>
          <a:bodyPr wrap="square" rtlCol="0">
            <a:spAutoFit/>
          </a:bodyPr>
          <a:lstStyle/>
          <a:p>
            <a:r>
              <a:rPr lang="en-US" sz="2400" dirty="0"/>
              <a:t>A 55 year old woman presents to your office with BP of 155/95 measured on 3 occasions despite lifestyle interventions and wants to receive treatment. Which of the following statements is true?</a:t>
            </a:r>
          </a:p>
        </p:txBody>
      </p:sp>
    </p:spTree>
    <p:custDataLst>
      <p:tags r:id="rId2"/>
    </p:custDataLst>
    <p:controls>
      <mc:AlternateContent xmlns:mc="http://schemas.openxmlformats.org/markup-compatibility/2006">
        <mc:Choice xmlns:v="urn:schemas-microsoft-com:vml" Requires="v">
          <p:control spid="36879"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494A6A55-D195-4160-BEB2-E8BE557CC72C}"/>
                    </a:ext>
                  </a:extLst>
                </p:cNvPr>
                <p:cNvPicPr>
                  <a:picLocks/>
                </p:cNvPicPr>
                <p:nvPr/>
              </p:nvPicPr>
              <p:blipFill>
                <a:blip r:embed="rId12"/>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323222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005402"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830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Antihypertensives</a:t>
            </a:r>
            <a:r>
              <a:rPr lang="en-US" dirty="0"/>
              <a:t> and Hip/Pelvic Fracture Risk</a:t>
            </a:r>
          </a:p>
        </p:txBody>
      </p:sp>
      <p:sp>
        <p:nvSpPr>
          <p:cNvPr id="3" name="Content Placeholder 2"/>
          <p:cNvSpPr>
            <a:spLocks noGrp="1"/>
          </p:cNvSpPr>
          <p:nvPr>
            <p:ph idx="1"/>
          </p:nvPr>
        </p:nvSpPr>
        <p:spPr/>
        <p:txBody>
          <a:bodyPr/>
          <a:lstStyle/>
          <a:p>
            <a:r>
              <a:rPr lang="en-US" dirty="0"/>
              <a:t>Post hoc analysis of ALLHAT trial comparing </a:t>
            </a:r>
            <a:r>
              <a:rPr lang="en-US" dirty="0" err="1"/>
              <a:t>chlorthalidone</a:t>
            </a:r>
            <a:r>
              <a:rPr lang="en-US" dirty="0"/>
              <a:t>, amlodipine and </a:t>
            </a:r>
            <a:r>
              <a:rPr lang="en-US" dirty="0" err="1"/>
              <a:t>lisinopril</a:t>
            </a:r>
            <a:endParaRPr lang="en-US" dirty="0"/>
          </a:p>
          <a:p>
            <a:r>
              <a:rPr lang="en-US" dirty="0"/>
              <a:t>Thiazides and thiazide like drugs decrease urinary calcium excretion and may increase bone density</a:t>
            </a:r>
          </a:p>
          <a:p>
            <a:r>
              <a:rPr lang="en-US" dirty="0"/>
              <a:t>Compared to amlodipine and </a:t>
            </a:r>
            <a:r>
              <a:rPr lang="en-US" dirty="0" err="1"/>
              <a:t>lisinopril</a:t>
            </a:r>
            <a:r>
              <a:rPr lang="en-US" dirty="0"/>
              <a:t>, hazard ratio for hip and pelvic fracture was 0.79 compared to the </a:t>
            </a:r>
            <a:r>
              <a:rPr lang="en-US"/>
              <a:t>other drugs</a:t>
            </a:r>
          </a:p>
        </p:txBody>
      </p:sp>
    </p:spTree>
    <p:extLst>
      <p:ext uri="{BB962C8B-B14F-4D97-AF65-F5344CB8AC3E}">
        <p14:creationId xmlns:p14="http://schemas.microsoft.com/office/powerpoint/2010/main" val="2751370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0F5DB9E1-5B3D-478B-9B70-EE60D38FC948}"/>
              </a:ext>
            </a:extLst>
          </p:cNvPr>
          <p:cNvSpPr>
            <a:spLocks noGrp="1"/>
          </p:cNvSpPr>
          <p:nvPr>
            <p:ph type="title" idx="10"/>
            <p:custDataLst>
              <p:tags r:id="rId3"/>
            </p:custDataLst>
          </p:nvPr>
        </p:nvSpPr>
        <p:spPr/>
        <p:txBody>
          <a:bodyPr/>
          <a:lstStyle/>
          <a:p>
            <a:r>
              <a:rPr lang="en-US" dirty="0"/>
              <a:t>Question 8 </a:t>
            </a:r>
          </a:p>
        </p:txBody>
      </p:sp>
      <p:sp>
        <p:nvSpPr>
          <p:cNvPr id="3" name="ContextB">
            <a:extLst>
              <a:ext uri="{FF2B5EF4-FFF2-40B4-BE49-F238E27FC236}">
                <a16:creationId xmlns:a16="http://schemas.microsoft.com/office/drawing/2014/main" id="{2A32A40E-356F-42A3-B0F8-7208B6EAF12C}"/>
              </a:ext>
            </a:extLst>
          </p:cNvPr>
          <p:cNvSpPr>
            <a:spLocks noGrp="1"/>
          </p:cNvSpPr>
          <p:nvPr>
            <p:ph type="body" idx="11"/>
            <p:custDataLst>
              <p:tags r:id="rId4"/>
            </p:custDataLst>
          </p:nvPr>
        </p:nvSpPr>
        <p:spPr>
          <a:xfrm>
            <a:off x="457200" y="3886200"/>
            <a:ext cx="5080000" cy="2057400"/>
          </a:xfrm>
        </p:spPr>
        <p:txBody>
          <a:bodyPr/>
          <a:lstStyle/>
          <a:p>
            <a:r>
              <a:rPr lang="en-US" dirty="0"/>
              <a:t>Prochlorperazine</a:t>
            </a:r>
          </a:p>
          <a:p>
            <a:r>
              <a:rPr lang="en-US" dirty="0"/>
              <a:t>Promethazine</a:t>
            </a:r>
          </a:p>
          <a:p>
            <a:r>
              <a:rPr lang="en-US" dirty="0"/>
              <a:t>Olanzapine</a:t>
            </a:r>
          </a:p>
          <a:p>
            <a:r>
              <a:rPr lang="en-US" dirty="0"/>
              <a:t>Pot</a:t>
            </a:r>
          </a:p>
        </p:txBody>
      </p:sp>
      <p:sp>
        <p:nvSpPr>
          <p:cNvPr id="4" name="PollCounter1">
            <a:extLst>
              <a:ext uri="{FF2B5EF4-FFF2-40B4-BE49-F238E27FC236}">
                <a16:creationId xmlns:a16="http://schemas.microsoft.com/office/drawing/2014/main" id="{DFFB33B2-4EF8-42E0-833D-A3D8D9A3D256}"/>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a:extLst>
              <a:ext uri="{FF2B5EF4-FFF2-40B4-BE49-F238E27FC236}">
                <a16:creationId xmlns:a16="http://schemas.microsoft.com/office/drawing/2014/main" id="{5CFDF0D2-2C9B-416F-AB24-466C56A5583E}"/>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BBD8891C-C683-4CFE-A9C4-1518A85C952D}"/>
              </a:ext>
            </a:extLst>
          </p:cNvPr>
          <p:cNvGraphicFramePr>
            <a:graphicFrameLocks noChangeAspect="1"/>
          </p:cNvGraphicFramePr>
          <p:nvPr>
            <p:custDataLst>
              <p:tags r:id="rId6"/>
            </p:custDataLst>
            <p:extLst>
              <p:ext uri="{D42A27DB-BD31-4B8C-83A1-F6EECF244321}">
                <p14:modId xmlns:p14="http://schemas.microsoft.com/office/powerpoint/2010/main" val="2389104719"/>
              </p:ext>
            </p:extLst>
          </p:nvPr>
        </p:nvGraphicFramePr>
        <p:xfrm>
          <a:off x="5943600" y="2540000"/>
          <a:ext cx="3556000" cy="4318000"/>
        </p:xfrm>
        <a:graphic>
          <a:graphicData uri="http://schemas.openxmlformats.org/presentationml/2006/ole">
            <mc:AlternateContent xmlns:mc="http://schemas.openxmlformats.org/markup-compatibility/2006">
              <mc:Choice xmlns:v="urn:schemas-microsoft-com:vml" Requires="v">
                <p:oleObj spid="_x0000_s37902" name="Chart" r:id="rId10" imgW="4441220" imgH="5393479" progId="MSGraph.Chart.8">
                  <p:embed followColorScheme="full"/>
                </p:oleObj>
              </mc:Choice>
              <mc:Fallback>
                <p:oleObj name="Chart" r:id="rId10" imgW="4441220" imgH="5393479" progId="MSGraph.Chart.8">
                  <p:embed followColorScheme="full"/>
                  <p:pic>
                    <p:nvPicPr>
                      <p:cNvPr id="0" name=""/>
                      <p:cNvPicPr/>
                      <p:nvPr/>
                    </p:nvPicPr>
                    <p:blipFill>
                      <a:blip r:embed="rId11"/>
                      <a:stretch>
                        <a:fillRect/>
                      </a:stretch>
                    </p:blipFill>
                    <p:spPr>
                      <a:xfrm>
                        <a:off x="5943600" y="2540000"/>
                        <a:ext cx="3556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230783ED-4BF5-4F1E-8FA0-EC23D5C36614}"/>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imer1">
            <a:extLst>
              <a:ext uri="{FF2B5EF4-FFF2-40B4-BE49-F238E27FC236}">
                <a16:creationId xmlns:a16="http://schemas.microsoft.com/office/drawing/2014/main" id="{7EBE831A-1CEE-4250-AE01-53BAE1B03336}"/>
              </a:ext>
            </a:extLst>
          </p:cNvPr>
          <p:cNvSpPr txBox="1"/>
          <p:nvPr>
            <p:custDataLst>
              <p:tags r:id="rId7"/>
            </p:custDataLst>
          </p:nvPr>
        </p:nvSpPr>
        <p:spPr>
          <a:xfrm>
            <a:off x="8166100" y="6223000"/>
            <a:ext cx="952500" cy="635000"/>
          </a:xfrm>
          <a:prstGeom prst="rect">
            <a:avLst/>
          </a:prstGeom>
          <a:noFill/>
          <a:ln w="76200" cmpd="tri">
            <a:solidFill>
              <a:schemeClr val="tx1"/>
            </a:solidFill>
          </a:ln>
        </p:spPr>
        <p:txBody>
          <a:bodyPr vert="horz" wrap="none" rtlCol="0">
            <a:noAutofit/>
          </a:bodyPr>
          <a:lstStyle/>
          <a:p>
            <a:pPr algn="ctr"/>
            <a:r>
              <a:rPr lang="en-US" sz="3600" dirty="0"/>
              <a:t>20</a:t>
            </a:r>
          </a:p>
        </p:txBody>
      </p:sp>
      <p:sp>
        <p:nvSpPr>
          <p:cNvPr id="10" name="TextBox 9">
            <a:extLst>
              <a:ext uri="{FF2B5EF4-FFF2-40B4-BE49-F238E27FC236}">
                <a16:creationId xmlns:a16="http://schemas.microsoft.com/office/drawing/2014/main" id="{FB3CF540-9FFC-4B24-A594-296B0B659B11}"/>
              </a:ext>
            </a:extLst>
          </p:cNvPr>
          <p:cNvSpPr txBox="1"/>
          <p:nvPr/>
        </p:nvSpPr>
        <p:spPr>
          <a:xfrm>
            <a:off x="609600" y="1219200"/>
            <a:ext cx="8305800" cy="1477328"/>
          </a:xfrm>
          <a:prstGeom prst="rect">
            <a:avLst/>
          </a:prstGeom>
          <a:noFill/>
        </p:spPr>
        <p:txBody>
          <a:bodyPr wrap="square" rtlCol="0">
            <a:spAutoFit/>
          </a:bodyPr>
          <a:lstStyle/>
          <a:p>
            <a:r>
              <a:rPr lang="en-US" dirty="0"/>
              <a:t>You have a 60 year old patient who is going to receive highly emetogenic chemotherapy for breast cancer. In addition to a 5-HT3 antagonist (e.g. </a:t>
            </a:r>
            <a:r>
              <a:rPr lang="en-US" dirty="0" err="1"/>
              <a:t>odansetron</a:t>
            </a:r>
            <a:r>
              <a:rPr lang="en-US" dirty="0"/>
              <a:t>), dexamethasone and an NK1R antagonist, which other medication has been shown to be effective in the prevention of acute and delayed nausea and vomiting?</a:t>
            </a:r>
          </a:p>
        </p:txBody>
      </p:sp>
    </p:spTree>
    <p:custDataLst>
      <p:tags r:id="rId2"/>
    </p:custDataLst>
    <p:controls>
      <mc:AlternateContent xmlns:mc="http://schemas.openxmlformats.org/markup-compatibility/2006">
        <mc:Choice xmlns:v="urn:schemas-microsoft-com:vml" Requires="v">
          <p:control spid="37903"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91A09D59-4557-4517-9045-664DC465EE75}"/>
                    </a:ext>
                  </a:extLst>
                </p:cNvPr>
                <p:cNvPicPr>
                  <a:picLocks/>
                </p:cNvPicPr>
                <p:nvPr/>
              </p:nvPicPr>
              <p:blipFill>
                <a:blip r:embed="rId12"/>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176909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Efficacy of olanzapine for the prophylaxis and rescue of chemotherapy-induced nausea and vomiting (CINV): a systematic review and meta-analysis.</a:t>
            </a:r>
            <a:br>
              <a:rPr lang="en-US" sz="1800" dirty="0"/>
            </a:br>
            <a:r>
              <a:rPr lang="en-US" sz="1400" dirty="0"/>
              <a:t>Chiu L, Chow R, </a:t>
            </a:r>
            <a:r>
              <a:rPr lang="en-US" sz="1400" dirty="0" err="1"/>
              <a:t>Popovic</a:t>
            </a:r>
            <a:r>
              <a:rPr lang="en-US" sz="1400" dirty="0"/>
              <a:t> M, </a:t>
            </a:r>
            <a:r>
              <a:rPr lang="en-US" sz="1400" dirty="0" err="1"/>
              <a:t>Navari</a:t>
            </a:r>
            <a:r>
              <a:rPr lang="en-US" sz="1400" dirty="0"/>
              <a:t> RM, Shumway NM, Chiu N, Lam H, </a:t>
            </a:r>
            <a:r>
              <a:rPr lang="en-US" sz="1400" dirty="0" err="1"/>
              <a:t>Milakovic</a:t>
            </a:r>
            <a:r>
              <a:rPr lang="en-US" sz="1400" dirty="0"/>
              <a:t> M, </a:t>
            </a:r>
            <a:r>
              <a:rPr lang="en-US" sz="1400" dirty="0" err="1"/>
              <a:t>Pasetka</a:t>
            </a:r>
            <a:r>
              <a:rPr lang="en-US" sz="1400" dirty="0"/>
              <a:t> M, </a:t>
            </a:r>
            <a:r>
              <a:rPr lang="en-US" sz="1400" dirty="0" err="1"/>
              <a:t>Vuong</a:t>
            </a:r>
            <a:r>
              <a:rPr lang="en-US" sz="1400" dirty="0"/>
              <a:t> S, Chow E, </a:t>
            </a:r>
            <a:r>
              <a:rPr lang="en-US" sz="1400" dirty="0" err="1"/>
              <a:t>DeAngelis</a:t>
            </a:r>
            <a:r>
              <a:rPr lang="en-US" sz="1400" dirty="0"/>
              <a:t> C </a:t>
            </a:r>
            <a:r>
              <a:rPr lang="en-US" sz="1400" dirty="0" err="1"/>
              <a:t>SOSupport</a:t>
            </a:r>
            <a:r>
              <a:rPr lang="en-US" sz="1400" dirty="0"/>
              <a:t> Care Cancer. 2016;24(5):2381. </a:t>
            </a:r>
            <a:r>
              <a:rPr lang="en-US" sz="1400" dirty="0" err="1"/>
              <a:t>Epub</a:t>
            </a:r>
            <a:r>
              <a:rPr lang="en-US" sz="1400" dirty="0"/>
              <a:t> 2016 Jan 15</a:t>
            </a:r>
          </a:p>
        </p:txBody>
      </p:sp>
      <p:sp>
        <p:nvSpPr>
          <p:cNvPr id="3" name="Content Placeholder 2"/>
          <p:cNvSpPr>
            <a:spLocks noGrp="1"/>
          </p:cNvSpPr>
          <p:nvPr>
            <p:ph idx="1"/>
          </p:nvPr>
        </p:nvSpPr>
        <p:spPr/>
        <p:txBody>
          <a:bodyPr>
            <a:normAutofit fontScale="92500" lnSpcReduction="20000"/>
          </a:bodyPr>
          <a:lstStyle/>
          <a:p>
            <a:r>
              <a:rPr lang="en-US" dirty="0"/>
              <a:t>Olanzapine (</a:t>
            </a:r>
            <a:r>
              <a:rPr lang="en-US" dirty="0" err="1"/>
              <a:t>zyprexa</a:t>
            </a:r>
            <a:r>
              <a:rPr lang="en-US" dirty="0"/>
              <a:t>) is a second-generation antipsychotic that blocks serotonin </a:t>
            </a:r>
            <a:r>
              <a:rPr lang="en-US"/>
              <a:t>5-hydroxytryptamine (5-HT2) receptors and </a:t>
            </a:r>
            <a:r>
              <a:rPr lang="en-US" dirty="0"/>
              <a:t>dopamine D2 receptors.</a:t>
            </a:r>
          </a:p>
          <a:p>
            <a:r>
              <a:rPr lang="en-US" dirty="0"/>
              <a:t>Olanzapine is more efficacious than other standard </a:t>
            </a:r>
            <a:r>
              <a:rPr lang="en-US" dirty="0" err="1"/>
              <a:t>antiemetics</a:t>
            </a:r>
            <a:r>
              <a:rPr lang="en-US" dirty="0"/>
              <a:t> in the prevention and rescue of chemotherapy induced nausea and vomiting based on multiple RCT’s. The 5 and 10 mg doses appear to be equivalent.</a:t>
            </a:r>
          </a:p>
          <a:p>
            <a:r>
              <a:rPr lang="en-US" dirty="0"/>
              <a:t>Marked improvement (almost doubles) the response rate when combined with dexamethasone, an NK1R antagonist and a 5-HT3 receptor antagonist</a:t>
            </a:r>
          </a:p>
        </p:txBody>
      </p:sp>
    </p:spTree>
    <p:extLst>
      <p:ext uri="{BB962C8B-B14F-4D97-AF65-F5344CB8AC3E}">
        <p14:creationId xmlns:p14="http://schemas.microsoft.com/office/powerpoint/2010/main" val="2782073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0"/>
            <a:ext cx="4292600" cy="1014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996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Were Born</a:t>
            </a:r>
          </a:p>
        </p:txBody>
      </p:sp>
      <p:sp>
        <p:nvSpPr>
          <p:cNvPr id="3" name="Content Placeholder 2"/>
          <p:cNvSpPr>
            <a:spLocks noGrp="1"/>
          </p:cNvSpPr>
          <p:nvPr>
            <p:ph idx="1"/>
          </p:nvPr>
        </p:nvSpPr>
        <p:spPr>
          <a:xfrm>
            <a:off x="436880" y="1600200"/>
            <a:ext cx="8229600" cy="4709160"/>
          </a:xfrm>
        </p:spPr>
        <p:txBody>
          <a:bodyPr>
            <a:normAutofit lnSpcReduction="10000"/>
          </a:bodyPr>
          <a:lstStyle/>
          <a:p>
            <a:r>
              <a:rPr lang="en-US" dirty="0"/>
              <a:t>Which of the following was not the subject of a 1960’s </a:t>
            </a:r>
            <a:r>
              <a:rPr lang="en-US" dirty="0" err="1"/>
              <a:t>tv</a:t>
            </a:r>
            <a:r>
              <a:rPr lang="en-US" dirty="0"/>
              <a:t> sitcom?</a:t>
            </a:r>
          </a:p>
          <a:p>
            <a:pPr marL="0" indent="0">
              <a:buNone/>
            </a:pPr>
            <a:r>
              <a:rPr lang="en-US" dirty="0"/>
              <a:t>	</a:t>
            </a:r>
            <a:r>
              <a:rPr lang="en-US" sz="2800" dirty="0"/>
              <a:t>A. A nun who was able to fly with the help of her habit</a:t>
            </a:r>
          </a:p>
          <a:p>
            <a:pPr marL="0" indent="0">
              <a:buNone/>
            </a:pPr>
            <a:r>
              <a:rPr lang="en-US" sz="2800" dirty="0"/>
              <a:t>	B. A man who’s deceased mother is reincarnated as a car</a:t>
            </a:r>
          </a:p>
          <a:p>
            <a:pPr marL="0" indent="0">
              <a:buNone/>
            </a:pPr>
            <a:r>
              <a:rPr lang="en-US" sz="2800" dirty="0"/>
              <a:t>	C. A man who’s uncle Martin is really a Martian</a:t>
            </a:r>
          </a:p>
          <a:p>
            <a:pPr marL="0" indent="0">
              <a:buNone/>
            </a:pPr>
            <a:r>
              <a:rPr lang="en-US" sz="2800" dirty="0"/>
              <a:t>	D. A man who’s best friend is a talking horse</a:t>
            </a:r>
          </a:p>
          <a:p>
            <a:pPr marL="0" indent="0">
              <a:buNone/>
            </a:pPr>
            <a:r>
              <a:rPr lang="en-US" sz="2800" dirty="0"/>
              <a:t>	E. A man who’s radio can turn back time</a:t>
            </a:r>
          </a:p>
        </p:txBody>
      </p:sp>
    </p:spTree>
    <p:extLst>
      <p:ext uri="{BB962C8B-B14F-4D97-AF65-F5344CB8AC3E}">
        <p14:creationId xmlns:p14="http://schemas.microsoft.com/office/powerpoint/2010/main" val="4227789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9C086A2F-5D72-4635-B84B-AFAE574FA108}"/>
              </a:ext>
            </a:extLst>
          </p:cNvPr>
          <p:cNvSpPr>
            <a:spLocks noGrp="1"/>
          </p:cNvSpPr>
          <p:nvPr>
            <p:ph type="title" idx="10"/>
            <p:custDataLst>
              <p:tags r:id="rId3"/>
            </p:custDataLst>
          </p:nvPr>
        </p:nvSpPr>
        <p:spPr/>
        <p:txBody>
          <a:bodyPr/>
          <a:lstStyle/>
          <a:p>
            <a:r>
              <a:rPr lang="en-US" dirty="0"/>
              <a:t>Before You Were Born</a:t>
            </a:r>
          </a:p>
        </p:txBody>
      </p:sp>
      <p:sp>
        <p:nvSpPr>
          <p:cNvPr id="3" name="ContextB">
            <a:extLst>
              <a:ext uri="{FF2B5EF4-FFF2-40B4-BE49-F238E27FC236}">
                <a16:creationId xmlns:a16="http://schemas.microsoft.com/office/drawing/2014/main" id="{1EACE0AF-F47A-4914-AACF-68AE2D9C9B68}"/>
              </a:ext>
            </a:extLst>
          </p:cNvPr>
          <p:cNvSpPr>
            <a:spLocks noGrp="1"/>
          </p:cNvSpPr>
          <p:nvPr>
            <p:ph type="body" idx="11"/>
            <p:custDataLst>
              <p:tags r:id="rId4"/>
            </p:custDataLst>
          </p:nvPr>
        </p:nvSpPr>
        <p:spPr>
          <a:xfrm>
            <a:off x="457200" y="2819400"/>
            <a:ext cx="5080000" cy="3124200"/>
          </a:xfrm>
        </p:spPr>
        <p:txBody>
          <a:bodyPr/>
          <a:lstStyle/>
          <a:p>
            <a:r>
              <a:rPr lang="en-US" sz="2000" dirty="0"/>
              <a:t>A nun who was able to fly with the help of her habit</a:t>
            </a:r>
          </a:p>
          <a:p>
            <a:r>
              <a:rPr lang="en-US" sz="2000" dirty="0"/>
              <a:t>A man who’s deceased mother is reincarnated as a car</a:t>
            </a:r>
          </a:p>
          <a:p>
            <a:r>
              <a:rPr lang="en-US" sz="2000" dirty="0"/>
              <a:t>A man who’s uncle Martin is really a Martian</a:t>
            </a:r>
          </a:p>
          <a:p>
            <a:r>
              <a:rPr lang="en-US" sz="2000" dirty="0"/>
              <a:t>A man who’s best friend is a talking horse</a:t>
            </a:r>
          </a:p>
          <a:p>
            <a:r>
              <a:rPr lang="en-US" sz="2000" dirty="0"/>
              <a:t>A man who’s radio can turn back time</a:t>
            </a:r>
          </a:p>
        </p:txBody>
      </p:sp>
      <p:sp>
        <p:nvSpPr>
          <p:cNvPr id="4" name="PollCounter1">
            <a:extLst>
              <a:ext uri="{FF2B5EF4-FFF2-40B4-BE49-F238E27FC236}">
                <a16:creationId xmlns:a16="http://schemas.microsoft.com/office/drawing/2014/main" id="{A6D3E9CE-2C9E-482C-A678-B378DA78A908}"/>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a:extLst>
              <a:ext uri="{FF2B5EF4-FFF2-40B4-BE49-F238E27FC236}">
                <a16:creationId xmlns:a16="http://schemas.microsoft.com/office/drawing/2014/main" id="{326139BD-C72E-4587-9D6B-B97B808120AF}"/>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01199087-0A47-4C69-95D8-AAD59EA370E4}"/>
              </a:ext>
            </a:extLst>
          </p:cNvPr>
          <p:cNvGraphicFramePr>
            <a:graphicFrameLocks noChangeAspect="1"/>
          </p:cNvGraphicFramePr>
          <p:nvPr>
            <p:custDataLst>
              <p:tags r:id="rId6"/>
            </p:custDataLst>
            <p:extLst>
              <p:ext uri="{D42A27DB-BD31-4B8C-83A1-F6EECF244321}">
                <p14:modId xmlns:p14="http://schemas.microsoft.com/office/powerpoint/2010/main" val="1876855699"/>
              </p:ext>
            </p:extLst>
          </p:nvPr>
        </p:nvGraphicFramePr>
        <p:xfrm>
          <a:off x="5870885" y="2616200"/>
          <a:ext cx="3556000" cy="4318000"/>
        </p:xfrm>
        <a:graphic>
          <a:graphicData uri="http://schemas.openxmlformats.org/presentationml/2006/ole">
            <mc:AlternateContent xmlns:mc="http://schemas.openxmlformats.org/markup-compatibility/2006">
              <mc:Choice xmlns:v="urn:schemas-microsoft-com:vml" Requires="v">
                <p:oleObj spid="_x0000_s38928" name="Chart" r:id="rId10" imgW="4441220" imgH="5393479" progId="MSGraph.Chart.8">
                  <p:embed followColorScheme="full"/>
                </p:oleObj>
              </mc:Choice>
              <mc:Fallback>
                <p:oleObj name="Chart" r:id="rId10" imgW="4441220" imgH="5393479" progId="MSGraph.Chart.8">
                  <p:embed followColorScheme="full"/>
                  <p:pic>
                    <p:nvPicPr>
                      <p:cNvPr id="0" name=""/>
                      <p:cNvPicPr/>
                      <p:nvPr/>
                    </p:nvPicPr>
                    <p:blipFill>
                      <a:blip r:embed="rId11"/>
                      <a:stretch>
                        <a:fillRect/>
                      </a:stretch>
                    </p:blipFill>
                    <p:spPr>
                      <a:xfrm>
                        <a:off x="5870885" y="2616200"/>
                        <a:ext cx="3556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DC74E0E5-0355-4621-BC3B-0BB912AC7129}"/>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extBox 8">
            <a:extLst>
              <a:ext uri="{FF2B5EF4-FFF2-40B4-BE49-F238E27FC236}">
                <a16:creationId xmlns:a16="http://schemas.microsoft.com/office/drawing/2014/main" id="{C3573C27-5AF3-4ADC-8920-67482EFD254E}"/>
              </a:ext>
            </a:extLst>
          </p:cNvPr>
          <p:cNvSpPr txBox="1"/>
          <p:nvPr/>
        </p:nvSpPr>
        <p:spPr>
          <a:xfrm>
            <a:off x="609600" y="1625660"/>
            <a:ext cx="8229600" cy="830997"/>
          </a:xfrm>
          <a:prstGeom prst="rect">
            <a:avLst/>
          </a:prstGeom>
          <a:noFill/>
        </p:spPr>
        <p:txBody>
          <a:bodyPr wrap="square" rtlCol="0">
            <a:spAutoFit/>
          </a:bodyPr>
          <a:lstStyle/>
          <a:p>
            <a:r>
              <a:rPr lang="en-US" sz="2400" dirty="0"/>
              <a:t>Which of the following was not the subject of a 1960’s tv sitcom?</a:t>
            </a:r>
          </a:p>
        </p:txBody>
      </p:sp>
      <p:sp>
        <p:nvSpPr>
          <p:cNvPr id="10" name="Timer1">
            <a:extLst>
              <a:ext uri="{FF2B5EF4-FFF2-40B4-BE49-F238E27FC236}">
                <a16:creationId xmlns:a16="http://schemas.microsoft.com/office/drawing/2014/main" id="{74346A14-5B4F-4C53-A613-54BF2CAB259E}"/>
              </a:ext>
            </a:extLst>
          </p:cNvPr>
          <p:cNvSpPr txBox="1"/>
          <p:nvPr>
            <p:custDataLst>
              <p:tags r:id="rId7"/>
            </p:custDataLst>
          </p:nvPr>
        </p:nvSpPr>
        <p:spPr>
          <a:xfrm>
            <a:off x="7950200" y="6051610"/>
            <a:ext cx="952500" cy="635000"/>
          </a:xfrm>
          <a:prstGeom prst="rect">
            <a:avLst/>
          </a:prstGeom>
          <a:noFill/>
          <a:ln w="76200" cmpd="tri">
            <a:solidFill>
              <a:schemeClr val="tx1"/>
            </a:solidFill>
          </a:ln>
        </p:spPr>
        <p:txBody>
          <a:bodyPr vert="horz" wrap="none" rtlCol="0">
            <a:noAutofit/>
          </a:bodyPr>
          <a:lstStyle/>
          <a:p>
            <a:pPr algn="ctr"/>
            <a:r>
              <a:rPr lang="en-US" sz="3600"/>
              <a:t>20</a:t>
            </a:r>
          </a:p>
        </p:txBody>
      </p:sp>
    </p:spTree>
    <p:custDataLst>
      <p:tags r:id="rId2"/>
    </p:custDataLst>
    <p:controls>
      <mc:AlternateContent xmlns:mc="http://schemas.openxmlformats.org/markup-compatibility/2006">
        <mc:Choice xmlns:v="urn:schemas-microsoft-com:vml" Requires="v">
          <p:control spid="38929"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8351CC78-E939-43F4-8086-E8AA7E46ABBC}"/>
                    </a:ext>
                  </a:extLst>
                </p:cNvPr>
                <p:cNvPicPr>
                  <a:picLocks/>
                </p:cNvPicPr>
                <p:nvPr/>
              </p:nvPicPr>
              <p:blipFill>
                <a:blip r:embed="rId12"/>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141175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Before You Were Born</a:t>
            </a:r>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371600"/>
            <a:ext cx="1986557" cy="254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371600"/>
            <a:ext cx="19304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038600"/>
            <a:ext cx="3362325" cy="1890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2990" y="1600200"/>
            <a:ext cx="20574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73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0"/>
            <a:ext cx="7048500" cy="516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Declarations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7324678"/>
              </p:ext>
            </p:extLst>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990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9B167F56-7E7A-4DE9-822F-C6CEAF48319C}"/>
              </a:ext>
            </a:extLst>
          </p:cNvPr>
          <p:cNvSpPr>
            <a:spLocks noGrp="1"/>
          </p:cNvSpPr>
          <p:nvPr>
            <p:ph type="title" idx="10"/>
            <p:custDataLst>
              <p:tags r:id="rId3"/>
            </p:custDataLst>
          </p:nvPr>
        </p:nvSpPr>
        <p:spPr/>
        <p:txBody>
          <a:bodyPr/>
          <a:lstStyle/>
          <a:p>
            <a:r>
              <a:rPr lang="en-US" dirty="0"/>
              <a:t>Question 9</a:t>
            </a:r>
          </a:p>
        </p:txBody>
      </p:sp>
      <p:sp>
        <p:nvSpPr>
          <p:cNvPr id="3" name="ContextB">
            <a:extLst>
              <a:ext uri="{FF2B5EF4-FFF2-40B4-BE49-F238E27FC236}">
                <a16:creationId xmlns:a16="http://schemas.microsoft.com/office/drawing/2014/main" id="{3CC37B09-9612-4F60-83D7-47368B91BA8C}"/>
              </a:ext>
            </a:extLst>
          </p:cNvPr>
          <p:cNvSpPr>
            <a:spLocks noGrp="1"/>
          </p:cNvSpPr>
          <p:nvPr>
            <p:ph type="body" idx="11"/>
            <p:custDataLst>
              <p:tags r:id="rId4"/>
            </p:custDataLst>
          </p:nvPr>
        </p:nvSpPr>
        <p:spPr>
          <a:xfrm>
            <a:off x="457200" y="3352800"/>
            <a:ext cx="5080000" cy="2590800"/>
          </a:xfrm>
        </p:spPr>
        <p:txBody>
          <a:bodyPr/>
          <a:lstStyle/>
          <a:p>
            <a:r>
              <a:rPr lang="en-US" sz="2400" dirty="0"/>
              <a:t>Increase Brittany’s BP meds and aim for lower BP</a:t>
            </a:r>
          </a:p>
          <a:p>
            <a:r>
              <a:rPr lang="en-US" sz="2400" dirty="0"/>
              <a:t>Decrease Brittany’s BP meds and aim for a higher BP</a:t>
            </a:r>
          </a:p>
          <a:p>
            <a:r>
              <a:rPr lang="en-US" sz="2400" dirty="0"/>
              <a:t>Just leave Brittany alone!</a:t>
            </a:r>
          </a:p>
        </p:txBody>
      </p:sp>
      <p:sp>
        <p:nvSpPr>
          <p:cNvPr id="4" name="PollCounter1">
            <a:extLst>
              <a:ext uri="{FF2B5EF4-FFF2-40B4-BE49-F238E27FC236}">
                <a16:creationId xmlns:a16="http://schemas.microsoft.com/office/drawing/2014/main" id="{D6F7325B-58DB-4113-A811-CF67D615A534}"/>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a:extLst>
              <a:ext uri="{FF2B5EF4-FFF2-40B4-BE49-F238E27FC236}">
                <a16:creationId xmlns:a16="http://schemas.microsoft.com/office/drawing/2014/main" id="{C0A78ECE-3617-4C0F-AACE-08E126E36531}"/>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C455BEF3-97B6-40E1-AC67-030E95FC800B}"/>
              </a:ext>
            </a:extLst>
          </p:cNvPr>
          <p:cNvGraphicFramePr>
            <a:graphicFrameLocks noChangeAspect="1"/>
          </p:cNvGraphicFramePr>
          <p:nvPr>
            <p:custDataLst>
              <p:tags r:id="rId6"/>
            </p:custDataLst>
            <p:extLst>
              <p:ext uri="{D42A27DB-BD31-4B8C-83A1-F6EECF244321}">
                <p14:modId xmlns:p14="http://schemas.microsoft.com/office/powerpoint/2010/main" val="400891672"/>
              </p:ext>
            </p:extLst>
          </p:nvPr>
        </p:nvGraphicFramePr>
        <p:xfrm>
          <a:off x="6096000" y="2383850"/>
          <a:ext cx="3556000" cy="4318000"/>
        </p:xfrm>
        <a:graphic>
          <a:graphicData uri="http://schemas.openxmlformats.org/presentationml/2006/ole">
            <mc:AlternateContent xmlns:mc="http://schemas.openxmlformats.org/markup-compatibility/2006">
              <mc:Choice xmlns:v="urn:schemas-microsoft-com:vml" Requires="v">
                <p:oleObj spid="_x0000_s40974" name="Chart" r:id="rId10" imgW="4441220" imgH="5393479" progId="MSGraph.Chart.8">
                  <p:embed followColorScheme="full"/>
                </p:oleObj>
              </mc:Choice>
              <mc:Fallback>
                <p:oleObj name="Chart" r:id="rId10" imgW="4441220" imgH="5393479" progId="MSGraph.Chart.8">
                  <p:embed followColorScheme="full"/>
                  <p:pic>
                    <p:nvPicPr>
                      <p:cNvPr id="0" name=""/>
                      <p:cNvPicPr/>
                      <p:nvPr/>
                    </p:nvPicPr>
                    <p:blipFill>
                      <a:blip r:embed="rId11"/>
                      <a:stretch>
                        <a:fillRect/>
                      </a:stretch>
                    </p:blipFill>
                    <p:spPr>
                      <a:xfrm>
                        <a:off x="6096000" y="2383850"/>
                        <a:ext cx="3556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7B321238-2201-4C26-A98C-7BFFC32CA05F}"/>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imer1">
            <a:extLst>
              <a:ext uri="{FF2B5EF4-FFF2-40B4-BE49-F238E27FC236}">
                <a16:creationId xmlns:a16="http://schemas.microsoft.com/office/drawing/2014/main" id="{B976D642-07CA-43EB-B12C-C23AEFD83BC6}"/>
              </a:ext>
            </a:extLst>
          </p:cNvPr>
          <p:cNvSpPr txBox="1"/>
          <p:nvPr>
            <p:custDataLst>
              <p:tags r:id="rId7"/>
            </p:custDataLst>
          </p:nvPr>
        </p:nvSpPr>
        <p:spPr>
          <a:xfrm>
            <a:off x="7943229" y="6051610"/>
            <a:ext cx="952500" cy="635000"/>
          </a:xfrm>
          <a:prstGeom prst="rect">
            <a:avLst/>
          </a:prstGeom>
          <a:noFill/>
          <a:ln w="76200" cmpd="tri">
            <a:solidFill>
              <a:schemeClr val="tx1"/>
            </a:solidFill>
          </a:ln>
        </p:spPr>
        <p:txBody>
          <a:bodyPr vert="horz" wrap="none" rtlCol="0">
            <a:noAutofit/>
          </a:bodyPr>
          <a:lstStyle/>
          <a:p>
            <a:pPr algn="ctr"/>
            <a:r>
              <a:rPr lang="en-US" sz="3600"/>
              <a:t>20</a:t>
            </a:r>
          </a:p>
        </p:txBody>
      </p:sp>
      <p:sp>
        <p:nvSpPr>
          <p:cNvPr id="10" name="TextBox 9">
            <a:extLst>
              <a:ext uri="{FF2B5EF4-FFF2-40B4-BE49-F238E27FC236}">
                <a16:creationId xmlns:a16="http://schemas.microsoft.com/office/drawing/2014/main" id="{DCDA677E-0D23-438A-A281-6E198339FF71}"/>
              </a:ext>
            </a:extLst>
          </p:cNvPr>
          <p:cNvSpPr txBox="1"/>
          <p:nvPr/>
        </p:nvSpPr>
        <p:spPr>
          <a:xfrm>
            <a:off x="228600" y="1371600"/>
            <a:ext cx="8305800" cy="1569660"/>
          </a:xfrm>
          <a:prstGeom prst="rect">
            <a:avLst/>
          </a:prstGeom>
          <a:noFill/>
        </p:spPr>
        <p:txBody>
          <a:bodyPr wrap="square" rtlCol="0">
            <a:spAutoFit/>
          </a:bodyPr>
          <a:lstStyle/>
          <a:p>
            <a:r>
              <a:rPr lang="en-US" sz="2400" dirty="0"/>
              <a:t>Brittany S. is a  52 year old woman with a history of hypertensions, hyperlipidemia and prior MI. She takes aspirin, Lopressor and </a:t>
            </a:r>
            <a:r>
              <a:rPr lang="en-US" sz="2400" dirty="0" err="1"/>
              <a:t>crestor</a:t>
            </a:r>
            <a:r>
              <a:rPr lang="en-US" sz="2400" dirty="0"/>
              <a:t>. Her current BP is 130/75. You should:</a:t>
            </a:r>
          </a:p>
        </p:txBody>
      </p:sp>
    </p:spTree>
    <p:custDataLst>
      <p:tags r:id="rId2"/>
    </p:custDataLst>
    <p:controls>
      <mc:AlternateContent xmlns:mc="http://schemas.openxmlformats.org/markup-compatibility/2006">
        <mc:Choice xmlns:v="urn:schemas-microsoft-com:vml" Requires="v">
          <p:control spid="40975"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D5D31CEF-7799-420F-BB7B-DFA6B7A0E233}"/>
                    </a:ext>
                  </a:extLst>
                </p:cNvPr>
                <p:cNvPicPr>
                  <a:picLocks/>
                </p:cNvPicPr>
                <p:nvPr/>
              </p:nvPicPr>
              <p:blipFill>
                <a:blip r:embed="rId12"/>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341278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8124825" cy="514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fontScale="90000"/>
          </a:bodyPr>
          <a:lstStyle/>
          <a:p>
            <a:r>
              <a:rPr lang="en-US" dirty="0"/>
              <a:t>Lancet; 2016;388 (October 29): 2142 - 2152</a:t>
            </a:r>
          </a:p>
        </p:txBody>
      </p:sp>
    </p:spTree>
    <p:extLst>
      <p:ext uri="{BB962C8B-B14F-4D97-AF65-F5344CB8AC3E}">
        <p14:creationId xmlns:p14="http://schemas.microsoft.com/office/powerpoint/2010/main" val="3338060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Friend and Mine, The J Shaped Curve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7827" y="1390545"/>
            <a:ext cx="4457700" cy="5467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224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BP Treatment in Patients with CAD</a:t>
            </a:r>
          </a:p>
        </p:txBody>
      </p:sp>
      <p:sp>
        <p:nvSpPr>
          <p:cNvPr id="4" name="Content Placeholder 3"/>
          <p:cNvSpPr>
            <a:spLocks noGrp="1"/>
          </p:cNvSpPr>
          <p:nvPr>
            <p:ph idx="1"/>
          </p:nvPr>
        </p:nvSpPr>
        <p:spPr/>
        <p:txBody>
          <a:bodyPr/>
          <a:lstStyle/>
          <a:p>
            <a:r>
              <a:rPr lang="en-US" dirty="0"/>
              <a:t>Study of 22,672 patients with coronary artery disease and hypertension in the CLARIFY registry in 45 countries (history of MI, ASHD on angiogram, CABG or PTCA or chest pain with myocardial ischemia on imaging)</a:t>
            </a:r>
          </a:p>
          <a:p>
            <a:r>
              <a:rPr lang="en-US" dirty="0"/>
              <a:t>Outcome of CV death, MI or stroke was higher with SBP &gt; 140 or &lt; 130, DBP &lt; 70 or &gt; 80</a:t>
            </a:r>
          </a:p>
          <a:p>
            <a:endParaRPr lang="en-US" dirty="0"/>
          </a:p>
        </p:txBody>
      </p:sp>
    </p:spTree>
    <p:extLst>
      <p:ext uri="{BB962C8B-B14F-4D97-AF65-F5344CB8AC3E}">
        <p14:creationId xmlns:p14="http://schemas.microsoft.com/office/powerpoint/2010/main" val="2056491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11</a:t>
            </a:r>
          </a:p>
        </p:txBody>
      </p:sp>
      <p:sp>
        <p:nvSpPr>
          <p:cNvPr id="3" name="Content Placeholder 2"/>
          <p:cNvSpPr>
            <a:spLocks noGrp="1"/>
          </p:cNvSpPr>
          <p:nvPr>
            <p:ph idx="1"/>
          </p:nvPr>
        </p:nvSpPr>
        <p:spPr/>
        <p:txBody>
          <a:bodyPr>
            <a:normAutofit/>
          </a:bodyPr>
          <a:lstStyle/>
          <a:p>
            <a:r>
              <a:rPr lang="en-US" dirty="0"/>
              <a:t>Sylvia Q is a 74 year old female complaining of fatigue since the demise of her Great Dane. Physical exam and labs are normal with the exception of a TSH of 11 (</a:t>
            </a:r>
            <a:r>
              <a:rPr lang="en-US" dirty="0" err="1"/>
              <a:t>nml</a:t>
            </a:r>
            <a:r>
              <a:rPr lang="en-US" dirty="0"/>
              <a:t> 0.3 – 4.5). Thyroid hormone supplementation has been shown to :</a:t>
            </a:r>
          </a:p>
          <a:p>
            <a:pPr marL="0" indent="0">
              <a:buNone/>
            </a:pPr>
            <a:r>
              <a:rPr lang="en-US" dirty="0"/>
              <a:t>	A. Improve fatigue</a:t>
            </a:r>
          </a:p>
          <a:p>
            <a:pPr marL="0" indent="0">
              <a:buNone/>
            </a:pPr>
            <a:r>
              <a:rPr lang="en-US" dirty="0"/>
              <a:t>	B. Decrease cardiovascular events</a:t>
            </a:r>
          </a:p>
          <a:p>
            <a:pPr marL="0" indent="0">
              <a:buNone/>
            </a:pPr>
            <a:r>
              <a:rPr lang="en-US" dirty="0"/>
              <a:t>	C. Increase daily pills ingested</a:t>
            </a:r>
          </a:p>
          <a:p>
            <a:pPr marL="0" indent="0">
              <a:buNone/>
            </a:pPr>
            <a:r>
              <a:rPr lang="en-US" dirty="0"/>
              <a:t>	D. Increase atrial fibrillation</a:t>
            </a:r>
          </a:p>
        </p:txBody>
      </p:sp>
    </p:spTree>
    <p:extLst>
      <p:ext uri="{BB962C8B-B14F-4D97-AF65-F5344CB8AC3E}">
        <p14:creationId xmlns:p14="http://schemas.microsoft.com/office/powerpoint/2010/main" val="3473763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77A9C048-FBB0-4E45-AC59-564FC6E0A527}"/>
              </a:ext>
            </a:extLst>
          </p:cNvPr>
          <p:cNvSpPr>
            <a:spLocks noGrp="1"/>
          </p:cNvSpPr>
          <p:nvPr>
            <p:ph type="title" idx="10"/>
            <p:custDataLst>
              <p:tags r:id="rId3"/>
            </p:custDataLst>
          </p:nvPr>
        </p:nvSpPr>
        <p:spPr/>
        <p:txBody>
          <a:bodyPr/>
          <a:lstStyle/>
          <a:p>
            <a:r>
              <a:rPr lang="en-US" dirty="0"/>
              <a:t>Question 10</a:t>
            </a:r>
          </a:p>
        </p:txBody>
      </p:sp>
      <p:sp>
        <p:nvSpPr>
          <p:cNvPr id="3" name="ContextB">
            <a:extLst>
              <a:ext uri="{FF2B5EF4-FFF2-40B4-BE49-F238E27FC236}">
                <a16:creationId xmlns:a16="http://schemas.microsoft.com/office/drawing/2014/main" id="{7444771C-C5E5-4C3D-B08A-C627D7BB877B}"/>
              </a:ext>
            </a:extLst>
          </p:cNvPr>
          <p:cNvSpPr>
            <a:spLocks noGrp="1"/>
          </p:cNvSpPr>
          <p:nvPr>
            <p:ph type="body" idx="11"/>
            <p:custDataLst>
              <p:tags r:id="rId4"/>
            </p:custDataLst>
          </p:nvPr>
        </p:nvSpPr>
        <p:spPr>
          <a:xfrm>
            <a:off x="457200" y="3391535"/>
            <a:ext cx="5080000" cy="2057400"/>
          </a:xfrm>
        </p:spPr>
        <p:txBody>
          <a:bodyPr/>
          <a:lstStyle/>
          <a:p>
            <a:r>
              <a:rPr lang="en-US" sz="2400" dirty="0"/>
              <a:t>Improve fatigue</a:t>
            </a:r>
          </a:p>
          <a:p>
            <a:r>
              <a:rPr lang="en-US" sz="2400" dirty="0"/>
              <a:t>Decrease cardiovascular events</a:t>
            </a:r>
          </a:p>
          <a:p>
            <a:r>
              <a:rPr lang="en-US" sz="2400" dirty="0"/>
              <a:t>Increase daily pills ingested</a:t>
            </a:r>
          </a:p>
          <a:p>
            <a:r>
              <a:rPr lang="en-US" sz="2400" dirty="0"/>
              <a:t>Increase atrial fibrillation</a:t>
            </a:r>
          </a:p>
        </p:txBody>
      </p:sp>
      <p:sp>
        <p:nvSpPr>
          <p:cNvPr id="4" name="PollCounter1">
            <a:extLst>
              <a:ext uri="{FF2B5EF4-FFF2-40B4-BE49-F238E27FC236}">
                <a16:creationId xmlns:a16="http://schemas.microsoft.com/office/drawing/2014/main" id="{694FDB92-83AA-4208-9D74-7FE4344276ED}"/>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a:extLst>
              <a:ext uri="{FF2B5EF4-FFF2-40B4-BE49-F238E27FC236}">
                <a16:creationId xmlns:a16="http://schemas.microsoft.com/office/drawing/2014/main" id="{506A68AD-EA8C-43A1-AD60-43A1C1CE7CA3}"/>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57CAF89D-86F1-4BCD-B397-E8032C96385D}"/>
              </a:ext>
            </a:extLst>
          </p:cNvPr>
          <p:cNvGraphicFramePr>
            <a:graphicFrameLocks noChangeAspect="1"/>
          </p:cNvGraphicFramePr>
          <p:nvPr>
            <p:custDataLst>
              <p:tags r:id="rId6"/>
            </p:custDataLst>
            <p:extLst>
              <p:ext uri="{D42A27DB-BD31-4B8C-83A1-F6EECF244321}">
                <p14:modId xmlns:p14="http://schemas.microsoft.com/office/powerpoint/2010/main" val="2195418992"/>
              </p:ext>
            </p:extLst>
          </p:nvPr>
        </p:nvGraphicFramePr>
        <p:xfrm>
          <a:off x="5856915" y="2667000"/>
          <a:ext cx="3556000" cy="4318000"/>
        </p:xfrm>
        <a:graphic>
          <a:graphicData uri="http://schemas.openxmlformats.org/presentationml/2006/ole">
            <mc:AlternateContent xmlns:mc="http://schemas.openxmlformats.org/markup-compatibility/2006">
              <mc:Choice xmlns:v="urn:schemas-microsoft-com:vml" Requires="v">
                <p:oleObj spid="_x0000_s41998" name="Chart" r:id="rId10" imgW="4441220" imgH="5393479" progId="MSGraph.Chart.8">
                  <p:embed followColorScheme="full"/>
                </p:oleObj>
              </mc:Choice>
              <mc:Fallback>
                <p:oleObj name="Chart" r:id="rId10" imgW="4441220" imgH="5393479" progId="MSGraph.Chart.8">
                  <p:embed followColorScheme="full"/>
                  <p:pic>
                    <p:nvPicPr>
                      <p:cNvPr id="0" name=""/>
                      <p:cNvPicPr/>
                      <p:nvPr/>
                    </p:nvPicPr>
                    <p:blipFill>
                      <a:blip r:embed="rId11"/>
                      <a:stretch>
                        <a:fillRect/>
                      </a:stretch>
                    </p:blipFill>
                    <p:spPr>
                      <a:xfrm>
                        <a:off x="5856915" y="2667000"/>
                        <a:ext cx="3556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FA74019A-63B3-4263-A5A6-33E1BE581699}"/>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imer1">
            <a:extLst>
              <a:ext uri="{FF2B5EF4-FFF2-40B4-BE49-F238E27FC236}">
                <a16:creationId xmlns:a16="http://schemas.microsoft.com/office/drawing/2014/main" id="{0403D2A5-74CB-46B5-9418-7C1927EE6541}"/>
              </a:ext>
            </a:extLst>
          </p:cNvPr>
          <p:cNvSpPr txBox="1"/>
          <p:nvPr>
            <p:custDataLst>
              <p:tags r:id="rId7"/>
            </p:custDataLst>
          </p:nvPr>
        </p:nvSpPr>
        <p:spPr>
          <a:xfrm>
            <a:off x="7962900" y="6051610"/>
            <a:ext cx="952500" cy="635000"/>
          </a:xfrm>
          <a:prstGeom prst="rect">
            <a:avLst/>
          </a:prstGeom>
          <a:noFill/>
          <a:ln w="76200" cmpd="tri">
            <a:solidFill>
              <a:schemeClr val="tx1"/>
            </a:solidFill>
          </a:ln>
        </p:spPr>
        <p:txBody>
          <a:bodyPr vert="horz" wrap="none" rtlCol="0">
            <a:noAutofit/>
          </a:bodyPr>
          <a:lstStyle/>
          <a:p>
            <a:pPr algn="ctr"/>
            <a:r>
              <a:rPr lang="en-US" sz="3600"/>
              <a:t>20</a:t>
            </a:r>
          </a:p>
        </p:txBody>
      </p:sp>
      <p:sp>
        <p:nvSpPr>
          <p:cNvPr id="10" name="TextBox 9">
            <a:extLst>
              <a:ext uri="{FF2B5EF4-FFF2-40B4-BE49-F238E27FC236}">
                <a16:creationId xmlns:a16="http://schemas.microsoft.com/office/drawing/2014/main" id="{C07A7FD7-6350-44A5-BAF1-790EA8C8EE4B}"/>
              </a:ext>
            </a:extLst>
          </p:cNvPr>
          <p:cNvSpPr txBox="1"/>
          <p:nvPr/>
        </p:nvSpPr>
        <p:spPr>
          <a:xfrm>
            <a:off x="457200" y="1219200"/>
            <a:ext cx="8458200" cy="1569660"/>
          </a:xfrm>
          <a:prstGeom prst="rect">
            <a:avLst/>
          </a:prstGeom>
          <a:noFill/>
        </p:spPr>
        <p:txBody>
          <a:bodyPr wrap="square" rtlCol="0">
            <a:spAutoFit/>
          </a:bodyPr>
          <a:lstStyle/>
          <a:p>
            <a:r>
              <a:rPr lang="en-US" sz="2400" dirty="0"/>
              <a:t>Sylvia Q is a 74 year old female complaining of fatigue since the demise of her Great Dane. </a:t>
            </a:r>
            <a:r>
              <a:rPr lang="en-US" sz="2400" dirty="0" err="1"/>
              <a:t>Physicial</a:t>
            </a:r>
            <a:r>
              <a:rPr lang="en-US" sz="2400" dirty="0"/>
              <a:t> exam and labs are normal with the exception of a TSH of 11 (</a:t>
            </a:r>
            <a:r>
              <a:rPr lang="en-US" sz="2400" dirty="0" err="1"/>
              <a:t>nml</a:t>
            </a:r>
            <a:r>
              <a:rPr lang="en-US" sz="2400" dirty="0"/>
              <a:t> 0.3-4.5). Thyroid hormone supplementation has been shown to:</a:t>
            </a:r>
          </a:p>
        </p:txBody>
      </p:sp>
    </p:spTree>
    <p:custDataLst>
      <p:tags r:id="rId2"/>
    </p:custDataLst>
    <p:controls>
      <mc:AlternateContent xmlns:mc="http://schemas.openxmlformats.org/markup-compatibility/2006">
        <mc:Choice xmlns:v="urn:schemas-microsoft-com:vml" Requires="v">
          <p:control spid="41999"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5745330A-F175-439A-AFC1-4148D29C4A69}"/>
                    </a:ext>
                  </a:extLst>
                </p:cNvPr>
                <p:cNvPicPr>
                  <a:picLocks/>
                </p:cNvPicPr>
                <p:nvPr/>
              </p:nvPicPr>
              <p:blipFill>
                <a:blip r:embed="rId12"/>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184517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NEJM;2017;April 3</a:t>
            </a:r>
            <a:r>
              <a:rPr lang="en-US" baseline="30000" dirty="0"/>
              <a:t>rd</a:t>
            </a:r>
            <a:r>
              <a:rPr lang="en-US" dirty="0"/>
              <a:t> (</a:t>
            </a:r>
            <a:r>
              <a:rPr lang="en-US" dirty="0" err="1"/>
              <a:t>epublished</a:t>
            </a:r>
            <a:r>
              <a:rPr lang="en-US" dirty="0"/>
              <a:t>)</a:t>
            </a:r>
          </a:p>
        </p:txBody>
      </p:sp>
      <p:sp>
        <p:nvSpPr>
          <p:cNvPr id="3" name="Content Placeholder 2"/>
          <p:cNvSpPr>
            <a:spLocks noGrp="1"/>
          </p:cNvSpPr>
          <p:nvPr>
            <p:ph idx="1"/>
          </p:nvPr>
        </p:nvSpPr>
        <p:spPr/>
        <p:txBody>
          <a:bodyPr>
            <a:normAutofit fontScale="85000" lnSpcReduction="10000"/>
          </a:bodyPr>
          <a:lstStyle/>
          <a:p>
            <a:r>
              <a:rPr lang="en-US" dirty="0"/>
              <a:t>737 patients age &gt; 65 with persistent subclinical hypothyroidism (elevated TSH with normal fT4)</a:t>
            </a:r>
          </a:p>
          <a:p>
            <a:r>
              <a:rPr lang="en-US" dirty="0"/>
              <a:t>No changes at one year between placebo and active treatment in quality of life scores, fatigue scores, adverse events (although underpowered for adverse events and some epidemiologic studies suggest higher CV risk with subclinical hypothyroidism)</a:t>
            </a:r>
          </a:p>
          <a:p>
            <a:r>
              <a:rPr lang="en-US" dirty="0"/>
              <a:t>In some studies of elderly patients (JAMA 2004) elevated TSH associated with BETTER outcomes!</a:t>
            </a:r>
          </a:p>
          <a:p>
            <a:r>
              <a:rPr lang="en-US" dirty="0"/>
              <a:t>3/5 patients with one elevated TSH spontaneously reverted to normal on second check and were excluded from trial.</a:t>
            </a:r>
          </a:p>
          <a:p>
            <a:r>
              <a:rPr lang="en-US" dirty="0"/>
              <a:t>Most experts recommend treating levels &gt; = 10</a:t>
            </a:r>
          </a:p>
        </p:txBody>
      </p:sp>
    </p:spTree>
    <p:extLst>
      <p:ext uri="{BB962C8B-B14F-4D97-AF65-F5344CB8AC3E}">
        <p14:creationId xmlns:p14="http://schemas.microsoft.com/office/powerpoint/2010/main" val="3397057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99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144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8D2EC87F-FF7B-42FD-AD90-93E2AC6AF09C}"/>
              </a:ext>
            </a:extLst>
          </p:cNvPr>
          <p:cNvSpPr>
            <a:spLocks noGrp="1"/>
          </p:cNvSpPr>
          <p:nvPr>
            <p:ph type="title" idx="10"/>
            <p:custDataLst>
              <p:tags r:id="rId3"/>
            </p:custDataLst>
          </p:nvPr>
        </p:nvSpPr>
        <p:spPr/>
        <p:txBody>
          <a:bodyPr/>
          <a:lstStyle/>
          <a:p>
            <a:r>
              <a:rPr lang="en-US" dirty="0"/>
              <a:t>Question 11</a:t>
            </a:r>
          </a:p>
        </p:txBody>
      </p:sp>
      <p:sp>
        <p:nvSpPr>
          <p:cNvPr id="3" name="ContextB">
            <a:extLst>
              <a:ext uri="{FF2B5EF4-FFF2-40B4-BE49-F238E27FC236}">
                <a16:creationId xmlns:a16="http://schemas.microsoft.com/office/drawing/2014/main" id="{1B35FD95-57E3-490D-8F7B-50ED53400E47}"/>
              </a:ext>
            </a:extLst>
          </p:cNvPr>
          <p:cNvSpPr>
            <a:spLocks noGrp="1"/>
          </p:cNvSpPr>
          <p:nvPr>
            <p:ph type="body" idx="11"/>
            <p:custDataLst>
              <p:tags r:id="rId4"/>
            </p:custDataLst>
          </p:nvPr>
        </p:nvSpPr>
        <p:spPr>
          <a:xfrm>
            <a:off x="457200" y="3352800"/>
            <a:ext cx="5080000" cy="2590800"/>
          </a:xfrm>
        </p:spPr>
        <p:txBody>
          <a:bodyPr/>
          <a:lstStyle/>
          <a:p>
            <a:r>
              <a:rPr lang="en-US" sz="2400" dirty="0"/>
              <a:t>Cause of weight loss</a:t>
            </a:r>
          </a:p>
          <a:p>
            <a:r>
              <a:rPr lang="en-US" sz="2400" dirty="0"/>
              <a:t>Increase the risk of compulsive gambling</a:t>
            </a:r>
          </a:p>
          <a:p>
            <a:r>
              <a:rPr lang="en-US" sz="2400" dirty="0"/>
              <a:t>Improve depression in US patients</a:t>
            </a:r>
          </a:p>
          <a:p>
            <a:r>
              <a:rPr lang="en-US" sz="2400" dirty="0"/>
              <a:t>None of the above</a:t>
            </a:r>
          </a:p>
        </p:txBody>
      </p:sp>
      <p:sp>
        <p:nvSpPr>
          <p:cNvPr id="4" name="PollCounter1">
            <a:extLst>
              <a:ext uri="{FF2B5EF4-FFF2-40B4-BE49-F238E27FC236}">
                <a16:creationId xmlns:a16="http://schemas.microsoft.com/office/drawing/2014/main" id="{492D1E8A-183A-408D-9E66-7CB39A8785A3}"/>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a:extLst>
              <a:ext uri="{FF2B5EF4-FFF2-40B4-BE49-F238E27FC236}">
                <a16:creationId xmlns:a16="http://schemas.microsoft.com/office/drawing/2014/main" id="{2640A00D-6C3B-4016-B9BC-BB14AC6BA503}"/>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F7174F2D-91F4-4092-9D59-3E7EA6BF9CF1}"/>
              </a:ext>
            </a:extLst>
          </p:cNvPr>
          <p:cNvGraphicFramePr>
            <a:graphicFrameLocks noChangeAspect="1"/>
          </p:cNvGraphicFramePr>
          <p:nvPr>
            <p:custDataLst>
              <p:tags r:id="rId6"/>
            </p:custDataLst>
            <p:extLst>
              <p:ext uri="{D42A27DB-BD31-4B8C-83A1-F6EECF244321}">
                <p14:modId xmlns:p14="http://schemas.microsoft.com/office/powerpoint/2010/main" val="3302867687"/>
              </p:ext>
            </p:extLst>
          </p:nvPr>
        </p:nvGraphicFramePr>
        <p:xfrm>
          <a:off x="6019800" y="2585720"/>
          <a:ext cx="3556000" cy="4318000"/>
        </p:xfrm>
        <a:graphic>
          <a:graphicData uri="http://schemas.openxmlformats.org/presentationml/2006/ole">
            <mc:AlternateContent xmlns:mc="http://schemas.openxmlformats.org/markup-compatibility/2006">
              <mc:Choice xmlns:v="urn:schemas-microsoft-com:vml" Requires="v">
                <p:oleObj spid="_x0000_s43024" name="Chart" r:id="rId10" imgW="4441220" imgH="5393479" progId="MSGraph.Chart.8">
                  <p:embed followColorScheme="full"/>
                </p:oleObj>
              </mc:Choice>
              <mc:Fallback>
                <p:oleObj name="Chart" r:id="rId10" imgW="4441220" imgH="5393479" progId="MSGraph.Chart.8">
                  <p:embed followColorScheme="full"/>
                  <p:pic>
                    <p:nvPicPr>
                      <p:cNvPr id="0" name=""/>
                      <p:cNvPicPr/>
                      <p:nvPr/>
                    </p:nvPicPr>
                    <p:blipFill>
                      <a:blip r:embed="rId11"/>
                      <a:stretch>
                        <a:fillRect/>
                      </a:stretch>
                    </p:blipFill>
                    <p:spPr>
                      <a:xfrm>
                        <a:off x="6019800" y="2585720"/>
                        <a:ext cx="3556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19007995-3245-422F-B1BA-506F9710B916}"/>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imer1">
            <a:extLst>
              <a:ext uri="{FF2B5EF4-FFF2-40B4-BE49-F238E27FC236}">
                <a16:creationId xmlns:a16="http://schemas.microsoft.com/office/drawing/2014/main" id="{F5B6C5C7-E03B-45F6-9819-C5B679C3FF7A}"/>
              </a:ext>
            </a:extLst>
          </p:cNvPr>
          <p:cNvSpPr txBox="1"/>
          <p:nvPr>
            <p:custDataLst>
              <p:tags r:id="rId7"/>
            </p:custDataLst>
          </p:nvPr>
        </p:nvSpPr>
        <p:spPr>
          <a:xfrm>
            <a:off x="8001000" y="6051610"/>
            <a:ext cx="952500" cy="635000"/>
          </a:xfrm>
          <a:prstGeom prst="rect">
            <a:avLst/>
          </a:prstGeom>
          <a:noFill/>
          <a:ln w="76200" cmpd="tri">
            <a:solidFill>
              <a:schemeClr val="tx1"/>
            </a:solidFill>
          </a:ln>
        </p:spPr>
        <p:txBody>
          <a:bodyPr vert="horz" wrap="none" rtlCol="0">
            <a:noAutofit/>
          </a:bodyPr>
          <a:lstStyle/>
          <a:p>
            <a:pPr algn="ctr"/>
            <a:r>
              <a:rPr lang="en-US" sz="3600"/>
              <a:t>20</a:t>
            </a:r>
          </a:p>
        </p:txBody>
      </p:sp>
      <p:sp>
        <p:nvSpPr>
          <p:cNvPr id="10" name="TextBox 9">
            <a:extLst>
              <a:ext uri="{FF2B5EF4-FFF2-40B4-BE49-F238E27FC236}">
                <a16:creationId xmlns:a16="http://schemas.microsoft.com/office/drawing/2014/main" id="{2E41D2A1-2318-4729-A36E-1577C944D5A8}"/>
              </a:ext>
            </a:extLst>
          </p:cNvPr>
          <p:cNvSpPr txBox="1"/>
          <p:nvPr/>
        </p:nvSpPr>
        <p:spPr>
          <a:xfrm>
            <a:off x="193365" y="1219200"/>
            <a:ext cx="8798235" cy="1569660"/>
          </a:xfrm>
          <a:prstGeom prst="rect">
            <a:avLst/>
          </a:prstGeom>
          <a:noFill/>
        </p:spPr>
        <p:txBody>
          <a:bodyPr wrap="square" rtlCol="0">
            <a:spAutoFit/>
          </a:bodyPr>
          <a:lstStyle/>
          <a:p>
            <a:r>
              <a:rPr lang="en-US" sz="2400" dirty="0"/>
              <a:t>Francois P. is a 42 year old male with depression who was recently prescribed aripiprazole (</a:t>
            </a:r>
            <a:r>
              <a:rPr lang="en-US" sz="2400" dirty="0" err="1"/>
              <a:t>Abilify</a:t>
            </a:r>
            <a:r>
              <a:rPr lang="en-US" sz="2400" dirty="0"/>
              <a:t>) by his psychiatrist. The addition of </a:t>
            </a:r>
            <a:r>
              <a:rPr lang="en-US" sz="2400" dirty="0" err="1"/>
              <a:t>Abilify</a:t>
            </a:r>
            <a:r>
              <a:rPr lang="en-US" sz="2400" dirty="0"/>
              <a:t> to treatment for depression has been shown to:</a:t>
            </a:r>
          </a:p>
        </p:txBody>
      </p:sp>
    </p:spTree>
    <p:custDataLst>
      <p:tags r:id="rId2"/>
    </p:custDataLst>
    <p:controls>
      <mc:AlternateContent xmlns:mc="http://schemas.openxmlformats.org/markup-compatibility/2006">
        <mc:Choice xmlns:v="urn:schemas-microsoft-com:vml" Requires="v">
          <p:control spid="43025"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FAEF0B29-AF58-42AF-817E-AB7B6603813E}"/>
                    </a:ext>
                  </a:extLst>
                </p:cNvPr>
                <p:cNvPicPr>
                  <a:picLocks/>
                </p:cNvPicPr>
                <p:nvPr/>
              </p:nvPicPr>
              <p:blipFill>
                <a:blip r:embed="rId12"/>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48643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 </a:t>
            </a:r>
            <a:r>
              <a:rPr lang="en-US" dirty="0" err="1"/>
              <a:t>Clin</a:t>
            </a:r>
            <a:r>
              <a:rPr lang="en-US" dirty="0"/>
              <a:t> </a:t>
            </a:r>
            <a:r>
              <a:rPr lang="en-US" dirty="0" err="1"/>
              <a:t>Psychopharmacol</a:t>
            </a:r>
            <a:r>
              <a:rPr lang="en-US" dirty="0"/>
              <a:t>; 2017:37(February): 102 - 104</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7200" y="1672735"/>
            <a:ext cx="8229600" cy="456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08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D4DAE21E-4724-4C76-B9E9-2EE3AE429D75}"/>
              </a:ext>
            </a:extLst>
          </p:cNvPr>
          <p:cNvSpPr>
            <a:spLocks noGrp="1"/>
          </p:cNvSpPr>
          <p:nvPr>
            <p:ph type="title" idx="10"/>
          </p:nvPr>
        </p:nvSpPr>
        <p:spPr/>
        <p:txBody>
          <a:bodyPr/>
          <a:lstStyle/>
          <a:p>
            <a:r>
              <a:rPr lang="en-US" dirty="0"/>
              <a:t>Question 1</a:t>
            </a:r>
          </a:p>
        </p:txBody>
      </p:sp>
      <p:sp>
        <p:nvSpPr>
          <p:cNvPr id="3" name="ContextB">
            <a:extLst>
              <a:ext uri="{FF2B5EF4-FFF2-40B4-BE49-F238E27FC236}">
                <a16:creationId xmlns:a16="http://schemas.microsoft.com/office/drawing/2014/main" id="{BB0E1D73-4606-4DAC-B53A-2E1D6796A6C4}"/>
              </a:ext>
            </a:extLst>
          </p:cNvPr>
          <p:cNvSpPr>
            <a:spLocks noGrp="1"/>
          </p:cNvSpPr>
          <p:nvPr>
            <p:ph type="body" idx="11"/>
            <p:custDataLst>
              <p:tags r:id="rId3"/>
            </p:custDataLst>
          </p:nvPr>
        </p:nvSpPr>
        <p:spPr>
          <a:xfrm>
            <a:off x="452120" y="3733800"/>
            <a:ext cx="5080000" cy="2438400"/>
          </a:xfrm>
        </p:spPr>
        <p:txBody>
          <a:bodyPr/>
          <a:lstStyle/>
          <a:p>
            <a:r>
              <a:rPr lang="en-US" dirty="0"/>
              <a:t>Skin Rash</a:t>
            </a:r>
          </a:p>
          <a:p>
            <a:r>
              <a:rPr lang="en-US" dirty="0"/>
              <a:t>Constipation</a:t>
            </a:r>
          </a:p>
          <a:p>
            <a:r>
              <a:rPr lang="en-US" dirty="0"/>
              <a:t>Pneumonitis</a:t>
            </a:r>
          </a:p>
          <a:p>
            <a:r>
              <a:rPr lang="en-US" dirty="0"/>
              <a:t>Hepatitis</a:t>
            </a:r>
          </a:p>
          <a:p>
            <a:r>
              <a:rPr lang="en-US" dirty="0"/>
              <a:t>Hypothyroidism</a:t>
            </a:r>
          </a:p>
        </p:txBody>
      </p:sp>
      <p:sp>
        <p:nvSpPr>
          <p:cNvPr id="4" name="PollCounter1">
            <a:extLst>
              <a:ext uri="{FF2B5EF4-FFF2-40B4-BE49-F238E27FC236}">
                <a16:creationId xmlns:a16="http://schemas.microsoft.com/office/drawing/2014/main" id="{C53017DE-ADB0-47A0-91F0-1BAEAC220660}"/>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a:extLst>
              <a:ext uri="{FF2B5EF4-FFF2-40B4-BE49-F238E27FC236}">
                <a16:creationId xmlns:a16="http://schemas.microsoft.com/office/drawing/2014/main" id="{689CCA76-5E78-41E5-A8D0-87EE78987FB7}"/>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ADCE221C-25CF-47C3-9CB7-C1859F04D97F}"/>
              </a:ext>
            </a:extLst>
          </p:cNvPr>
          <p:cNvGraphicFramePr>
            <a:graphicFrameLocks noChangeAspect="1"/>
          </p:cNvGraphicFramePr>
          <p:nvPr>
            <p:custDataLst>
              <p:tags r:id="rId5"/>
            </p:custDataLst>
            <p:extLst>
              <p:ext uri="{D42A27DB-BD31-4B8C-83A1-F6EECF244321}">
                <p14:modId xmlns:p14="http://schemas.microsoft.com/office/powerpoint/2010/main" val="2095421381"/>
              </p:ext>
            </p:extLst>
          </p:nvPr>
        </p:nvGraphicFramePr>
        <p:xfrm>
          <a:off x="6019800" y="2286000"/>
          <a:ext cx="4038600" cy="4904014"/>
        </p:xfrm>
        <a:graphic>
          <a:graphicData uri="http://schemas.openxmlformats.org/presentationml/2006/ole">
            <mc:AlternateContent xmlns:mc="http://schemas.openxmlformats.org/markup-compatibility/2006">
              <mc:Choice xmlns:v="urn:schemas-microsoft-com:vml" Requires="v">
                <p:oleObj spid="_x0000_s27668" name="Chart" r:id="rId9" imgW="4441220" imgH="5393479" progId="MSGraph.Chart.8">
                  <p:embed followColorScheme="full"/>
                </p:oleObj>
              </mc:Choice>
              <mc:Fallback>
                <p:oleObj name="Chart" r:id="rId9" imgW="4441220" imgH="5393479" progId="MSGraph.Chart.8">
                  <p:embed followColorScheme="full"/>
                  <p:pic>
                    <p:nvPicPr>
                      <p:cNvPr id="0" name=""/>
                      <p:cNvPicPr/>
                      <p:nvPr/>
                    </p:nvPicPr>
                    <p:blipFill>
                      <a:blip r:embed="rId10"/>
                      <a:stretch>
                        <a:fillRect/>
                      </a:stretch>
                    </p:blipFill>
                    <p:spPr>
                      <a:xfrm>
                        <a:off x="6019800" y="2286000"/>
                        <a:ext cx="4038600" cy="4904014"/>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7A463FC7-64FD-4CA0-BA7E-383657B1DF59}"/>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imer1">
            <a:extLst>
              <a:ext uri="{FF2B5EF4-FFF2-40B4-BE49-F238E27FC236}">
                <a16:creationId xmlns:a16="http://schemas.microsoft.com/office/drawing/2014/main" id="{4136B869-6A09-400C-8DB3-2EBA68BD65C9}"/>
              </a:ext>
            </a:extLst>
          </p:cNvPr>
          <p:cNvSpPr txBox="1"/>
          <p:nvPr>
            <p:custDataLst>
              <p:tags r:id="rId6"/>
            </p:custDataLst>
          </p:nvPr>
        </p:nvSpPr>
        <p:spPr>
          <a:xfrm>
            <a:off x="8044180" y="6172200"/>
            <a:ext cx="952500" cy="635000"/>
          </a:xfrm>
          <a:prstGeom prst="rect">
            <a:avLst/>
          </a:prstGeom>
          <a:noFill/>
          <a:ln w="76200" cmpd="tri">
            <a:solidFill>
              <a:schemeClr val="tx1"/>
            </a:solidFill>
          </a:ln>
        </p:spPr>
        <p:txBody>
          <a:bodyPr vert="horz" wrap="none" rtlCol="0">
            <a:noAutofit/>
          </a:bodyPr>
          <a:lstStyle/>
          <a:p>
            <a:pPr algn="ctr"/>
            <a:r>
              <a:rPr lang="en-US" sz="3600"/>
              <a:t>20</a:t>
            </a:r>
          </a:p>
        </p:txBody>
      </p:sp>
      <p:sp>
        <p:nvSpPr>
          <p:cNvPr id="10" name="TextBox 9">
            <a:extLst>
              <a:ext uri="{FF2B5EF4-FFF2-40B4-BE49-F238E27FC236}">
                <a16:creationId xmlns:a16="http://schemas.microsoft.com/office/drawing/2014/main" id="{24BA1FC8-0200-4730-A0D5-E691EC7DFF9A}"/>
              </a:ext>
            </a:extLst>
          </p:cNvPr>
          <p:cNvSpPr txBox="1"/>
          <p:nvPr/>
        </p:nvSpPr>
        <p:spPr>
          <a:xfrm>
            <a:off x="452120" y="1524000"/>
            <a:ext cx="5796280" cy="2215991"/>
          </a:xfrm>
          <a:prstGeom prst="rect">
            <a:avLst/>
          </a:prstGeom>
          <a:noFill/>
        </p:spPr>
        <p:txBody>
          <a:bodyPr wrap="square" rtlCol="0">
            <a:spAutoFit/>
          </a:bodyPr>
          <a:lstStyle/>
          <a:p>
            <a:r>
              <a:rPr lang="en-US" sz="2400" dirty="0"/>
              <a:t>You have a 45 year old patient who is being treated for metastatic melanoma with pembrolizumab, a “checkpoint inhibitor”. Which of the following is not a toxicity of checkpoint inhibitors?</a:t>
            </a:r>
          </a:p>
          <a:p>
            <a:endParaRPr lang="en-US" dirty="0"/>
          </a:p>
        </p:txBody>
      </p:sp>
    </p:spTree>
    <p:custDataLst>
      <p:tags r:id="rId2"/>
    </p:custDataLst>
    <p:controls>
      <mc:AlternateContent xmlns:mc="http://schemas.openxmlformats.org/markup-compatibility/2006">
        <mc:Choice xmlns:v="urn:schemas-microsoft-com:vml" Requires="v">
          <p:control spid="27669" name="OPActiveX" r:id="rId7" imgW="380880" imgH="380880"/>
        </mc:Choice>
        <mc:Fallback>
          <p:control name="OPActiveX" r:id="rId7" imgW="380880" imgH="380880">
            <p:pic>
              <p:nvPicPr>
                <p:cNvPr id="7" name="OPActiveX" hidden="1">
                  <a:extLst>
                    <a:ext uri="{FF2B5EF4-FFF2-40B4-BE49-F238E27FC236}">
                      <a16:creationId xmlns:a16="http://schemas.microsoft.com/office/drawing/2014/main" id="{616BFCDF-420D-42A1-BB18-45E9B893D6CC}"/>
                    </a:ext>
                  </a:extLst>
                </p:cNvPr>
                <p:cNvPicPr>
                  <a:picLocks/>
                </p:cNvPicPr>
                <p:nvPr/>
              </p:nvPicPr>
              <p:blipFill>
                <a:blip r:embed="rId11"/>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38847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Impulse Control Disorders</a:t>
            </a:r>
            <a:br>
              <a:rPr lang="en-US" dirty="0"/>
            </a:br>
            <a:r>
              <a:rPr lang="en-US" dirty="0"/>
              <a:t>Take your vitamin D3</a:t>
            </a:r>
          </a:p>
        </p:txBody>
      </p:sp>
      <p:sp>
        <p:nvSpPr>
          <p:cNvPr id="5" name="Content Placeholder 4"/>
          <p:cNvSpPr>
            <a:spLocks noGrp="1"/>
          </p:cNvSpPr>
          <p:nvPr>
            <p:ph idx="1"/>
          </p:nvPr>
        </p:nvSpPr>
        <p:spPr/>
        <p:txBody>
          <a:bodyPr>
            <a:normAutofit/>
          </a:bodyPr>
          <a:lstStyle/>
          <a:p>
            <a:r>
              <a:rPr lang="en-US" dirty="0"/>
              <a:t>Impulse control disorders are tied to dopamine D3 agonists</a:t>
            </a:r>
          </a:p>
          <a:p>
            <a:r>
              <a:rPr lang="en-US" dirty="0"/>
              <a:t>Nested case control study</a:t>
            </a:r>
          </a:p>
          <a:p>
            <a:r>
              <a:rPr lang="en-US" dirty="0"/>
              <a:t>RR of 5.23 for aripiprazole, 7.61 for </a:t>
            </a:r>
            <a:r>
              <a:rPr lang="en-US" dirty="0" err="1"/>
              <a:t>pramipexole</a:t>
            </a:r>
            <a:r>
              <a:rPr lang="en-US" dirty="0"/>
              <a:t> or </a:t>
            </a:r>
            <a:r>
              <a:rPr lang="en-US" dirty="0" err="1"/>
              <a:t>ropinirole</a:t>
            </a:r>
            <a:endParaRPr lang="en-US" dirty="0"/>
          </a:p>
          <a:p>
            <a:r>
              <a:rPr lang="en-US" dirty="0"/>
              <a:t>May, 2016 FDA warning regarding ICD’s and aripiprazole</a:t>
            </a:r>
          </a:p>
          <a:p>
            <a:r>
              <a:rPr lang="en-US" dirty="0"/>
              <a:t>Doesn’t necessarily prove causation, but plausible biologically</a:t>
            </a:r>
          </a:p>
        </p:txBody>
      </p:sp>
    </p:spTree>
    <p:extLst>
      <p:ext uri="{BB962C8B-B14F-4D97-AF65-F5344CB8AC3E}">
        <p14:creationId xmlns:p14="http://schemas.microsoft.com/office/powerpoint/2010/main" val="2401143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ECAD8BA7-E6DB-4C6F-9047-4C599707D99F}"/>
              </a:ext>
            </a:extLst>
          </p:cNvPr>
          <p:cNvSpPr>
            <a:spLocks noGrp="1"/>
          </p:cNvSpPr>
          <p:nvPr>
            <p:ph type="title" idx="10"/>
            <p:custDataLst>
              <p:tags r:id="rId3"/>
            </p:custDataLst>
          </p:nvPr>
        </p:nvSpPr>
        <p:spPr/>
        <p:txBody>
          <a:bodyPr/>
          <a:lstStyle/>
          <a:p>
            <a:r>
              <a:rPr lang="en-US" dirty="0"/>
              <a:t>Question 12</a:t>
            </a:r>
          </a:p>
        </p:txBody>
      </p:sp>
      <p:sp>
        <p:nvSpPr>
          <p:cNvPr id="3" name="ContextB">
            <a:extLst>
              <a:ext uri="{FF2B5EF4-FFF2-40B4-BE49-F238E27FC236}">
                <a16:creationId xmlns:a16="http://schemas.microsoft.com/office/drawing/2014/main" id="{FE10427A-A016-42F5-B8B3-54670A33A6E8}"/>
              </a:ext>
            </a:extLst>
          </p:cNvPr>
          <p:cNvSpPr>
            <a:spLocks noGrp="1"/>
          </p:cNvSpPr>
          <p:nvPr>
            <p:ph type="body" idx="11"/>
            <p:custDataLst>
              <p:tags r:id="rId4"/>
            </p:custDataLst>
          </p:nvPr>
        </p:nvSpPr>
        <p:spPr>
          <a:xfrm>
            <a:off x="415615" y="3196114"/>
            <a:ext cx="5080000" cy="2514600"/>
          </a:xfrm>
        </p:spPr>
        <p:txBody>
          <a:bodyPr/>
          <a:lstStyle/>
          <a:p>
            <a:r>
              <a:rPr lang="en-US" sz="2000" dirty="0"/>
              <a:t>No changes in mortality rate as long as symptoms have resolved</a:t>
            </a:r>
          </a:p>
          <a:p>
            <a:r>
              <a:rPr lang="en-US" sz="2000" dirty="0"/>
              <a:t>A 1.5 fold increase in one year mortality</a:t>
            </a:r>
          </a:p>
          <a:p>
            <a:r>
              <a:rPr lang="en-US" sz="2000" dirty="0"/>
              <a:t>A mortality rate actually lower than age matched controls</a:t>
            </a:r>
          </a:p>
          <a:p>
            <a:r>
              <a:rPr lang="en-US" sz="2000" dirty="0"/>
              <a:t>2-3 times higher mortality rate than age matched controls</a:t>
            </a:r>
          </a:p>
        </p:txBody>
      </p:sp>
      <p:sp>
        <p:nvSpPr>
          <p:cNvPr id="4" name="PollCounter1">
            <a:extLst>
              <a:ext uri="{FF2B5EF4-FFF2-40B4-BE49-F238E27FC236}">
                <a16:creationId xmlns:a16="http://schemas.microsoft.com/office/drawing/2014/main" id="{118F6383-B426-43CE-9021-A208D9C7CDBD}"/>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a:extLst>
              <a:ext uri="{FF2B5EF4-FFF2-40B4-BE49-F238E27FC236}">
                <a16:creationId xmlns:a16="http://schemas.microsoft.com/office/drawing/2014/main" id="{D39C775A-C61A-44B1-9658-8BC1E5E91BDF}"/>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410E186B-D6D0-4EB8-82DE-BE1818F38906}"/>
              </a:ext>
            </a:extLst>
          </p:cNvPr>
          <p:cNvGraphicFramePr>
            <a:graphicFrameLocks noChangeAspect="1"/>
          </p:cNvGraphicFramePr>
          <p:nvPr>
            <p:custDataLst>
              <p:tags r:id="rId6"/>
            </p:custDataLst>
            <p:extLst>
              <p:ext uri="{D42A27DB-BD31-4B8C-83A1-F6EECF244321}">
                <p14:modId xmlns:p14="http://schemas.microsoft.com/office/powerpoint/2010/main" val="4258103655"/>
              </p:ext>
            </p:extLst>
          </p:nvPr>
        </p:nvGraphicFramePr>
        <p:xfrm>
          <a:off x="5943600" y="2620328"/>
          <a:ext cx="3556000" cy="4318000"/>
        </p:xfrm>
        <a:graphic>
          <a:graphicData uri="http://schemas.openxmlformats.org/presentationml/2006/ole">
            <mc:AlternateContent xmlns:mc="http://schemas.openxmlformats.org/markup-compatibility/2006">
              <mc:Choice xmlns:v="urn:schemas-microsoft-com:vml" Requires="v">
                <p:oleObj spid="_x0000_s44046" name="Chart" r:id="rId10" imgW="4441220" imgH="5393479" progId="MSGraph.Chart.8">
                  <p:embed followColorScheme="full"/>
                </p:oleObj>
              </mc:Choice>
              <mc:Fallback>
                <p:oleObj name="Chart" r:id="rId10" imgW="4441220" imgH="5393479" progId="MSGraph.Chart.8">
                  <p:embed followColorScheme="full"/>
                  <p:pic>
                    <p:nvPicPr>
                      <p:cNvPr id="0" name=""/>
                      <p:cNvPicPr/>
                      <p:nvPr/>
                    </p:nvPicPr>
                    <p:blipFill>
                      <a:blip r:embed="rId11"/>
                      <a:stretch>
                        <a:fillRect/>
                      </a:stretch>
                    </p:blipFill>
                    <p:spPr>
                      <a:xfrm>
                        <a:off x="5943600" y="2620328"/>
                        <a:ext cx="3556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01AEC5F7-DA75-4790-B33E-9603468323AE}"/>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extBox 8">
            <a:extLst>
              <a:ext uri="{FF2B5EF4-FFF2-40B4-BE49-F238E27FC236}">
                <a16:creationId xmlns:a16="http://schemas.microsoft.com/office/drawing/2014/main" id="{27BEEAF0-3D40-42BE-B7BB-B4410DF9D90F}"/>
              </a:ext>
            </a:extLst>
          </p:cNvPr>
          <p:cNvSpPr txBox="1"/>
          <p:nvPr/>
        </p:nvSpPr>
        <p:spPr>
          <a:xfrm>
            <a:off x="152400" y="1143000"/>
            <a:ext cx="8686800" cy="1477328"/>
          </a:xfrm>
          <a:prstGeom prst="rect">
            <a:avLst/>
          </a:prstGeom>
          <a:noFill/>
        </p:spPr>
        <p:txBody>
          <a:bodyPr wrap="square" rtlCol="0">
            <a:spAutoFit/>
          </a:bodyPr>
          <a:lstStyle/>
          <a:p>
            <a:r>
              <a:rPr lang="en-US" dirty="0"/>
              <a:t>Mrs. Hirsch is a 72 year old woman admitted to the hospital with pneumonia and subsequently developed C difficile colitis. She was ill for a few weeks and required rehospitalization, but is now feeling better, eating and having formed stools. She is concerned about “what this all means”. The fact that Mrs. Hirsch developed C Diff has been associated with: </a:t>
            </a:r>
          </a:p>
        </p:txBody>
      </p:sp>
      <p:sp>
        <p:nvSpPr>
          <p:cNvPr id="10" name="Timer1">
            <a:extLst>
              <a:ext uri="{FF2B5EF4-FFF2-40B4-BE49-F238E27FC236}">
                <a16:creationId xmlns:a16="http://schemas.microsoft.com/office/drawing/2014/main" id="{1FCB9013-0C84-4F02-839E-3C7D838485ED}"/>
              </a:ext>
            </a:extLst>
          </p:cNvPr>
          <p:cNvSpPr txBox="1"/>
          <p:nvPr>
            <p:custDataLst>
              <p:tags r:id="rId7"/>
            </p:custDataLst>
          </p:nvPr>
        </p:nvSpPr>
        <p:spPr>
          <a:xfrm>
            <a:off x="7943229" y="6051610"/>
            <a:ext cx="952500" cy="635000"/>
          </a:xfrm>
          <a:prstGeom prst="rect">
            <a:avLst/>
          </a:prstGeom>
          <a:noFill/>
          <a:ln w="76200" cmpd="tri">
            <a:solidFill>
              <a:schemeClr val="tx1"/>
            </a:solidFill>
          </a:ln>
        </p:spPr>
        <p:txBody>
          <a:bodyPr vert="horz" wrap="none" rtlCol="0">
            <a:noAutofit/>
          </a:bodyPr>
          <a:lstStyle/>
          <a:p>
            <a:pPr algn="ctr"/>
            <a:r>
              <a:rPr lang="en-US" sz="3600"/>
              <a:t>20</a:t>
            </a:r>
          </a:p>
        </p:txBody>
      </p:sp>
    </p:spTree>
    <p:custDataLst>
      <p:tags r:id="rId2"/>
    </p:custDataLst>
    <p:controls>
      <mc:AlternateContent xmlns:mc="http://schemas.openxmlformats.org/markup-compatibility/2006">
        <mc:Choice xmlns:v="urn:schemas-microsoft-com:vml" Requires="v">
          <p:control spid="44047"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61A82F43-FCB4-40A6-A250-C348F3FA5BD8}"/>
                    </a:ext>
                  </a:extLst>
                </p:cNvPr>
                <p:cNvPicPr>
                  <a:picLocks/>
                </p:cNvPicPr>
                <p:nvPr/>
              </p:nvPicPr>
              <p:blipFill>
                <a:blip r:embed="rId12"/>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388529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Patients from Medicare fee-for-service claims</a:t>
            </a:r>
          </a:p>
          <a:p>
            <a:r>
              <a:rPr lang="en-US" dirty="0"/>
              <a:t>Cases with C Diff were matched with controls</a:t>
            </a:r>
          </a:p>
          <a:p>
            <a:r>
              <a:rPr lang="en-US" dirty="0"/>
              <a:t>Using a CDI propensity control patients with C Diff had nearly a double mortality (42.6% vs 23.4%) and health care costs (looked at mortality at 20, 60, 180 days and 1 year after index episode)</a:t>
            </a:r>
          </a:p>
          <a:p>
            <a:endParaRPr lang="en-US" dirty="0"/>
          </a:p>
        </p:txBody>
      </p:sp>
    </p:spTree>
    <p:extLst>
      <p:ext uri="{BB962C8B-B14F-4D97-AF65-F5344CB8AC3E}">
        <p14:creationId xmlns:p14="http://schemas.microsoft.com/office/powerpoint/2010/main" val="3843137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5DF78FF5-5F1D-4B0C-AD02-95F5910E922C}"/>
              </a:ext>
            </a:extLst>
          </p:cNvPr>
          <p:cNvSpPr>
            <a:spLocks noGrp="1"/>
          </p:cNvSpPr>
          <p:nvPr>
            <p:ph type="title" idx="10"/>
            <p:custDataLst>
              <p:tags r:id="rId3"/>
            </p:custDataLst>
          </p:nvPr>
        </p:nvSpPr>
        <p:spPr>
          <a:xfrm>
            <a:off x="457200" y="12700"/>
            <a:ext cx="8229600" cy="1143000"/>
          </a:xfrm>
        </p:spPr>
        <p:txBody>
          <a:bodyPr/>
          <a:lstStyle/>
          <a:p>
            <a:r>
              <a:rPr lang="en-US" dirty="0"/>
              <a:t>Question 13</a:t>
            </a:r>
          </a:p>
        </p:txBody>
      </p:sp>
      <p:sp>
        <p:nvSpPr>
          <p:cNvPr id="3" name="ContextB">
            <a:extLst>
              <a:ext uri="{FF2B5EF4-FFF2-40B4-BE49-F238E27FC236}">
                <a16:creationId xmlns:a16="http://schemas.microsoft.com/office/drawing/2014/main" id="{F66CC55C-8E00-41FA-8593-C984AF722EF3}"/>
              </a:ext>
            </a:extLst>
          </p:cNvPr>
          <p:cNvSpPr>
            <a:spLocks noGrp="1"/>
          </p:cNvSpPr>
          <p:nvPr>
            <p:ph type="body" idx="11"/>
            <p:custDataLst>
              <p:tags r:id="rId4"/>
            </p:custDataLst>
          </p:nvPr>
        </p:nvSpPr>
        <p:spPr>
          <a:xfrm>
            <a:off x="457200" y="3124200"/>
            <a:ext cx="5080000" cy="2819400"/>
          </a:xfrm>
        </p:spPr>
        <p:txBody>
          <a:bodyPr/>
          <a:lstStyle/>
          <a:p>
            <a:r>
              <a:rPr lang="en-US" sz="1600" dirty="0"/>
              <a:t>There is a minimal increase in COPD exacerbations, but no increase in other adverse outcomes if you give her the prescription. </a:t>
            </a:r>
          </a:p>
          <a:p>
            <a:r>
              <a:rPr lang="en-US" sz="1600" dirty="0"/>
              <a:t>A new opioid prescription increases the risk of death in patients with COPD by 76%</a:t>
            </a:r>
          </a:p>
          <a:p>
            <a:r>
              <a:rPr lang="en-US" sz="1600" dirty="0"/>
              <a:t>A new opioid prescription doubles the risk of death related to COPD or pneumonia</a:t>
            </a:r>
          </a:p>
          <a:p>
            <a:r>
              <a:rPr lang="en-US" sz="1600" dirty="0"/>
              <a:t>A longer acting opioid, such as sustained release morphine, would be safer</a:t>
            </a:r>
          </a:p>
          <a:p>
            <a:r>
              <a:rPr lang="en-US" sz="1600" dirty="0"/>
              <a:t>2 and 3 </a:t>
            </a:r>
          </a:p>
        </p:txBody>
      </p:sp>
      <p:sp>
        <p:nvSpPr>
          <p:cNvPr id="4" name="PollCounter1">
            <a:extLst>
              <a:ext uri="{FF2B5EF4-FFF2-40B4-BE49-F238E27FC236}">
                <a16:creationId xmlns:a16="http://schemas.microsoft.com/office/drawing/2014/main" id="{C842ED7F-C361-4161-8497-A82DEE749876}"/>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a:extLst>
              <a:ext uri="{FF2B5EF4-FFF2-40B4-BE49-F238E27FC236}">
                <a16:creationId xmlns:a16="http://schemas.microsoft.com/office/drawing/2014/main" id="{60EC8547-E271-4BAE-99AA-7B325EE562E4}"/>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0D79DA0B-9664-4DAC-9FED-70F79CF196DA}"/>
              </a:ext>
            </a:extLst>
          </p:cNvPr>
          <p:cNvGraphicFramePr>
            <a:graphicFrameLocks noChangeAspect="1"/>
          </p:cNvGraphicFramePr>
          <p:nvPr>
            <p:custDataLst>
              <p:tags r:id="rId6"/>
            </p:custDataLst>
            <p:extLst>
              <p:ext uri="{D42A27DB-BD31-4B8C-83A1-F6EECF244321}">
                <p14:modId xmlns:p14="http://schemas.microsoft.com/office/powerpoint/2010/main" val="2863270610"/>
              </p:ext>
            </p:extLst>
          </p:nvPr>
        </p:nvGraphicFramePr>
        <p:xfrm>
          <a:off x="5892800" y="2616200"/>
          <a:ext cx="3556000" cy="4318000"/>
        </p:xfrm>
        <a:graphic>
          <a:graphicData uri="http://schemas.openxmlformats.org/presentationml/2006/ole">
            <mc:AlternateContent xmlns:mc="http://schemas.openxmlformats.org/markup-compatibility/2006">
              <mc:Choice xmlns:v="urn:schemas-microsoft-com:vml" Requires="v">
                <p:oleObj spid="_x0000_s45076" name="Chart" r:id="rId11" imgW="4441220" imgH="5393479" progId="MSGraph.Chart.8">
                  <p:embed followColorScheme="full"/>
                </p:oleObj>
              </mc:Choice>
              <mc:Fallback>
                <p:oleObj name="Chart" r:id="rId11" imgW="4441220" imgH="5393479" progId="MSGraph.Chart.8">
                  <p:embed followColorScheme="full"/>
                  <p:pic>
                    <p:nvPicPr>
                      <p:cNvPr id="0" name=""/>
                      <p:cNvPicPr/>
                      <p:nvPr/>
                    </p:nvPicPr>
                    <p:blipFill>
                      <a:blip r:embed="rId12"/>
                      <a:stretch>
                        <a:fillRect/>
                      </a:stretch>
                    </p:blipFill>
                    <p:spPr>
                      <a:xfrm>
                        <a:off x="5892800" y="2616200"/>
                        <a:ext cx="3556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BA56BAE6-FEB5-4996-982C-7495EB5C66B3}"/>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imer1">
            <a:extLst>
              <a:ext uri="{FF2B5EF4-FFF2-40B4-BE49-F238E27FC236}">
                <a16:creationId xmlns:a16="http://schemas.microsoft.com/office/drawing/2014/main" id="{B883F330-2ADF-415A-A9C0-5901D94E83F0}"/>
              </a:ext>
            </a:extLst>
          </p:cNvPr>
          <p:cNvSpPr txBox="1"/>
          <p:nvPr>
            <p:custDataLst>
              <p:tags r:id="rId7"/>
            </p:custDataLst>
          </p:nvPr>
        </p:nvSpPr>
        <p:spPr>
          <a:xfrm>
            <a:off x="7880999" y="6051610"/>
            <a:ext cx="952500" cy="635000"/>
          </a:xfrm>
          <a:prstGeom prst="rect">
            <a:avLst/>
          </a:prstGeom>
          <a:noFill/>
          <a:ln w="76200" cmpd="tri">
            <a:solidFill>
              <a:schemeClr val="tx1"/>
            </a:solidFill>
          </a:ln>
        </p:spPr>
        <p:txBody>
          <a:bodyPr vert="horz" wrap="none" rtlCol="0">
            <a:noAutofit/>
          </a:bodyPr>
          <a:lstStyle/>
          <a:p>
            <a:pPr algn="ctr"/>
            <a:r>
              <a:rPr lang="en-US" sz="3600"/>
              <a:t>20</a:t>
            </a:r>
          </a:p>
        </p:txBody>
      </p:sp>
      <p:sp>
        <p:nvSpPr>
          <p:cNvPr id="10" name="TextBox 9">
            <a:extLst>
              <a:ext uri="{FF2B5EF4-FFF2-40B4-BE49-F238E27FC236}">
                <a16:creationId xmlns:a16="http://schemas.microsoft.com/office/drawing/2014/main" id="{CF6D6019-E443-4CD5-8D44-D0C54E75301E}"/>
              </a:ext>
            </a:extLst>
          </p:cNvPr>
          <p:cNvSpPr txBox="1"/>
          <p:nvPr/>
        </p:nvSpPr>
        <p:spPr>
          <a:xfrm>
            <a:off x="304800" y="1155700"/>
            <a:ext cx="8528699" cy="1477328"/>
          </a:xfrm>
          <a:prstGeom prst="rect">
            <a:avLst/>
          </a:prstGeom>
          <a:noFill/>
        </p:spPr>
        <p:txBody>
          <a:bodyPr wrap="square" rtlCol="0">
            <a:spAutoFit/>
          </a:bodyPr>
          <a:lstStyle/>
          <a:p>
            <a:r>
              <a:rPr lang="en-US" dirty="0"/>
              <a:t>Mrs. Kent is a 68 year old smoker with moderately severe COPD who uses a combined long acting tiotropium and </a:t>
            </a:r>
            <a:r>
              <a:rPr lang="en-US" dirty="0" err="1"/>
              <a:t>olodaterol</a:t>
            </a:r>
            <a:r>
              <a:rPr lang="en-US" dirty="0"/>
              <a:t> comes in complaining of her back being “all tore up” after weeding her garden. Her neighbor gave her an oxycodone acetaminophen tablet which gave her substantial relief. In considering whether to give her a prescription for the oxycodone/acetaminophen: </a:t>
            </a:r>
          </a:p>
        </p:txBody>
      </p:sp>
    </p:spTree>
    <p:custDataLst>
      <p:tags r:id="rId2"/>
    </p:custDataLst>
    <p:controls>
      <mc:AlternateContent xmlns:mc="http://schemas.openxmlformats.org/markup-compatibility/2006">
        <mc:Choice xmlns:v="urn:schemas-microsoft-com:vml" Requires="v">
          <p:control spid="45077"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0A191A3E-0B32-440D-84EF-99F2333D9ED9}"/>
                    </a:ext>
                  </a:extLst>
                </p:cNvPr>
                <p:cNvPicPr>
                  <a:picLocks/>
                </p:cNvPicPr>
                <p:nvPr/>
              </p:nvPicPr>
              <p:blipFill>
                <a:blip r:embed="rId13"/>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143831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057398"/>
            <a:ext cx="8930860" cy="381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393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Adults &gt; 66 year old in Canada with COPD studied 2007 to 2012</a:t>
            </a:r>
          </a:p>
          <a:p>
            <a:r>
              <a:rPr lang="en-US" dirty="0"/>
              <a:t>68.2% received a new opioid prescription!</a:t>
            </a:r>
          </a:p>
          <a:p>
            <a:r>
              <a:rPr lang="en-US" dirty="0"/>
              <a:t>Propensity score used to mitigate bias</a:t>
            </a:r>
          </a:p>
          <a:p>
            <a:r>
              <a:rPr lang="en-US" dirty="0"/>
              <a:t>New opioid </a:t>
            </a:r>
            <a:r>
              <a:rPr lang="en-US" dirty="0" err="1"/>
              <a:t>rx</a:t>
            </a:r>
            <a:r>
              <a:rPr lang="en-US" dirty="0"/>
              <a:t> =</a:t>
            </a:r>
          </a:p>
          <a:p>
            <a:pPr lvl="1"/>
            <a:r>
              <a:rPr lang="en-US" dirty="0"/>
              <a:t>14% increase in ED visits</a:t>
            </a:r>
          </a:p>
          <a:p>
            <a:pPr lvl="1"/>
            <a:r>
              <a:rPr lang="en-US" dirty="0"/>
              <a:t>COPD or pneumonia related deaths increased 216%</a:t>
            </a:r>
          </a:p>
          <a:p>
            <a:pPr lvl="1"/>
            <a:r>
              <a:rPr lang="en-US" dirty="0"/>
              <a:t>All –cause mortality increased 76%</a:t>
            </a:r>
          </a:p>
          <a:p>
            <a:pPr lvl="1"/>
            <a:r>
              <a:rPr lang="en-US" dirty="0"/>
              <a:t>Long acting opioids were more dangerous with 30 day mortality hazard ratio of 5.62</a:t>
            </a:r>
          </a:p>
          <a:p>
            <a:endParaRPr lang="en-US" dirty="0"/>
          </a:p>
        </p:txBody>
      </p:sp>
    </p:spTree>
    <p:extLst>
      <p:ext uri="{BB962C8B-B14F-4D97-AF65-F5344CB8AC3E}">
        <p14:creationId xmlns:p14="http://schemas.microsoft.com/office/powerpoint/2010/main" val="2808659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II</a:t>
            </a:r>
          </a:p>
        </p:txBody>
      </p:sp>
      <p:sp>
        <p:nvSpPr>
          <p:cNvPr id="3" name="Content Placeholder 2"/>
          <p:cNvSpPr>
            <a:spLocks noGrp="1"/>
          </p:cNvSpPr>
          <p:nvPr>
            <p:ph idx="1"/>
          </p:nvPr>
        </p:nvSpPr>
        <p:spPr/>
        <p:txBody>
          <a:bodyPr/>
          <a:lstStyle/>
          <a:p>
            <a:r>
              <a:rPr lang="en-US" dirty="0"/>
              <a:t>51 year old male with a history of DM II, CKD III, </a:t>
            </a:r>
            <a:r>
              <a:rPr lang="en-US" dirty="0" err="1"/>
              <a:t>Htn</a:t>
            </a:r>
            <a:r>
              <a:rPr lang="en-US" dirty="0"/>
              <a:t> who presented to the hospital with cough and pleurisy.</a:t>
            </a:r>
          </a:p>
          <a:p>
            <a:r>
              <a:rPr lang="en-US" dirty="0"/>
              <a:t>During hospitalization, he developed worsening renal failure and placed on dialysis.</a:t>
            </a:r>
          </a:p>
          <a:p>
            <a:r>
              <a:rPr lang="en-US" dirty="0"/>
              <a:t>He developed a large complex right pleural effusion and underwent decortication and chest tube placement.</a:t>
            </a:r>
          </a:p>
        </p:txBody>
      </p:sp>
    </p:spTree>
    <p:extLst>
      <p:ext uri="{BB962C8B-B14F-4D97-AF65-F5344CB8AC3E}">
        <p14:creationId xmlns:p14="http://schemas.microsoft.com/office/powerpoint/2010/main" val="735101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II</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0" y="3780353"/>
            <a:ext cx="4825759" cy="22251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20880"/>
            <a:ext cx="5334000" cy="2459473"/>
          </a:xfrm>
          <a:prstGeom prst="rect">
            <a:avLst/>
          </a:prstGeom>
        </p:spPr>
      </p:pic>
    </p:spTree>
    <p:extLst>
      <p:ext uri="{BB962C8B-B14F-4D97-AF65-F5344CB8AC3E}">
        <p14:creationId xmlns:p14="http://schemas.microsoft.com/office/powerpoint/2010/main" val="934812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II</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825013"/>
            <a:ext cx="8229600" cy="3771537"/>
          </a:xfrm>
        </p:spPr>
      </p:pic>
    </p:spTree>
    <p:extLst>
      <p:ext uri="{BB962C8B-B14F-4D97-AF65-F5344CB8AC3E}">
        <p14:creationId xmlns:p14="http://schemas.microsoft.com/office/powerpoint/2010/main" val="167839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II</a:t>
            </a:r>
          </a:p>
        </p:txBody>
      </p:sp>
      <p:sp>
        <p:nvSpPr>
          <p:cNvPr id="3" name="Content Placeholder 2"/>
          <p:cNvSpPr>
            <a:spLocks noGrp="1"/>
          </p:cNvSpPr>
          <p:nvPr>
            <p:ph idx="1"/>
          </p:nvPr>
        </p:nvSpPr>
        <p:spPr/>
        <p:txBody>
          <a:bodyPr/>
          <a:lstStyle/>
          <a:p>
            <a:r>
              <a:rPr lang="en-US" sz="2400" dirty="0"/>
              <a:t>The patient’s leg, seen below, suggests:</a:t>
            </a:r>
          </a:p>
          <a:p>
            <a:pPr marL="0" indent="0">
              <a:buNone/>
            </a:pPr>
            <a:r>
              <a:rPr lang="en-US" sz="2400" dirty="0"/>
              <a:t>	A. Cellulitis</a:t>
            </a:r>
          </a:p>
          <a:p>
            <a:pPr marL="0" indent="0">
              <a:buNone/>
            </a:pPr>
            <a:r>
              <a:rPr lang="en-US" sz="2400" dirty="0"/>
              <a:t>	B. Drug Rash</a:t>
            </a:r>
          </a:p>
          <a:p>
            <a:pPr marL="0" indent="0">
              <a:buNone/>
            </a:pPr>
            <a:r>
              <a:rPr lang="en-US" sz="2400" dirty="0"/>
              <a:t>	C. Cardiac Emboli</a:t>
            </a:r>
          </a:p>
          <a:p>
            <a:pPr marL="0" indent="0">
              <a:buNone/>
            </a:pPr>
            <a:r>
              <a:rPr lang="en-US" sz="2400" dirty="0"/>
              <a:t>	D. Thrombocytopenia</a:t>
            </a:r>
          </a:p>
          <a:p>
            <a:pPr marL="0" indent="0">
              <a:buNone/>
            </a:pPr>
            <a:r>
              <a:rPr lang="en-US" sz="2400" dirty="0"/>
              <a:t>	E. Scabies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3505200"/>
            <a:ext cx="5486400" cy="3086100"/>
          </a:xfrm>
          <a:prstGeom prst="rect">
            <a:avLst/>
          </a:prstGeom>
        </p:spPr>
      </p:pic>
    </p:spTree>
    <p:extLst>
      <p:ext uri="{BB962C8B-B14F-4D97-AF65-F5344CB8AC3E}">
        <p14:creationId xmlns:p14="http://schemas.microsoft.com/office/powerpoint/2010/main" val="116942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Inhibitors</a:t>
            </a:r>
          </a:p>
        </p:txBody>
      </p:sp>
      <p:sp>
        <p:nvSpPr>
          <p:cNvPr id="3" name="Content Placeholder 2"/>
          <p:cNvSpPr>
            <a:spLocks noGrp="1"/>
          </p:cNvSpPr>
          <p:nvPr>
            <p:ph idx="1"/>
          </p:nvPr>
        </p:nvSpPr>
        <p:spPr/>
        <p:txBody>
          <a:bodyPr>
            <a:normAutofit/>
          </a:bodyPr>
          <a:lstStyle/>
          <a:p>
            <a:r>
              <a:rPr lang="en-US" dirty="0"/>
              <a:t>Monoclonal antibodies that bind to the “programmed cell death 1 receptor” (PD-1) on activated T cells</a:t>
            </a:r>
          </a:p>
          <a:p>
            <a:r>
              <a:rPr lang="en-US" dirty="0"/>
              <a:t>Prevents binding of T cell PD – 1 to it’s ligand on tumor cells, preventing downregulation of cellular immunity</a:t>
            </a:r>
          </a:p>
          <a:p>
            <a:r>
              <a:rPr lang="en-US" dirty="0"/>
              <a:t>More effective that chemo in PFS (22% vs. 1% at 24 months) and survival (38% vs. 30%)</a:t>
            </a:r>
          </a:p>
          <a:p>
            <a:r>
              <a:rPr lang="en-US" dirty="0"/>
              <a:t>Also used in </a:t>
            </a:r>
            <a:r>
              <a:rPr lang="en-US" dirty="0" err="1"/>
              <a:t>nonsmall</a:t>
            </a:r>
            <a:r>
              <a:rPr lang="en-US" dirty="0"/>
              <a:t> cell lung cancers</a:t>
            </a:r>
          </a:p>
        </p:txBody>
      </p:sp>
    </p:spTree>
    <p:extLst>
      <p:ext uri="{BB962C8B-B14F-4D97-AF65-F5344CB8AC3E}">
        <p14:creationId xmlns:p14="http://schemas.microsoft.com/office/powerpoint/2010/main" val="2042550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II</a:t>
            </a:r>
          </a:p>
        </p:txBody>
      </p:sp>
      <p:sp>
        <p:nvSpPr>
          <p:cNvPr id="3" name="Content Placeholder 2"/>
          <p:cNvSpPr>
            <a:spLocks noGrp="1"/>
          </p:cNvSpPr>
          <p:nvPr>
            <p:ph idx="1"/>
          </p:nvPr>
        </p:nvSpPr>
        <p:spPr/>
        <p:txBody>
          <a:bodyPr/>
          <a:lstStyle/>
          <a:p>
            <a:r>
              <a:rPr lang="en-US" dirty="0"/>
              <a:t>Patient developed oozing </a:t>
            </a:r>
            <a:r>
              <a:rPr lang="en-US" dirty="0" err="1"/>
              <a:t>vascath</a:t>
            </a:r>
            <a:r>
              <a:rPr lang="en-US" dirty="0"/>
              <a:t> site and epistaxis. He was afebrile, eating and drinking well. Platelet count seen below.</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819400"/>
            <a:ext cx="92964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090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II</a:t>
            </a:r>
          </a:p>
        </p:txBody>
      </p:sp>
      <p:sp>
        <p:nvSpPr>
          <p:cNvPr id="3" name="Content Placeholder 2"/>
          <p:cNvSpPr>
            <a:spLocks noGrp="1"/>
          </p:cNvSpPr>
          <p:nvPr>
            <p:ph idx="1"/>
          </p:nvPr>
        </p:nvSpPr>
        <p:spPr/>
        <p:txBody>
          <a:bodyPr/>
          <a:lstStyle/>
          <a:p>
            <a:r>
              <a:rPr lang="en-US" sz="2400" dirty="0"/>
              <a:t>Meds included moxifloxacin, piperacillin-</a:t>
            </a:r>
            <a:r>
              <a:rPr lang="en-US" sz="2400" dirty="0" err="1"/>
              <a:t>tazobactam</a:t>
            </a:r>
            <a:r>
              <a:rPr lang="en-US" sz="2400" dirty="0"/>
              <a:t>, heparin, amlodipine, albumin, allopurinol.</a:t>
            </a:r>
          </a:p>
          <a:p>
            <a:r>
              <a:rPr lang="en-US" sz="2400" dirty="0"/>
              <a:t>What is the most likely reason for the thrombocytopenia?</a:t>
            </a:r>
          </a:p>
          <a:p>
            <a:pPr marL="0" indent="0">
              <a:buNone/>
            </a:pPr>
            <a:r>
              <a:rPr lang="en-US" sz="2400" dirty="0"/>
              <a:t>	A. Sepsis/Bone Marrow Suppression</a:t>
            </a:r>
          </a:p>
          <a:p>
            <a:pPr marL="0" indent="0">
              <a:buNone/>
            </a:pPr>
            <a:r>
              <a:rPr lang="en-US" sz="2400" dirty="0"/>
              <a:t>	B. HITT (heparin induced thrombocytopenia)</a:t>
            </a:r>
          </a:p>
          <a:p>
            <a:pPr marL="0" indent="0">
              <a:buNone/>
            </a:pPr>
            <a:r>
              <a:rPr lang="en-US" sz="2400" dirty="0"/>
              <a:t>	C. Antibiotic Associated thrombocytopenia</a:t>
            </a:r>
          </a:p>
          <a:p>
            <a:pPr marL="0" indent="0">
              <a:buNone/>
            </a:pPr>
            <a:r>
              <a:rPr lang="en-US" sz="2400" dirty="0"/>
              <a:t>	D. Sepsis/DIC </a:t>
            </a:r>
          </a:p>
        </p:txBody>
      </p:sp>
    </p:spTree>
    <p:extLst>
      <p:ext uri="{BB962C8B-B14F-4D97-AF65-F5344CB8AC3E}">
        <p14:creationId xmlns:p14="http://schemas.microsoft.com/office/powerpoint/2010/main" val="2375991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II</a:t>
            </a:r>
          </a:p>
        </p:txBody>
      </p:sp>
      <p:sp>
        <p:nvSpPr>
          <p:cNvPr id="3" name="Content Placeholder 2"/>
          <p:cNvSpPr>
            <a:spLocks noGrp="1"/>
          </p:cNvSpPr>
          <p:nvPr>
            <p:ph idx="1"/>
          </p:nvPr>
        </p:nvSpPr>
        <p:spPr/>
        <p:txBody>
          <a:bodyPr>
            <a:normAutofit lnSpcReduction="10000"/>
          </a:bodyPr>
          <a:lstStyle/>
          <a:p>
            <a:r>
              <a:rPr lang="en-US" sz="2400" dirty="0"/>
              <a:t>HITT – Caused by antibodies to platelet factor 4. Can see thrombosis, </a:t>
            </a:r>
            <a:r>
              <a:rPr lang="en-US" sz="2400" dirty="0" err="1"/>
              <a:t>anphylaxis</a:t>
            </a:r>
            <a:r>
              <a:rPr lang="en-US" sz="2400" dirty="0"/>
              <a:t>, skin reactions, venous and arterial thrombosis (technically “type II HIT”). Use 4 T’s Score. Treat with . </a:t>
            </a:r>
            <a:r>
              <a:rPr lang="en-US" sz="2400" b="1" i="1" dirty="0"/>
              <a:t>Counts less than 20K are rare! </a:t>
            </a:r>
          </a:p>
          <a:p>
            <a:r>
              <a:rPr lang="en-US" sz="2400" dirty="0"/>
              <a:t>Sepsis seems unlikely</a:t>
            </a:r>
          </a:p>
          <a:p>
            <a:r>
              <a:rPr lang="en-US" sz="2400" dirty="0"/>
              <a:t>Drug induced – almost any drug! Can be due to </a:t>
            </a:r>
          </a:p>
          <a:p>
            <a:pPr marL="0" indent="0">
              <a:buNone/>
            </a:pPr>
            <a:r>
              <a:rPr lang="en-US" sz="2400" dirty="0"/>
              <a:t> 	A. drug dependent, platelet-reactive antibodies (like </a:t>
            </a:r>
            <a:r>
              <a:rPr lang="en-US" sz="2400" dirty="0" err="1"/>
              <a:t>penicillins</a:t>
            </a:r>
            <a:r>
              <a:rPr lang="en-US" sz="2400" dirty="0"/>
              <a:t>)</a:t>
            </a:r>
          </a:p>
          <a:p>
            <a:pPr marL="0" indent="0">
              <a:buNone/>
            </a:pPr>
            <a:r>
              <a:rPr lang="en-US" sz="2400" dirty="0"/>
              <a:t>	B. A Primary ITP-like syndrome (some monoclonal antibodies)</a:t>
            </a:r>
          </a:p>
          <a:p>
            <a:pPr marL="0" indent="0">
              <a:buNone/>
            </a:pPr>
            <a:r>
              <a:rPr lang="en-US" sz="2400" dirty="0"/>
              <a:t>	C. Bone Marrow Suppression (</a:t>
            </a:r>
            <a:r>
              <a:rPr lang="en-US" sz="2400" dirty="0" err="1"/>
              <a:t>daptomycin</a:t>
            </a:r>
            <a:r>
              <a:rPr lang="en-US" sz="2400" dirty="0"/>
              <a:t>, linezolid, </a:t>
            </a:r>
            <a:r>
              <a:rPr lang="en-US" sz="2400" dirty="0" err="1"/>
              <a:t>valproic</a:t>
            </a:r>
            <a:r>
              <a:rPr lang="en-US" sz="2400" dirty="0"/>
              <a:t> acid)</a:t>
            </a:r>
          </a:p>
          <a:p>
            <a:pPr marL="0" indent="0">
              <a:buNone/>
            </a:pPr>
            <a:endParaRPr lang="en-US" sz="2400" dirty="0"/>
          </a:p>
        </p:txBody>
      </p:sp>
    </p:spTree>
    <p:extLst>
      <p:ext uri="{BB962C8B-B14F-4D97-AF65-F5344CB8AC3E}">
        <p14:creationId xmlns:p14="http://schemas.microsoft.com/office/powerpoint/2010/main" val="30212198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9" y="3048000"/>
            <a:ext cx="901192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a:t>Case II</a:t>
            </a:r>
          </a:p>
        </p:txBody>
      </p:sp>
      <p:sp>
        <p:nvSpPr>
          <p:cNvPr id="5" name="Content Placeholder 4"/>
          <p:cNvSpPr>
            <a:spLocks noGrp="1"/>
          </p:cNvSpPr>
          <p:nvPr>
            <p:ph idx="1"/>
          </p:nvPr>
        </p:nvSpPr>
        <p:spPr/>
        <p:txBody>
          <a:bodyPr/>
          <a:lstStyle/>
          <a:p>
            <a:r>
              <a:rPr lang="en-US" dirty="0"/>
              <a:t>Piperacillin-</a:t>
            </a:r>
            <a:r>
              <a:rPr lang="en-US" dirty="0" err="1"/>
              <a:t>tazobactam</a:t>
            </a:r>
            <a:r>
              <a:rPr lang="en-US" dirty="0"/>
              <a:t> and moxifloxacin stopped 2/26! It’s </a:t>
            </a:r>
            <a:r>
              <a:rPr lang="en-US" dirty="0" err="1"/>
              <a:t>gotta</a:t>
            </a:r>
            <a:r>
              <a:rPr lang="en-US" dirty="0"/>
              <a:t> be the </a:t>
            </a:r>
            <a:r>
              <a:rPr lang="en-US" dirty="0" err="1"/>
              <a:t>zosyn</a:t>
            </a:r>
            <a:r>
              <a:rPr lang="en-US" dirty="0"/>
              <a:t>!</a:t>
            </a:r>
          </a:p>
        </p:txBody>
      </p:sp>
    </p:spTree>
    <p:extLst>
      <p:ext uri="{BB962C8B-B14F-4D97-AF65-F5344CB8AC3E}">
        <p14:creationId xmlns:p14="http://schemas.microsoft.com/office/powerpoint/2010/main" val="3258879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II</a:t>
            </a:r>
          </a:p>
        </p:txBody>
      </p:sp>
      <p:sp>
        <p:nvSpPr>
          <p:cNvPr id="3" name="Content Placeholder 2"/>
          <p:cNvSpPr>
            <a:spLocks noGrp="1"/>
          </p:cNvSpPr>
          <p:nvPr>
            <p:ph idx="1"/>
          </p:nvPr>
        </p:nvSpPr>
        <p:spPr/>
        <p:txBody>
          <a:bodyPr/>
          <a:lstStyle/>
          <a:p>
            <a:r>
              <a:rPr lang="en-US" dirty="0"/>
              <a:t>Moxifloxacin restarted! (Oops, Mr. Smarty Pants)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 y="2209800"/>
            <a:ext cx="9067101"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49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55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3011FEED-5580-41B1-8C6C-AFA93E430500}"/>
              </a:ext>
            </a:extLst>
          </p:cNvPr>
          <p:cNvSpPr>
            <a:spLocks noGrp="1"/>
          </p:cNvSpPr>
          <p:nvPr>
            <p:ph type="title" idx="10"/>
            <p:custDataLst>
              <p:tags r:id="rId3"/>
            </p:custDataLst>
          </p:nvPr>
        </p:nvSpPr>
        <p:spPr/>
        <p:txBody>
          <a:bodyPr/>
          <a:lstStyle/>
          <a:p>
            <a:r>
              <a:rPr lang="en-US" dirty="0"/>
              <a:t>Question 2</a:t>
            </a:r>
          </a:p>
        </p:txBody>
      </p:sp>
      <p:sp>
        <p:nvSpPr>
          <p:cNvPr id="3" name="ContextB">
            <a:extLst>
              <a:ext uri="{FF2B5EF4-FFF2-40B4-BE49-F238E27FC236}">
                <a16:creationId xmlns:a16="http://schemas.microsoft.com/office/drawing/2014/main" id="{966EF454-8829-406D-A634-D1EA213DB85C}"/>
              </a:ext>
            </a:extLst>
          </p:cNvPr>
          <p:cNvSpPr>
            <a:spLocks noGrp="1"/>
          </p:cNvSpPr>
          <p:nvPr>
            <p:ph type="body" idx="11"/>
            <p:custDataLst>
              <p:tags r:id="rId4"/>
            </p:custDataLst>
          </p:nvPr>
        </p:nvSpPr>
        <p:spPr>
          <a:xfrm>
            <a:off x="0" y="2277170"/>
            <a:ext cx="5080000" cy="4445000"/>
          </a:xfrm>
        </p:spPr>
        <p:txBody>
          <a:bodyPr/>
          <a:lstStyle/>
          <a:p>
            <a:r>
              <a:rPr lang="en-US" sz="2200" dirty="0"/>
              <a:t>Cardiac events were high, but lowered if patients were referred to the ED</a:t>
            </a:r>
          </a:p>
          <a:p>
            <a:r>
              <a:rPr lang="en-US" sz="2200" dirty="0"/>
              <a:t>Cardiac Events were low at 7 days in both groups, but high at 6 months in patients referred to the ER</a:t>
            </a:r>
          </a:p>
          <a:p>
            <a:r>
              <a:rPr lang="en-US" sz="2200" dirty="0"/>
              <a:t>Patients sent to the ER had higher hospital admission rates at 7 days. </a:t>
            </a:r>
          </a:p>
          <a:p>
            <a:r>
              <a:rPr lang="en-US" sz="2200" dirty="0"/>
              <a:t>Patients sent home had better blood pressure control at 7 days</a:t>
            </a:r>
          </a:p>
        </p:txBody>
      </p:sp>
      <p:sp>
        <p:nvSpPr>
          <p:cNvPr id="4" name="PollCounter1" hidden="1">
            <a:extLst>
              <a:ext uri="{FF2B5EF4-FFF2-40B4-BE49-F238E27FC236}">
                <a16:creationId xmlns:a16="http://schemas.microsoft.com/office/drawing/2014/main" id="{AC4D3E87-4236-4077-98B2-C473DD4140C9}"/>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hidden="1">
            <a:extLst>
              <a:ext uri="{FF2B5EF4-FFF2-40B4-BE49-F238E27FC236}">
                <a16:creationId xmlns:a16="http://schemas.microsoft.com/office/drawing/2014/main" id="{D75EB026-52D9-4E64-89A5-3CF5FDB5C2C2}"/>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E5F7A737-1ED1-46D4-BE29-81E9C77F0163}"/>
              </a:ext>
            </a:extLst>
          </p:cNvPr>
          <p:cNvGraphicFramePr>
            <a:graphicFrameLocks noChangeAspect="1"/>
          </p:cNvGraphicFramePr>
          <p:nvPr>
            <p:custDataLst>
              <p:tags r:id="rId6"/>
            </p:custDataLst>
            <p:extLst>
              <p:ext uri="{D42A27DB-BD31-4B8C-83A1-F6EECF244321}">
                <p14:modId xmlns:p14="http://schemas.microsoft.com/office/powerpoint/2010/main" val="1344341371"/>
              </p:ext>
            </p:extLst>
          </p:nvPr>
        </p:nvGraphicFramePr>
        <p:xfrm>
          <a:off x="6324600" y="2743200"/>
          <a:ext cx="3556000" cy="4318000"/>
        </p:xfrm>
        <a:graphic>
          <a:graphicData uri="http://schemas.openxmlformats.org/presentationml/2006/ole">
            <mc:AlternateContent xmlns:mc="http://schemas.openxmlformats.org/markup-compatibility/2006">
              <mc:Choice xmlns:v="urn:schemas-microsoft-com:vml" Requires="v">
                <p:oleObj spid="_x0000_s28692" name="Chart" r:id="rId10" imgW="4441220" imgH="5393479" progId="MSGraph.Chart.8">
                  <p:embed followColorScheme="full"/>
                </p:oleObj>
              </mc:Choice>
              <mc:Fallback>
                <p:oleObj name="Chart" r:id="rId10" imgW="4441220" imgH="5393479" progId="MSGraph.Chart.8">
                  <p:embed followColorScheme="full"/>
                  <p:pic>
                    <p:nvPicPr>
                      <p:cNvPr id="0" name=""/>
                      <p:cNvPicPr/>
                      <p:nvPr/>
                    </p:nvPicPr>
                    <p:blipFill>
                      <a:blip r:embed="rId11"/>
                      <a:stretch>
                        <a:fillRect/>
                      </a:stretch>
                    </p:blipFill>
                    <p:spPr>
                      <a:xfrm>
                        <a:off x="6324600" y="2743200"/>
                        <a:ext cx="3556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4A92E029-8D72-41B6-9516-EDC2A3F159A5}"/>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extBox 8">
            <a:extLst>
              <a:ext uri="{FF2B5EF4-FFF2-40B4-BE49-F238E27FC236}">
                <a16:creationId xmlns:a16="http://schemas.microsoft.com/office/drawing/2014/main" id="{F7716B6B-D22A-4755-AC40-B637E6542D36}"/>
              </a:ext>
            </a:extLst>
          </p:cNvPr>
          <p:cNvSpPr txBox="1"/>
          <p:nvPr/>
        </p:nvSpPr>
        <p:spPr>
          <a:xfrm>
            <a:off x="228600" y="1295400"/>
            <a:ext cx="8686800" cy="830997"/>
          </a:xfrm>
          <a:prstGeom prst="rect">
            <a:avLst/>
          </a:prstGeom>
          <a:noFill/>
        </p:spPr>
        <p:txBody>
          <a:bodyPr wrap="square" rtlCol="0">
            <a:spAutoFit/>
          </a:bodyPr>
          <a:lstStyle/>
          <a:p>
            <a:r>
              <a:rPr lang="en-US" sz="2400" dirty="0"/>
              <a:t>In a recent study of asymptomatic, non-pregnant, adult patients presenting to the office with SBP &gt; 180 or DBP &gt;110:</a:t>
            </a:r>
          </a:p>
        </p:txBody>
      </p:sp>
      <p:sp>
        <p:nvSpPr>
          <p:cNvPr id="10" name="Timer1">
            <a:extLst>
              <a:ext uri="{FF2B5EF4-FFF2-40B4-BE49-F238E27FC236}">
                <a16:creationId xmlns:a16="http://schemas.microsoft.com/office/drawing/2014/main" id="{16E86A92-7B77-4CF8-8662-06326B671271}"/>
              </a:ext>
            </a:extLst>
          </p:cNvPr>
          <p:cNvSpPr txBox="1"/>
          <p:nvPr>
            <p:custDataLst>
              <p:tags r:id="rId7"/>
            </p:custDataLst>
          </p:nvPr>
        </p:nvSpPr>
        <p:spPr>
          <a:xfrm>
            <a:off x="8102600" y="6107490"/>
            <a:ext cx="952500" cy="635000"/>
          </a:xfrm>
          <a:prstGeom prst="rect">
            <a:avLst/>
          </a:prstGeom>
          <a:noFill/>
          <a:ln w="76200" cmpd="tri">
            <a:solidFill>
              <a:schemeClr val="tx1"/>
            </a:solidFill>
          </a:ln>
        </p:spPr>
        <p:txBody>
          <a:bodyPr vert="horz" wrap="none" rtlCol="0">
            <a:noAutofit/>
          </a:bodyPr>
          <a:lstStyle/>
          <a:p>
            <a:pPr algn="ctr"/>
            <a:r>
              <a:rPr lang="en-US" sz="3600"/>
              <a:t>20</a:t>
            </a:r>
          </a:p>
        </p:txBody>
      </p:sp>
    </p:spTree>
    <p:custDataLst>
      <p:tags r:id="rId2"/>
    </p:custDataLst>
    <p:controls>
      <mc:AlternateContent xmlns:mc="http://schemas.openxmlformats.org/markup-compatibility/2006">
        <mc:Choice xmlns:v="urn:schemas-microsoft-com:vml" Requires="v">
          <p:control spid="28693"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E4FA64A7-8372-4D1C-8E30-9561FEEE8C04}"/>
                    </a:ext>
                  </a:extLst>
                </p:cNvPr>
                <p:cNvPicPr>
                  <a:picLocks/>
                </p:cNvPicPr>
                <p:nvPr/>
              </p:nvPicPr>
              <p:blipFill>
                <a:blip r:embed="rId12"/>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393208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Characteristics and Outcomes of Patients Presenting With Hypertensive Urgency in the Office Setting</a:t>
            </a:r>
          </a:p>
        </p:txBody>
      </p:sp>
      <p:sp>
        <p:nvSpPr>
          <p:cNvPr id="3" name="Content Placeholder 2"/>
          <p:cNvSpPr>
            <a:spLocks noGrp="1"/>
          </p:cNvSpPr>
          <p:nvPr>
            <p:ph idx="1"/>
          </p:nvPr>
        </p:nvSpPr>
        <p:spPr/>
        <p:txBody>
          <a:bodyPr>
            <a:normAutofit/>
          </a:bodyPr>
          <a:lstStyle/>
          <a:p>
            <a:r>
              <a:rPr lang="en-US" dirty="0"/>
              <a:t>Patients seen in Cleveland Clinic Hospital System January 1, 2009 to December 31, 2013</a:t>
            </a:r>
          </a:p>
          <a:p>
            <a:r>
              <a:rPr lang="en-US" dirty="0"/>
              <a:t>Neither group had many MACE at 7 days (0/852 sent home, 2/426 sent to ED) or 6 months (0.9% for either group)</a:t>
            </a:r>
          </a:p>
          <a:p>
            <a:r>
              <a:rPr lang="en-US" dirty="0"/>
              <a:t>Patients sent to ED had higher rate of admissions (4.7% v 8.2% at 7 days) and higher rates of testing.</a:t>
            </a:r>
          </a:p>
          <a:p>
            <a:r>
              <a:rPr lang="en-US" dirty="0"/>
              <a:t>ED patients had less uncontrolled hypertension at 1 month, but no different at 6 months.</a:t>
            </a:r>
          </a:p>
        </p:txBody>
      </p:sp>
      <p:sp>
        <p:nvSpPr>
          <p:cNvPr id="4" name="TextBox 3"/>
          <p:cNvSpPr txBox="1"/>
          <p:nvPr/>
        </p:nvSpPr>
        <p:spPr>
          <a:xfrm>
            <a:off x="5562600" y="6096000"/>
            <a:ext cx="2895600" cy="646331"/>
          </a:xfrm>
          <a:prstGeom prst="rect">
            <a:avLst/>
          </a:prstGeom>
          <a:noFill/>
        </p:spPr>
        <p:txBody>
          <a:bodyPr wrap="square" rtlCol="0">
            <a:spAutoFit/>
          </a:bodyPr>
          <a:lstStyle/>
          <a:p>
            <a:r>
              <a:rPr lang="sv-SE" i="1" dirty="0"/>
              <a:t>JAMA Intern Med</a:t>
            </a:r>
            <a:r>
              <a:rPr lang="sv-SE" dirty="0"/>
              <a:t>. 2016; 176(7): 981-988 </a:t>
            </a:r>
            <a:endParaRPr lang="en-US" dirty="0"/>
          </a:p>
        </p:txBody>
      </p:sp>
    </p:spTree>
    <p:extLst>
      <p:ext uri="{BB962C8B-B14F-4D97-AF65-F5344CB8AC3E}">
        <p14:creationId xmlns:p14="http://schemas.microsoft.com/office/powerpoint/2010/main" val="4076464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302E9591-54C3-4E07-A6BA-6BD0B22A9C89}"/>
              </a:ext>
            </a:extLst>
          </p:cNvPr>
          <p:cNvSpPr>
            <a:spLocks noGrp="1"/>
          </p:cNvSpPr>
          <p:nvPr>
            <p:ph type="title" idx="10"/>
            <p:custDataLst>
              <p:tags r:id="rId3"/>
            </p:custDataLst>
          </p:nvPr>
        </p:nvSpPr>
        <p:spPr>
          <a:xfrm>
            <a:off x="271780" y="0"/>
            <a:ext cx="8229600" cy="1143000"/>
          </a:xfrm>
        </p:spPr>
        <p:txBody>
          <a:bodyPr/>
          <a:lstStyle/>
          <a:p>
            <a:r>
              <a:rPr lang="en-US" dirty="0"/>
              <a:t>Question 3</a:t>
            </a:r>
          </a:p>
        </p:txBody>
      </p:sp>
      <p:sp>
        <p:nvSpPr>
          <p:cNvPr id="3" name="ContextB">
            <a:extLst>
              <a:ext uri="{FF2B5EF4-FFF2-40B4-BE49-F238E27FC236}">
                <a16:creationId xmlns:a16="http://schemas.microsoft.com/office/drawing/2014/main" id="{1CA939A7-2F90-47E5-95EE-46CB8A4AAEF5}"/>
              </a:ext>
            </a:extLst>
          </p:cNvPr>
          <p:cNvSpPr>
            <a:spLocks noGrp="1"/>
          </p:cNvSpPr>
          <p:nvPr>
            <p:ph type="body" idx="11"/>
            <p:custDataLst>
              <p:tags r:id="rId4"/>
            </p:custDataLst>
          </p:nvPr>
        </p:nvSpPr>
        <p:spPr>
          <a:xfrm>
            <a:off x="420370" y="3895755"/>
            <a:ext cx="5080000" cy="2590800"/>
          </a:xfrm>
        </p:spPr>
        <p:txBody>
          <a:bodyPr/>
          <a:lstStyle/>
          <a:p>
            <a:r>
              <a:rPr lang="en-US" dirty="0"/>
              <a:t>Topical Minoxidil</a:t>
            </a:r>
          </a:p>
          <a:p>
            <a:r>
              <a:rPr lang="en-US" dirty="0"/>
              <a:t>Scalp hypothermia</a:t>
            </a:r>
          </a:p>
          <a:p>
            <a:r>
              <a:rPr lang="en-US" dirty="0"/>
              <a:t>Laser therapy</a:t>
            </a:r>
          </a:p>
          <a:p>
            <a:r>
              <a:rPr lang="en-US" dirty="0"/>
              <a:t>Vitamin E</a:t>
            </a:r>
          </a:p>
        </p:txBody>
      </p:sp>
      <p:sp>
        <p:nvSpPr>
          <p:cNvPr id="4" name="PollCounter1" hidden="1">
            <a:extLst>
              <a:ext uri="{FF2B5EF4-FFF2-40B4-BE49-F238E27FC236}">
                <a16:creationId xmlns:a16="http://schemas.microsoft.com/office/drawing/2014/main" id="{26F71224-A717-4150-A267-CEB854EB9296}"/>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0</a:t>
            </a:r>
          </a:p>
        </p:txBody>
      </p:sp>
      <p:sp>
        <p:nvSpPr>
          <p:cNvPr id="5" name="CrossTabLblShape" hidden="1">
            <a:extLst>
              <a:ext uri="{FF2B5EF4-FFF2-40B4-BE49-F238E27FC236}">
                <a16:creationId xmlns:a16="http://schemas.microsoft.com/office/drawing/2014/main" id="{E360D803-A882-4DC3-8180-DEE9A5A26685}"/>
              </a:ext>
            </a:extLst>
          </p:cNvPr>
          <p:cNvSpPr txBox="1"/>
          <p:nvPr/>
        </p:nvSpPr>
        <p:spPr>
          <a:xfrm>
            <a:off x="1854200" y="6286500"/>
            <a:ext cx="1872629"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7978B046-6A41-4A89-A210-4A6FE2928442}"/>
              </a:ext>
            </a:extLst>
          </p:cNvPr>
          <p:cNvGraphicFramePr>
            <a:graphicFrameLocks noChangeAspect="1"/>
          </p:cNvGraphicFramePr>
          <p:nvPr>
            <p:custDataLst>
              <p:tags r:id="rId6"/>
            </p:custDataLst>
            <p:extLst>
              <p:ext uri="{D42A27DB-BD31-4B8C-83A1-F6EECF244321}">
                <p14:modId xmlns:p14="http://schemas.microsoft.com/office/powerpoint/2010/main" val="478102010"/>
              </p:ext>
            </p:extLst>
          </p:nvPr>
        </p:nvGraphicFramePr>
        <p:xfrm>
          <a:off x="5791200" y="2971800"/>
          <a:ext cx="3556000" cy="4318000"/>
        </p:xfrm>
        <a:graphic>
          <a:graphicData uri="http://schemas.openxmlformats.org/presentationml/2006/ole">
            <mc:AlternateContent xmlns:mc="http://schemas.openxmlformats.org/markup-compatibility/2006">
              <mc:Choice xmlns:v="urn:schemas-microsoft-com:vml" Requires="v">
                <p:oleObj spid="_x0000_s29714" name="Chart" r:id="rId10" imgW="4441220" imgH="5393479" progId="MSGraph.Chart.8">
                  <p:embed followColorScheme="full"/>
                </p:oleObj>
              </mc:Choice>
              <mc:Fallback>
                <p:oleObj name="Chart" r:id="rId10" imgW="4441220" imgH="5393479" progId="MSGraph.Chart.8">
                  <p:embed followColorScheme="full"/>
                  <p:pic>
                    <p:nvPicPr>
                      <p:cNvPr id="0" name=""/>
                      <p:cNvPicPr/>
                      <p:nvPr/>
                    </p:nvPicPr>
                    <p:blipFill>
                      <a:blip r:embed="rId11"/>
                      <a:stretch>
                        <a:fillRect/>
                      </a:stretch>
                    </p:blipFill>
                    <p:spPr>
                      <a:xfrm>
                        <a:off x="5791200" y="2971800"/>
                        <a:ext cx="3556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08C13306-6D51-4304-AC6D-D020986F2309}"/>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imer1">
            <a:extLst>
              <a:ext uri="{FF2B5EF4-FFF2-40B4-BE49-F238E27FC236}">
                <a16:creationId xmlns:a16="http://schemas.microsoft.com/office/drawing/2014/main" id="{1B9341E3-6501-4060-AFBE-926CEA1795D4}"/>
              </a:ext>
            </a:extLst>
          </p:cNvPr>
          <p:cNvSpPr txBox="1"/>
          <p:nvPr>
            <p:custDataLst>
              <p:tags r:id="rId7"/>
            </p:custDataLst>
          </p:nvPr>
        </p:nvSpPr>
        <p:spPr>
          <a:xfrm>
            <a:off x="8139430" y="6169055"/>
            <a:ext cx="952500" cy="635000"/>
          </a:xfrm>
          <a:prstGeom prst="rect">
            <a:avLst/>
          </a:prstGeom>
          <a:noFill/>
          <a:ln w="76200" cmpd="tri">
            <a:solidFill>
              <a:schemeClr val="tx1"/>
            </a:solidFill>
          </a:ln>
        </p:spPr>
        <p:txBody>
          <a:bodyPr vert="horz" wrap="none" rtlCol="0">
            <a:noAutofit/>
          </a:bodyPr>
          <a:lstStyle/>
          <a:p>
            <a:pPr algn="ctr"/>
            <a:r>
              <a:rPr lang="en-US" sz="3600"/>
              <a:t>20</a:t>
            </a:r>
          </a:p>
        </p:txBody>
      </p:sp>
      <p:sp>
        <p:nvSpPr>
          <p:cNvPr id="10" name="TextBox 9">
            <a:extLst>
              <a:ext uri="{FF2B5EF4-FFF2-40B4-BE49-F238E27FC236}">
                <a16:creationId xmlns:a16="http://schemas.microsoft.com/office/drawing/2014/main" id="{B3786B08-370A-4A8F-A752-A159C60756D1}"/>
              </a:ext>
            </a:extLst>
          </p:cNvPr>
          <p:cNvSpPr txBox="1"/>
          <p:nvPr/>
        </p:nvSpPr>
        <p:spPr>
          <a:xfrm>
            <a:off x="157480" y="1182063"/>
            <a:ext cx="8458200" cy="1938992"/>
          </a:xfrm>
          <a:prstGeom prst="rect">
            <a:avLst/>
          </a:prstGeom>
          <a:noFill/>
        </p:spPr>
        <p:txBody>
          <a:bodyPr wrap="square" rtlCol="0">
            <a:spAutoFit/>
          </a:bodyPr>
          <a:lstStyle/>
          <a:p>
            <a:r>
              <a:rPr lang="en-US" sz="2400" dirty="0"/>
              <a:t>Your patient is a 60 year old female with breast cancer who is scheduled for chemotherapy. She is very concerned about losing her hair as her son’s wedding is approaching.</a:t>
            </a:r>
          </a:p>
          <a:p>
            <a:r>
              <a:rPr lang="en-US" sz="2400" dirty="0"/>
              <a:t>Which of the following has shown efficacy in preventing chemotherapy induced alopecia?</a:t>
            </a:r>
          </a:p>
        </p:txBody>
      </p:sp>
    </p:spTree>
    <p:custDataLst>
      <p:tags r:id="rId2"/>
    </p:custDataLst>
    <p:controls>
      <mc:AlternateContent xmlns:mc="http://schemas.openxmlformats.org/markup-compatibility/2006">
        <mc:Choice xmlns:v="urn:schemas-microsoft-com:vml" Requires="v">
          <p:control spid="29715"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6C808AFA-1986-4126-B70F-19BD6732C0A3}"/>
                    </a:ext>
                  </a:extLst>
                </p:cNvPr>
                <p:cNvPicPr>
                  <a:picLocks/>
                </p:cNvPicPr>
                <p:nvPr/>
              </p:nvPicPr>
              <p:blipFill>
                <a:blip r:embed="rId12"/>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193054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bd16d822-bf27-423a-848a-bb5ce84e5b98"/>
  <p:tag name="SESGUID" val="8"/>
  <p:tag name="SESIDS" val="18"/>
</p:tagLst>
</file>

<file path=ppt/tags/tag10.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11.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12.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13.xml><?xml version="1.0" encoding="utf-8"?>
<p:tagLst xmlns:a="http://schemas.openxmlformats.org/drawingml/2006/main" xmlns:r="http://schemas.openxmlformats.org/officeDocument/2006/relationships" xmlns:p="http://schemas.openxmlformats.org/presentationml/2006/main">
  <p:tag name="OPSLIDE" val="1090781184"/>
  <p:tag name="EXELEMGUID" val="4e151f0b-5368-4c65-85fc-769262e7504f"/>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14.xml><?xml version="1.0" encoding="utf-8"?>
<p:tagLst xmlns:a="http://schemas.openxmlformats.org/drawingml/2006/main" xmlns:r="http://schemas.openxmlformats.org/officeDocument/2006/relationships" xmlns:p="http://schemas.openxmlformats.org/presentationml/2006/main">
  <p:tag name="ALIAS" val="Question 3"/>
</p:tagLst>
</file>

<file path=ppt/tags/tag15.xml><?xml version="1.0" encoding="utf-8"?>
<p:tagLst xmlns:a="http://schemas.openxmlformats.org/drawingml/2006/main" xmlns:r="http://schemas.openxmlformats.org/officeDocument/2006/relationships" xmlns:p="http://schemas.openxmlformats.org/presentationml/2006/main">
  <p:tag name="ALIASES" val="Choice 0^^Topical Minoxidil^^Scalp hypothermia^^Laser therapy^^Vitamin E^^"/>
  <p:tag name="WEIGHTS" val="1^^1^^1^^1^^1^^"/>
  <p:tag name="CORRECTANSWER" val="0^^0^^0^^0^^0^^"/>
</p:tagLst>
</file>

<file path=ppt/tags/tag16.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17.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18.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19.xml><?xml version="1.0" encoding="utf-8"?>
<p:tagLst xmlns:a="http://schemas.openxmlformats.org/drawingml/2006/main" xmlns:r="http://schemas.openxmlformats.org/officeDocument/2006/relationships" xmlns:p="http://schemas.openxmlformats.org/presentationml/2006/main">
  <p:tag name="OPSLIDE" val="1090781184"/>
  <p:tag name="EXELEMGUID" val="b587721b-90a9-46b4-b073-d343d1682fff"/>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2.xml><?xml version="1.0" encoding="utf-8"?>
<p:tagLst xmlns:a="http://schemas.openxmlformats.org/drawingml/2006/main" xmlns:r="http://schemas.openxmlformats.org/officeDocument/2006/relationships" xmlns:p="http://schemas.openxmlformats.org/presentationml/2006/main">
  <p:tag name="OPSLIDE" val="1090781184"/>
  <p:tag name="EXELEMGUID" val="574393ef-a7a8-4922-b758-66436ea9a88a"/>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20.xml><?xml version="1.0" encoding="utf-8"?>
<p:tagLst xmlns:a="http://schemas.openxmlformats.org/drawingml/2006/main" xmlns:r="http://schemas.openxmlformats.org/officeDocument/2006/relationships" xmlns:p="http://schemas.openxmlformats.org/presentationml/2006/main">
  <p:tag name="ALIAS" val="Before You Were Born"/>
</p:tagLst>
</file>

<file path=ppt/tags/tag21.xml><?xml version="1.0" encoding="utf-8"?>
<p:tagLst xmlns:a="http://schemas.openxmlformats.org/drawingml/2006/main" xmlns:r="http://schemas.openxmlformats.org/officeDocument/2006/relationships" xmlns:p="http://schemas.openxmlformats.org/presentationml/2006/main">
  <p:tag name="ALIASES" val="Choice 0^^A group of Incompetent Superhero^^Workers at a diner^^A man who could speak to inanima^^Prisoners in a Nazi POW camp dur^^"/>
  <p:tag name="WEIGHTS" val="1^^1^^1^^1^^1^^"/>
  <p:tag name="CORRECTANSWER" val="0^^0^^0^^0^^0^^"/>
</p:tagLst>
</file>

<file path=ppt/tags/tag22.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23.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24.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25.xml><?xml version="1.0" encoding="utf-8"?>
<p:tagLst xmlns:a="http://schemas.openxmlformats.org/drawingml/2006/main" xmlns:r="http://schemas.openxmlformats.org/officeDocument/2006/relationships" xmlns:p="http://schemas.openxmlformats.org/presentationml/2006/main">
  <p:tag name="OPSLIDE" val="1090781184"/>
  <p:tag name="EXELEMGUID" val="37946b3b-adda-44ad-92e9-c150d97907a2"/>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26.xml><?xml version="1.0" encoding="utf-8"?>
<p:tagLst xmlns:a="http://schemas.openxmlformats.org/drawingml/2006/main" xmlns:r="http://schemas.openxmlformats.org/officeDocument/2006/relationships" xmlns:p="http://schemas.openxmlformats.org/presentationml/2006/main">
  <p:tag name="ALIAS" val="Question 5"/>
</p:tagLst>
</file>

<file path=ppt/tags/tag27.xml><?xml version="1.0" encoding="utf-8"?>
<p:tagLst xmlns:a="http://schemas.openxmlformats.org/drawingml/2006/main" xmlns:r="http://schemas.openxmlformats.org/officeDocument/2006/relationships" xmlns:p="http://schemas.openxmlformats.org/presentationml/2006/main">
  <p:tag name="ALIASES" val="Choice 0^^Lower mortality rate^^Decreased risk of heart attack^^Lower risk of cancer^^Lower weight^^Less heart failure readmissions^^All of the above^^"/>
  <p:tag name="WEIGHTS" val="1^^1^^1^^1^^1^^1^^1^^"/>
  <p:tag name="CORRECTANSWER" val="0^^0^^0^^0^^0^^0^^0^^"/>
</p:tagLst>
</file>

<file path=ppt/tags/tag28.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29.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3.xml><?xml version="1.0" encoding="utf-8"?>
<p:tagLst xmlns:a="http://schemas.openxmlformats.org/drawingml/2006/main" xmlns:r="http://schemas.openxmlformats.org/officeDocument/2006/relationships" xmlns:p="http://schemas.openxmlformats.org/presentationml/2006/main">
  <p:tag name="ALIASES" val="Choice 0^^Skin Rash^^Constipation^^Pneumonitis^^Hepatitis^^Hypothyroidism^^"/>
  <p:tag name="WEIGHTS" val="1^^1^^1^^1^^1^^1^^"/>
  <p:tag name="CORRECTANSWER" val="0^^0^^0^^0^^0^^0^^"/>
</p:tagLst>
</file>

<file path=ppt/tags/tag30.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31.xml><?xml version="1.0" encoding="utf-8"?>
<p:tagLst xmlns:a="http://schemas.openxmlformats.org/drawingml/2006/main" xmlns:r="http://schemas.openxmlformats.org/officeDocument/2006/relationships" xmlns:p="http://schemas.openxmlformats.org/presentationml/2006/main">
  <p:tag name="OPSLIDE" val="1090781184"/>
  <p:tag name="EXELEMGUID" val="b1b63429-2277-48d5-b5f1-5d9d0882de96"/>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32.xml><?xml version="1.0" encoding="utf-8"?>
<p:tagLst xmlns:a="http://schemas.openxmlformats.org/drawingml/2006/main" xmlns:r="http://schemas.openxmlformats.org/officeDocument/2006/relationships" xmlns:p="http://schemas.openxmlformats.org/presentationml/2006/main">
  <p:tag name="ALIASES" val="Choice 0^^A diet avoiding nuts and seeds^^NG tube placement and suction^^Intravenous antibiotics^^Oral antibiotics^^All of the above^^None of the above^^"/>
  <p:tag name="WEIGHTS" val="1^^1^^1^^1^^1^^1^^1^^"/>
  <p:tag name="CORRECTANSWER" val="0^^0^^0^^0^^0^^0^^0^^"/>
</p:tagLst>
</file>

<file path=ppt/tags/tag33.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34.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35.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36.xml><?xml version="1.0" encoding="utf-8"?>
<p:tagLst xmlns:a="http://schemas.openxmlformats.org/drawingml/2006/main" xmlns:r="http://schemas.openxmlformats.org/officeDocument/2006/relationships" xmlns:p="http://schemas.openxmlformats.org/presentationml/2006/main">
  <p:tag name="OPSLIDE" val="1090781184"/>
  <p:tag name="EXELEMGUID" val="c2e3addc-9270-4750-833d-6477be3ee32f"/>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37.xml><?xml version="1.0" encoding="utf-8"?>
<p:tagLst xmlns:a="http://schemas.openxmlformats.org/drawingml/2006/main" xmlns:r="http://schemas.openxmlformats.org/officeDocument/2006/relationships" xmlns:p="http://schemas.openxmlformats.org/presentationml/2006/main">
  <p:tag name="ALIAS" val="Before You Were Born"/>
</p:tagLst>
</file>

<file path=ppt/tags/tag38.xml><?xml version="1.0" encoding="utf-8"?>
<p:tagLst xmlns:a="http://schemas.openxmlformats.org/drawingml/2006/main" xmlns:r="http://schemas.openxmlformats.org/officeDocument/2006/relationships" xmlns:p="http://schemas.openxmlformats.org/presentationml/2006/main">
  <p:tag name="ALIASES" val="Choice 0^^The Bloods^^The Sweathogs^^The Bed Stuy 5^^The Backstreet Boys^^"/>
  <p:tag name="WEIGHTS" val="1^^1^^1^^1^^1^^"/>
  <p:tag name="CORRECTANSWER" val="0^^0^^0^^0^^0^^"/>
</p:tagLst>
</file>

<file path=ppt/tags/tag39.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4.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40.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41.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42.xml><?xml version="1.0" encoding="utf-8"?>
<p:tagLst xmlns:a="http://schemas.openxmlformats.org/drawingml/2006/main" xmlns:r="http://schemas.openxmlformats.org/officeDocument/2006/relationships" xmlns:p="http://schemas.openxmlformats.org/presentationml/2006/main">
  <p:tag name="OPSLIDE" val="1090781184"/>
  <p:tag name="EXELEMGUID" val="7a4b4617-d389-4834-bdbd-cbdfcd98fea1"/>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43.xml><?xml version="1.0" encoding="utf-8"?>
<p:tagLst xmlns:a="http://schemas.openxmlformats.org/drawingml/2006/main" xmlns:r="http://schemas.openxmlformats.org/officeDocument/2006/relationships" xmlns:p="http://schemas.openxmlformats.org/presentationml/2006/main">
  <p:tag name="ALIAS" val="Question 6"/>
</p:tagLst>
</file>

<file path=ppt/tags/tag44.xml><?xml version="1.0" encoding="utf-8"?>
<p:tagLst xmlns:a="http://schemas.openxmlformats.org/drawingml/2006/main" xmlns:r="http://schemas.openxmlformats.org/officeDocument/2006/relationships" xmlns:p="http://schemas.openxmlformats.org/presentationml/2006/main">
  <p:tag name="ALIASES" val="Choice 0^^Sepsis^^VTE^^Fractures^^All of the above^^"/>
  <p:tag name="WEIGHTS" val="1^^1^^1^^1^^1^^"/>
  <p:tag name="CORRECTANSWER" val="0^^0^^0^^0^^0^^"/>
</p:tagLst>
</file>

<file path=ppt/tags/tag45.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46.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47.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48.xml><?xml version="1.0" encoding="utf-8"?>
<p:tagLst xmlns:a="http://schemas.openxmlformats.org/drawingml/2006/main" xmlns:r="http://schemas.openxmlformats.org/officeDocument/2006/relationships" xmlns:p="http://schemas.openxmlformats.org/presentationml/2006/main">
  <p:tag name="OPSLIDE" val="1090781184"/>
  <p:tag name="EXELEMGUID" val="8618a5f7-f35c-432c-bbe5-76ff49bb0f20"/>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49.xml><?xml version="1.0" encoding="utf-8"?>
<p:tagLst xmlns:a="http://schemas.openxmlformats.org/drawingml/2006/main" xmlns:r="http://schemas.openxmlformats.org/officeDocument/2006/relationships" xmlns:p="http://schemas.openxmlformats.org/presentationml/2006/main">
  <p:tag name="ALIAS" val="Question 7"/>
</p:tagLst>
</file>

<file path=ppt/tags/tag5.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50.xml><?xml version="1.0" encoding="utf-8"?>
<p:tagLst xmlns:a="http://schemas.openxmlformats.org/drawingml/2006/main" xmlns:r="http://schemas.openxmlformats.org/officeDocument/2006/relationships" xmlns:p="http://schemas.openxmlformats.org/presentationml/2006/main">
  <p:tag name="ALIASES" val="Choice 0^^Chlorthalidone may reduce the ri^^Doxazosin lowers the risk of hea^^There is some evidence that taki^^All of the above^^"/>
  <p:tag name="WEIGHTS" val="1^^1^^1^^1^^1^^"/>
  <p:tag name="CORRECTANSWER" val="0^^0^^0^^0^^0^^"/>
</p:tagLst>
</file>

<file path=ppt/tags/tag51.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52.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53.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54.xml><?xml version="1.0" encoding="utf-8"?>
<p:tagLst xmlns:a="http://schemas.openxmlformats.org/drawingml/2006/main" xmlns:r="http://schemas.openxmlformats.org/officeDocument/2006/relationships" xmlns:p="http://schemas.openxmlformats.org/presentationml/2006/main">
  <p:tag name="OPSLIDE" val="1090781184"/>
  <p:tag name="EXELEMGUID" val="c3667590-2a59-43b0-bdd2-7a1d790e5f9e"/>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55.xml><?xml version="1.0" encoding="utf-8"?>
<p:tagLst xmlns:a="http://schemas.openxmlformats.org/drawingml/2006/main" xmlns:r="http://schemas.openxmlformats.org/officeDocument/2006/relationships" xmlns:p="http://schemas.openxmlformats.org/presentationml/2006/main">
  <p:tag name="ALIAS" val="Question 8 "/>
</p:tagLst>
</file>

<file path=ppt/tags/tag56.xml><?xml version="1.0" encoding="utf-8"?>
<p:tagLst xmlns:a="http://schemas.openxmlformats.org/drawingml/2006/main" xmlns:r="http://schemas.openxmlformats.org/officeDocument/2006/relationships" xmlns:p="http://schemas.openxmlformats.org/presentationml/2006/main">
  <p:tag name="ALIASES" val="Choice 0^^Prochlorperazine^^Promethazine^^Olanzapine^^Pot (Marijuana)^^"/>
  <p:tag name="WEIGHTS" val="1^^1^^1^^1^^1^^"/>
  <p:tag name="CORRECTANSWER" val="0^^0^^0^^0^^0^^"/>
</p:tagLst>
</file>

<file path=ppt/tags/tag57.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58.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59.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6.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60.xml><?xml version="1.0" encoding="utf-8"?>
<p:tagLst xmlns:a="http://schemas.openxmlformats.org/drawingml/2006/main" xmlns:r="http://schemas.openxmlformats.org/officeDocument/2006/relationships" xmlns:p="http://schemas.openxmlformats.org/presentationml/2006/main">
  <p:tag name="OPSLIDE" val="1090781184"/>
  <p:tag name="EXELEMGUID" val="d3cf7080-75fb-4c0e-a87c-ab5ae1d205b3"/>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61.xml><?xml version="1.0" encoding="utf-8"?>
<p:tagLst xmlns:a="http://schemas.openxmlformats.org/drawingml/2006/main" xmlns:r="http://schemas.openxmlformats.org/officeDocument/2006/relationships" xmlns:p="http://schemas.openxmlformats.org/presentationml/2006/main">
  <p:tag name="ALIAS" val="Before You Were Born"/>
</p:tagLst>
</file>

<file path=ppt/tags/tag62.xml><?xml version="1.0" encoding="utf-8"?>
<p:tagLst xmlns:a="http://schemas.openxmlformats.org/drawingml/2006/main" xmlns:r="http://schemas.openxmlformats.org/officeDocument/2006/relationships" xmlns:p="http://schemas.openxmlformats.org/presentationml/2006/main">
  <p:tag name="ALIASES" val="Choice 0^^A nun who was able to fly with t^^A man who’s deceased mother is r^^A man who’s uncle Martin is real^^A man who’s best friend is a tal^^A man who’s radio can turn back ^^"/>
  <p:tag name="WEIGHTS" val="1^^1^^1^^1^^1^^1^^"/>
  <p:tag name="CORRECTANSWER" val="0^^0^^0^^0^^0^^0^^"/>
</p:tagLst>
</file>

<file path=ppt/tags/tag63.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64.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65.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66.xml><?xml version="1.0" encoding="utf-8"?>
<p:tagLst xmlns:a="http://schemas.openxmlformats.org/drawingml/2006/main" xmlns:r="http://schemas.openxmlformats.org/officeDocument/2006/relationships" xmlns:p="http://schemas.openxmlformats.org/presentationml/2006/main">
  <p:tag name="OPSLIDE" val="1090781184"/>
  <p:tag name="EXELEMGUID" val="6ad8746f-340f-45aa-b064-f2ef81e90b86"/>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67.xml><?xml version="1.0" encoding="utf-8"?>
<p:tagLst xmlns:a="http://schemas.openxmlformats.org/drawingml/2006/main" xmlns:r="http://schemas.openxmlformats.org/officeDocument/2006/relationships" xmlns:p="http://schemas.openxmlformats.org/presentationml/2006/main">
  <p:tag name="ALIAS" val="Question 9"/>
</p:tagLst>
</file>

<file path=ppt/tags/tag68.xml><?xml version="1.0" encoding="utf-8"?>
<p:tagLst xmlns:a="http://schemas.openxmlformats.org/drawingml/2006/main" xmlns:r="http://schemas.openxmlformats.org/officeDocument/2006/relationships" xmlns:p="http://schemas.openxmlformats.org/presentationml/2006/main">
  <p:tag name="ALIASES" val="Choice 0^^Increase Brittany’s BP meds and ^^Decrease Brittany’s BP meds and ^^Just leave Brittany alone!^^"/>
  <p:tag name="WEIGHTS" val="1^^1^^1^^1^^"/>
  <p:tag name="CORRECTANSWER" val="0^^0^^0^^0^^"/>
</p:tagLst>
</file>

<file path=ppt/tags/tag69.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7.xml><?xml version="1.0" encoding="utf-8"?>
<p:tagLst xmlns:a="http://schemas.openxmlformats.org/drawingml/2006/main" xmlns:r="http://schemas.openxmlformats.org/officeDocument/2006/relationships" xmlns:p="http://schemas.openxmlformats.org/presentationml/2006/main">
  <p:tag name="OPSLIDE" val="1090781184"/>
  <p:tag name="EXELEMGUID" val="8cdd3474-8fc3-4a35-94ee-7971e9c42d1a"/>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70.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71.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72.xml><?xml version="1.0" encoding="utf-8"?>
<p:tagLst xmlns:a="http://schemas.openxmlformats.org/drawingml/2006/main" xmlns:r="http://schemas.openxmlformats.org/officeDocument/2006/relationships" xmlns:p="http://schemas.openxmlformats.org/presentationml/2006/main">
  <p:tag name="OPSLIDE" val="1090781184"/>
  <p:tag name="EXELEMGUID" val="d0b529f5-da35-43da-92c0-1e59dcbe0843"/>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73.xml><?xml version="1.0" encoding="utf-8"?>
<p:tagLst xmlns:a="http://schemas.openxmlformats.org/drawingml/2006/main" xmlns:r="http://schemas.openxmlformats.org/officeDocument/2006/relationships" xmlns:p="http://schemas.openxmlformats.org/presentationml/2006/main">
  <p:tag name="ALIAS" val="Question 10"/>
</p:tagLst>
</file>

<file path=ppt/tags/tag74.xml><?xml version="1.0" encoding="utf-8"?>
<p:tagLst xmlns:a="http://schemas.openxmlformats.org/drawingml/2006/main" xmlns:r="http://schemas.openxmlformats.org/officeDocument/2006/relationships" xmlns:p="http://schemas.openxmlformats.org/presentationml/2006/main">
  <p:tag name="ALIASES" val="Choice 0^^Improve fatigue^^Decrease cardiovascular events^^Increase daily pills ingested^^Increase atrial fibrillation^^"/>
  <p:tag name="WEIGHTS" val="1^^1^^1^^1^^1^^"/>
  <p:tag name="CORRECTANSWER" val="0^^0^^0^^0^^0^^"/>
</p:tagLst>
</file>

<file path=ppt/tags/tag75.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76.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77.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78.xml><?xml version="1.0" encoding="utf-8"?>
<p:tagLst xmlns:a="http://schemas.openxmlformats.org/drawingml/2006/main" xmlns:r="http://schemas.openxmlformats.org/officeDocument/2006/relationships" xmlns:p="http://schemas.openxmlformats.org/presentationml/2006/main">
  <p:tag name="OPSLIDE" val="1090781184"/>
  <p:tag name="EXELEMGUID" val="73c00e50-a659-4486-89f5-2ab309a030e0"/>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79.xml><?xml version="1.0" encoding="utf-8"?>
<p:tagLst xmlns:a="http://schemas.openxmlformats.org/drawingml/2006/main" xmlns:r="http://schemas.openxmlformats.org/officeDocument/2006/relationships" xmlns:p="http://schemas.openxmlformats.org/presentationml/2006/main">
  <p:tag name="ALIAS" val="Question 11"/>
</p:tagLst>
</file>

<file path=ppt/tags/tag8.xml><?xml version="1.0" encoding="utf-8"?>
<p:tagLst xmlns:a="http://schemas.openxmlformats.org/drawingml/2006/main" xmlns:r="http://schemas.openxmlformats.org/officeDocument/2006/relationships" xmlns:p="http://schemas.openxmlformats.org/presentationml/2006/main">
  <p:tag name="ALIAS" val="Question 2"/>
</p:tagLst>
</file>

<file path=ppt/tags/tag80.xml><?xml version="1.0" encoding="utf-8"?>
<p:tagLst xmlns:a="http://schemas.openxmlformats.org/drawingml/2006/main" xmlns:r="http://schemas.openxmlformats.org/officeDocument/2006/relationships" xmlns:p="http://schemas.openxmlformats.org/presentationml/2006/main">
  <p:tag name="ALIASES" val="Choice 0^^Cause of weight loss^^Increase the risk of compulsive ^^Improve depression in US patient^^None of the above^^"/>
  <p:tag name="WEIGHTS" val="1^^1^^1^^1^^1^^"/>
  <p:tag name="CORRECTANSWER" val="0^^0^^0^^0^^0^^"/>
</p:tagLst>
</file>

<file path=ppt/tags/tag81.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82.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83.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84.xml><?xml version="1.0" encoding="utf-8"?>
<p:tagLst xmlns:a="http://schemas.openxmlformats.org/drawingml/2006/main" xmlns:r="http://schemas.openxmlformats.org/officeDocument/2006/relationships" xmlns:p="http://schemas.openxmlformats.org/presentationml/2006/main">
  <p:tag name="OPSLIDE" val="1090781184"/>
  <p:tag name="EXELEMGUID" val="edfe5044-9347-439a-9876-013daa3339ec"/>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85.xml><?xml version="1.0" encoding="utf-8"?>
<p:tagLst xmlns:a="http://schemas.openxmlformats.org/drawingml/2006/main" xmlns:r="http://schemas.openxmlformats.org/officeDocument/2006/relationships" xmlns:p="http://schemas.openxmlformats.org/presentationml/2006/main">
  <p:tag name="ALIAS" val="Question 12"/>
</p:tagLst>
</file>

<file path=ppt/tags/tag86.xml><?xml version="1.0" encoding="utf-8"?>
<p:tagLst xmlns:a="http://schemas.openxmlformats.org/drawingml/2006/main" xmlns:r="http://schemas.openxmlformats.org/officeDocument/2006/relationships" xmlns:p="http://schemas.openxmlformats.org/presentationml/2006/main">
  <p:tag name="ALIASES" val="Choice 0^^No changes in mortality rate as ^^A 1.5 fold increase in one year ^^A mortality rate actually lower ^^2-3 times higher mortality rate ^^"/>
  <p:tag name="WEIGHTS" val="1^^1^^1^^1^^1^^"/>
  <p:tag name="CORRECTANSWER" val="0^^0^^0^^0^^0^^"/>
</p:tagLst>
</file>

<file path=ppt/tags/tag87.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88.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89.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ags/tag9.xml><?xml version="1.0" encoding="utf-8"?>
<p:tagLst xmlns:a="http://schemas.openxmlformats.org/drawingml/2006/main" xmlns:r="http://schemas.openxmlformats.org/officeDocument/2006/relationships" xmlns:p="http://schemas.openxmlformats.org/presentationml/2006/main">
  <p:tag name="ALIASES" val="Choice 0^^Cardiac events were high, but lo^^Cardiac Events were low at 7 day^^Patients sent to the ER had high^^Patients sent home had better bl^^"/>
  <p:tag name="WEIGHTS" val="1^^1^^1^^1^^1^^"/>
  <p:tag name="CORRECTANSWER" val="0^^0^^0^^0^^0^^"/>
</p:tagLst>
</file>

<file path=ppt/tags/tag90.xml><?xml version="1.0" encoding="utf-8"?>
<p:tagLst xmlns:a="http://schemas.openxmlformats.org/drawingml/2006/main" xmlns:r="http://schemas.openxmlformats.org/officeDocument/2006/relationships" xmlns:p="http://schemas.openxmlformats.org/presentationml/2006/main">
  <p:tag name="OPSLIDE" val="1090781184"/>
  <p:tag name="EXELEMGUID" val="40c3ffe4-9934-48ba-b5e5-3b5c4c65fb8f"/>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Lst>
</file>

<file path=ppt/tags/tag91.xml><?xml version="1.0" encoding="utf-8"?>
<p:tagLst xmlns:a="http://schemas.openxmlformats.org/drawingml/2006/main" xmlns:r="http://schemas.openxmlformats.org/officeDocument/2006/relationships" xmlns:p="http://schemas.openxmlformats.org/presentationml/2006/main">
  <p:tag name="ALIAS" val="Question 13"/>
</p:tagLst>
</file>

<file path=ppt/tags/tag92.xml><?xml version="1.0" encoding="utf-8"?>
<p:tagLst xmlns:a="http://schemas.openxmlformats.org/drawingml/2006/main" xmlns:r="http://schemas.openxmlformats.org/officeDocument/2006/relationships" xmlns:p="http://schemas.openxmlformats.org/presentationml/2006/main">
  <p:tag name="ALIASES" val="Choice 0^^There is a minimal increase in C^^A new opioid prescription increa^^A new opioid prescription double^^A longer acting opioid, such as ^^2 and 3^^"/>
  <p:tag name="WEIGHTS" val="1^^1^^1^^1^^1^^1^^"/>
  <p:tag name="CORRECTANSWER" val="0^^0^^0^^0^^0^^0^^"/>
</p:tagLst>
</file>

<file path=ppt/tags/tag93.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94.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95.xml><?xml version="1.0" encoding="utf-8"?>
<p:tagLst xmlns:a="http://schemas.openxmlformats.org/drawingml/2006/main" xmlns:r="http://schemas.openxmlformats.org/officeDocument/2006/relationships" xmlns:p="http://schemas.openxmlformats.org/presentationml/2006/main">
  <p:tag name="INTERVAL" val="20"/>
  <p:tag name="ADVONTIMEOUT"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29163</TotalTime>
  <Words>2740</Words>
  <Application>Microsoft Office PowerPoint</Application>
  <PresentationFormat>On-screen Show (4:3)</PresentationFormat>
  <Paragraphs>319</Paragraphs>
  <Slides>54</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2" baseType="lpstr">
      <vt:lpstr>Book Antiqua</vt:lpstr>
      <vt:lpstr>Calibri</vt:lpstr>
      <vt:lpstr>Lucida Sans</vt:lpstr>
      <vt:lpstr>Wingdings</vt:lpstr>
      <vt:lpstr>Wingdings 2</vt:lpstr>
      <vt:lpstr>Wingdings 3</vt:lpstr>
      <vt:lpstr>Apex</vt:lpstr>
      <vt:lpstr>Chart</vt:lpstr>
      <vt:lpstr>Updates in Internal Medicine</vt:lpstr>
      <vt:lpstr>PowerPoint Presentation</vt:lpstr>
      <vt:lpstr>Declarations</vt:lpstr>
      <vt:lpstr>Question 1</vt:lpstr>
      <vt:lpstr>Checkpoint Inhibitors</vt:lpstr>
      <vt:lpstr>PowerPoint Presentation</vt:lpstr>
      <vt:lpstr>Question 2</vt:lpstr>
      <vt:lpstr>Characteristics and Outcomes of Patients Presenting With Hypertensive Urgency in the Office Setting</vt:lpstr>
      <vt:lpstr>Question 3</vt:lpstr>
      <vt:lpstr>Scalp Hypothermia</vt:lpstr>
      <vt:lpstr>PowerPoint Presentation</vt:lpstr>
      <vt:lpstr>Before You Were Born</vt:lpstr>
      <vt:lpstr>Before You Were Born</vt:lpstr>
      <vt:lpstr>Question 4</vt:lpstr>
      <vt:lpstr>Question 5</vt:lpstr>
      <vt:lpstr> Br J Surg. 2017 Jan;104(1):52-61. doi: 10.1002/bjs.10309. Epub 2016 Sep 30. Randomized clinical trial of observational versus antibiotic treatment for a first episode of CT-proven uncomplicated acute diverticulitis.  </vt:lpstr>
      <vt:lpstr>Before You Were Born</vt:lpstr>
      <vt:lpstr>Question 6</vt:lpstr>
      <vt:lpstr>Question 6</vt:lpstr>
      <vt:lpstr>Short term use of oral corticosteroids and related harms among adults in the United States: population based cohort study BMJ 2017; 357</vt:lpstr>
      <vt:lpstr>Question 7</vt:lpstr>
      <vt:lpstr>PowerPoint Presentation</vt:lpstr>
      <vt:lpstr>Antihypertensives and Hip/Pelvic Fracture Risk</vt:lpstr>
      <vt:lpstr>Question 8 </vt:lpstr>
      <vt:lpstr>Efficacy of olanzapine for the prophylaxis and rescue of chemotherapy-induced nausea and vomiting (CINV): a systematic review and meta-analysis. Chiu L, Chow R, Popovic M, Navari RM, Shumway NM, Chiu N, Lam H, Milakovic M, Pasetka M, Vuong S, Chow E, DeAngelis C SOSupport Care Cancer. 2016;24(5):2381. Epub 2016 Jan 15</vt:lpstr>
      <vt:lpstr>PowerPoint Presentation</vt:lpstr>
      <vt:lpstr>Before You Were Born</vt:lpstr>
      <vt:lpstr>Before You Were Born</vt:lpstr>
      <vt:lpstr>Before You Were Born</vt:lpstr>
      <vt:lpstr>Question 9</vt:lpstr>
      <vt:lpstr>Lancet; 2016;388 (October 29): 2142 - 2152</vt:lpstr>
      <vt:lpstr>Your Friend and Mine, The J Shaped Curve</vt:lpstr>
      <vt:lpstr>BP Treatment in Patients with CAD</vt:lpstr>
      <vt:lpstr>Question 11</vt:lpstr>
      <vt:lpstr>Question 10</vt:lpstr>
      <vt:lpstr>NEJM;2017;April 3rd (epublished)</vt:lpstr>
      <vt:lpstr>PowerPoint Presentation</vt:lpstr>
      <vt:lpstr>Question 11</vt:lpstr>
      <vt:lpstr>J Clin Psychopharmacol; 2017:37(February): 102 - 104</vt:lpstr>
      <vt:lpstr>Impulse Control Disorders Take your vitamin D3</vt:lpstr>
      <vt:lpstr>Question 12</vt:lpstr>
      <vt:lpstr>PowerPoint Presentation</vt:lpstr>
      <vt:lpstr>Question 13</vt:lpstr>
      <vt:lpstr>PowerPoint Presentation</vt:lpstr>
      <vt:lpstr>PowerPoint Presentation</vt:lpstr>
      <vt:lpstr>Case II</vt:lpstr>
      <vt:lpstr>Case II</vt:lpstr>
      <vt:lpstr>Case II</vt:lpstr>
      <vt:lpstr>Case II</vt:lpstr>
      <vt:lpstr>Case II</vt:lpstr>
      <vt:lpstr>Case II</vt:lpstr>
      <vt:lpstr>Case II</vt:lpstr>
      <vt:lpstr>Case II</vt:lpstr>
      <vt:lpstr>Case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in Internal Medicine</dc:title>
  <dc:creator>maustin</dc:creator>
  <cp:lastModifiedBy>subodh agrawal</cp:lastModifiedBy>
  <cp:revision>110</cp:revision>
  <dcterms:created xsi:type="dcterms:W3CDTF">2017-05-17T19:19:51Z</dcterms:created>
  <dcterms:modified xsi:type="dcterms:W3CDTF">2017-07-07T15:27:43Z</dcterms:modified>
</cp:coreProperties>
</file>