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activeX/activeX1.xml" ContentType="application/vnd.ms-office.activeX+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activeX/activeX2.xml" ContentType="application/vnd.ms-office.activeX+xml"/>
  <Override PartName="/ppt/embeddings/oleObject2.bin" ContentType="application/vnd.openxmlformats-officedocument.oleObject"/>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activeX/activeX3.xml" ContentType="application/vnd.ms-office.activeX+xml"/>
  <Override PartName="/ppt/embeddings/oleObject3.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activeX/activeX4.xml" ContentType="application/vnd.ms-office.activeX+xml"/>
  <Override PartName="/ppt/embeddings/oleObject4.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activeX/activeX5.xml" ContentType="application/vnd.ms-office.activeX+xml"/>
  <Override PartName="/ppt/embeddings/oleObject5.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786" r:id="rId2"/>
    <p:sldId id="496" r:id="rId3"/>
    <p:sldId id="554" r:id="rId4"/>
    <p:sldId id="805" r:id="rId5"/>
    <p:sldId id="729" r:id="rId6"/>
    <p:sldId id="731" r:id="rId7"/>
    <p:sldId id="734" r:id="rId8"/>
    <p:sldId id="806" r:id="rId9"/>
    <p:sldId id="582" r:id="rId10"/>
    <p:sldId id="807" r:id="rId11"/>
    <p:sldId id="583" r:id="rId12"/>
    <p:sldId id="585" r:id="rId13"/>
    <p:sldId id="586" r:id="rId14"/>
    <p:sldId id="587" r:id="rId15"/>
    <p:sldId id="588" r:id="rId16"/>
    <p:sldId id="589" r:id="rId17"/>
    <p:sldId id="590" r:id="rId18"/>
    <p:sldId id="591" r:id="rId19"/>
    <p:sldId id="453" r:id="rId20"/>
    <p:sldId id="768" r:id="rId21"/>
    <p:sldId id="592" r:id="rId22"/>
    <p:sldId id="808" r:id="rId23"/>
    <p:sldId id="701" r:id="rId24"/>
    <p:sldId id="775" r:id="rId25"/>
    <p:sldId id="809" r:id="rId26"/>
    <p:sldId id="765" r:id="rId27"/>
    <p:sldId id="799" r:id="rId28"/>
    <p:sldId id="800" r:id="rId29"/>
    <p:sldId id="801" r:id="rId30"/>
    <p:sldId id="802" r:id="rId31"/>
    <p:sldId id="803" r:id="rId32"/>
    <p:sldId id="791" r:id="rId33"/>
    <p:sldId id="792" r:id="rId34"/>
    <p:sldId id="788" r:id="rId35"/>
    <p:sldId id="789" r:id="rId36"/>
    <p:sldId id="756" r:id="rId37"/>
    <p:sldId id="797" r:id="rId38"/>
    <p:sldId id="798" r:id="rId39"/>
    <p:sldId id="795" r:id="rId40"/>
    <p:sldId id="447" r:id="rId41"/>
    <p:sldId id="621" r:id="rId42"/>
    <p:sldId id="392" r:id="rId43"/>
    <p:sldId id="737" r:id="rId44"/>
    <p:sldId id="739" r:id="rId45"/>
    <p:sldId id="804" r:id="rId46"/>
    <p:sldId id="401" r:id="rId47"/>
    <p:sldId id="740" r:id="rId48"/>
    <p:sldId id="757" r:id="rId49"/>
    <p:sldId id="796" r:id="rId50"/>
    <p:sldId id="784" r:id="rId51"/>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228" autoAdjust="0"/>
    <p:restoredTop sz="95815" autoAdjust="0"/>
  </p:normalViewPr>
  <p:slideViewPr>
    <p:cSldViewPr>
      <p:cViewPr>
        <p:scale>
          <a:sx n="84" d="100"/>
          <a:sy n="84" d="100"/>
        </p:scale>
        <p:origin x="941" y="130"/>
      </p:cViewPr>
      <p:guideLst>
        <p:guide orient="horz" pos="2160"/>
        <p:guide pos="2880"/>
      </p:guideLst>
    </p:cSldViewPr>
  </p:slideViewPr>
  <p:notesTextViewPr>
    <p:cViewPr>
      <p:scale>
        <a:sx n="3" d="2"/>
        <a:sy n="3" d="2"/>
      </p:scale>
      <p:origin x="0" y="0"/>
    </p:cViewPr>
  </p:notesTextViewPr>
  <p:sorterViewPr>
    <p:cViewPr>
      <p:scale>
        <a:sx n="100" d="100"/>
        <a:sy n="100" d="100"/>
      </p:scale>
      <p:origin x="0" y="40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7053240-CE69-11CD-A777-00DD01143C57}" ax:persistence="persistStorage" r:id="rId1"/>
</file>

<file path=ppt/activeX/activeX2.xml><?xml version="1.0" encoding="utf-8"?>
<ax:ocx xmlns:ax="http://schemas.microsoft.com/office/2006/activeX" xmlns:r="http://schemas.openxmlformats.org/officeDocument/2006/relationships" ax:classid="{D7053240-CE69-11CD-A777-00DD01143C57}" ax:persistence="persistStorage" r:id="rId1"/>
</file>

<file path=ppt/activeX/activeX3.xml><?xml version="1.0" encoding="utf-8"?>
<ax:ocx xmlns:ax="http://schemas.microsoft.com/office/2006/activeX" xmlns:r="http://schemas.openxmlformats.org/officeDocument/2006/relationships" ax:classid="{D7053240-CE69-11CD-A777-00DD01143C57}" ax:persistence="persistStorage" r:id="rId1"/>
</file>

<file path=ppt/activeX/activeX4.xml><?xml version="1.0" encoding="utf-8"?>
<ax:ocx xmlns:ax="http://schemas.microsoft.com/office/2006/activeX" xmlns:r="http://schemas.openxmlformats.org/officeDocument/2006/relationships" ax:classid="{D7053240-CE69-11CD-A777-00DD01143C57}" ax:persistence="persistStorage" r:id="rId1"/>
</file>

<file path=ppt/activeX/activeX5.xml><?xml version="1.0" encoding="utf-8"?>
<ax:ocx xmlns:ax="http://schemas.microsoft.com/office/2006/activeX" xmlns:r="http://schemas.openxmlformats.org/officeDocument/2006/relationships" ax:classid="{D7053240-CE69-11CD-A777-00DD01143C57}" ax:persistence="persistStorage" r:id="rId1"/>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144303390648"/>
          <c:y val="4.9300157480315014E-2"/>
          <c:w val="0.816265198992982"/>
          <c:h val="0.835632755905512"/>
        </c:manualLayout>
      </c:layout>
      <c:lineChart>
        <c:grouping val="standard"/>
        <c:varyColors val="0"/>
        <c:ser>
          <c:idx val="0"/>
          <c:order val="0"/>
          <c:tx>
            <c:strRef>
              <c:f>Sheet1!$B$1</c:f>
              <c:strCache>
                <c:ptCount val="1"/>
                <c:pt idx="0">
                  <c:v>Main</c:v>
                </c:pt>
              </c:strCache>
            </c:strRef>
          </c:tx>
          <c:spPr>
            <a:ln w="28575" cap="rnd">
              <a:solidFill>
                <a:schemeClr val="accent1"/>
              </a:solidFill>
              <a:round/>
            </a:ln>
            <a:effectLst/>
          </c:spPr>
          <c:marker>
            <c:symbol val="none"/>
          </c:marker>
          <c:cat>
            <c:numRef>
              <c:f>Sheet1!$A$2:$A$52</c:f>
              <c:numCache>
                <c:formatCode>General</c:formatCode>
                <c:ptCount val="51"/>
                <c:pt idx="0">
                  <c:v>20</c:v>
                </c:pt>
                <c:pt idx="1">
                  <c:v>21.8</c:v>
                </c:pt>
                <c:pt idx="2">
                  <c:v>23.6</c:v>
                </c:pt>
                <c:pt idx="3">
                  <c:v>25.4</c:v>
                </c:pt>
                <c:pt idx="4">
                  <c:v>27.2</c:v>
                </c:pt>
                <c:pt idx="5">
                  <c:v>29</c:v>
                </c:pt>
                <c:pt idx="6">
                  <c:v>30.8</c:v>
                </c:pt>
                <c:pt idx="7">
                  <c:v>32.6</c:v>
                </c:pt>
                <c:pt idx="8">
                  <c:v>34.4</c:v>
                </c:pt>
                <c:pt idx="9">
                  <c:v>36.200000000000003</c:v>
                </c:pt>
                <c:pt idx="10">
                  <c:v>38</c:v>
                </c:pt>
                <c:pt idx="11">
                  <c:v>39.800000000000004</c:v>
                </c:pt>
                <c:pt idx="12">
                  <c:v>41.599999999999973</c:v>
                </c:pt>
                <c:pt idx="13">
                  <c:v>43.399999999999913</c:v>
                </c:pt>
                <c:pt idx="14">
                  <c:v>45.199999999999989</c:v>
                </c:pt>
                <c:pt idx="15">
                  <c:v>46.999999999999964</c:v>
                </c:pt>
                <c:pt idx="16">
                  <c:v>48.800000000000004</c:v>
                </c:pt>
                <c:pt idx="17">
                  <c:v>50.599999999999973</c:v>
                </c:pt>
                <c:pt idx="18">
                  <c:v>52.399999999999913</c:v>
                </c:pt>
                <c:pt idx="19">
                  <c:v>54.199999999999989</c:v>
                </c:pt>
                <c:pt idx="20">
                  <c:v>55.999999999999964</c:v>
                </c:pt>
                <c:pt idx="21">
                  <c:v>57.800000000000004</c:v>
                </c:pt>
                <c:pt idx="22">
                  <c:v>59.599999999999973</c:v>
                </c:pt>
                <c:pt idx="23">
                  <c:v>61.399999999999913</c:v>
                </c:pt>
                <c:pt idx="24">
                  <c:v>63.199999999999989</c:v>
                </c:pt>
                <c:pt idx="25">
                  <c:v>65</c:v>
                </c:pt>
                <c:pt idx="26">
                  <c:v>66.799999999999926</c:v>
                </c:pt>
                <c:pt idx="27">
                  <c:v>68.599999999999895</c:v>
                </c:pt>
                <c:pt idx="28">
                  <c:v>70.399999999999906</c:v>
                </c:pt>
                <c:pt idx="29">
                  <c:v>72.199999999999903</c:v>
                </c:pt>
                <c:pt idx="30">
                  <c:v>74</c:v>
                </c:pt>
                <c:pt idx="31">
                  <c:v>75.799999999999926</c:v>
                </c:pt>
                <c:pt idx="32">
                  <c:v>77.599999999999895</c:v>
                </c:pt>
                <c:pt idx="33">
                  <c:v>79.399999999999906</c:v>
                </c:pt>
                <c:pt idx="34">
                  <c:v>81.199999999999903</c:v>
                </c:pt>
                <c:pt idx="35">
                  <c:v>83</c:v>
                </c:pt>
                <c:pt idx="36">
                  <c:v>84.799999999999926</c:v>
                </c:pt>
                <c:pt idx="37">
                  <c:v>86.599999999999895</c:v>
                </c:pt>
                <c:pt idx="38">
                  <c:v>88.399999999999906</c:v>
                </c:pt>
                <c:pt idx="39">
                  <c:v>90.199999999999903</c:v>
                </c:pt>
                <c:pt idx="40">
                  <c:v>92</c:v>
                </c:pt>
                <c:pt idx="41">
                  <c:v>93.799999999999926</c:v>
                </c:pt>
                <c:pt idx="42">
                  <c:v>95.599999999999895</c:v>
                </c:pt>
                <c:pt idx="43">
                  <c:v>97.399999999999906</c:v>
                </c:pt>
                <c:pt idx="44">
                  <c:v>99.199999999999903</c:v>
                </c:pt>
                <c:pt idx="45">
                  <c:v>100.9999999999992</c:v>
                </c:pt>
                <c:pt idx="46">
                  <c:v>102.79999999999914</c:v>
                </c:pt>
                <c:pt idx="47">
                  <c:v>104.59999999999913</c:v>
                </c:pt>
                <c:pt idx="48">
                  <c:v>106.39999999999912</c:v>
                </c:pt>
                <c:pt idx="49">
                  <c:v>108.19999999999899</c:v>
                </c:pt>
                <c:pt idx="50">
                  <c:v>109.9999999999992</c:v>
                </c:pt>
              </c:numCache>
            </c:numRef>
          </c:cat>
          <c:val>
            <c:numRef>
              <c:f>Sheet1!$B$2:$B$52</c:f>
              <c:numCache>
                <c:formatCode>General</c:formatCode>
                <c:ptCount val="51"/>
                <c:pt idx="0">
                  <c:v>-0.77648129963223478</c:v>
                </c:pt>
                <c:pt idx="1">
                  <c:v>-0.76002560784065865</c:v>
                </c:pt>
                <c:pt idx="2">
                  <c:v>-0.74260383213876524</c:v>
                </c:pt>
                <c:pt idx="3">
                  <c:v>-0.72534092861053412</c:v>
                </c:pt>
                <c:pt idx="4">
                  <c:v>-0.70824322365236703</c:v>
                </c:pt>
                <c:pt idx="5">
                  <c:v>-0.69237006905669718</c:v>
                </c:pt>
                <c:pt idx="6">
                  <c:v>-0.6741046642499825</c:v>
                </c:pt>
                <c:pt idx="7">
                  <c:v>-0.65729210255181225</c:v>
                </c:pt>
                <c:pt idx="8">
                  <c:v>-0.636637018635276</c:v>
                </c:pt>
                <c:pt idx="9">
                  <c:v>-0.60699542039962751</c:v>
                </c:pt>
                <c:pt idx="10">
                  <c:v>-0.58748155092123122</c:v>
                </c:pt>
                <c:pt idx="11">
                  <c:v>-0.54494257269965563</c:v>
                </c:pt>
                <c:pt idx="12">
                  <c:v>-0.52877248549974798</c:v>
                </c:pt>
                <c:pt idx="13">
                  <c:v>-0.4947989812115815</c:v>
                </c:pt>
                <c:pt idx="14">
                  <c:v>-0.47793095509367156</c:v>
                </c:pt>
                <c:pt idx="15">
                  <c:v>-0.45037980006423456</c:v>
                </c:pt>
                <c:pt idx="16">
                  <c:v>-0.42660676156345712</c:v>
                </c:pt>
                <c:pt idx="17">
                  <c:v>-0.40026764340423399</c:v>
                </c:pt>
                <c:pt idx="18">
                  <c:v>-0.37862533039324675</c:v>
                </c:pt>
                <c:pt idx="19">
                  <c:v>-0.34896576954561193</c:v>
                </c:pt>
                <c:pt idx="20">
                  <c:v>-0.33239762925199356</c:v>
                </c:pt>
                <c:pt idx="21">
                  <c:v>-0.30047472922341611</c:v>
                </c:pt>
                <c:pt idx="22">
                  <c:v>-0.28162241829329698</c:v>
                </c:pt>
                <c:pt idx="23">
                  <c:v>-0.258336985150945</c:v>
                </c:pt>
                <c:pt idx="24">
                  <c:v>-0.24375488452681332</c:v>
                </c:pt>
                <c:pt idx="25">
                  <c:v>-0.21202650701651188</c:v>
                </c:pt>
                <c:pt idx="26">
                  <c:v>-0.1929279125867763</c:v>
                </c:pt>
                <c:pt idx="27">
                  <c:v>-0.17141682299131028</c:v>
                </c:pt>
                <c:pt idx="28">
                  <c:v>-0.14782388320265888</c:v>
                </c:pt>
                <c:pt idx="29">
                  <c:v>-0.12661870810460987</c:v>
                </c:pt>
                <c:pt idx="30">
                  <c:v>-0.10836277174977314</c:v>
                </c:pt>
                <c:pt idx="31">
                  <c:v>-0.1008444579312122</c:v>
                </c:pt>
                <c:pt idx="32">
                  <c:v>-8.751954281845753E-2</c:v>
                </c:pt>
                <c:pt idx="33">
                  <c:v>-7.9619680097853932E-2</c:v>
                </c:pt>
                <c:pt idx="34">
                  <c:v>-6.8710851771233594E-2</c:v>
                </c:pt>
                <c:pt idx="35">
                  <c:v>-4.8885666525348537E-2</c:v>
                </c:pt>
                <c:pt idx="36">
                  <c:v>-4.0187145727175765E-2</c:v>
                </c:pt>
                <c:pt idx="37">
                  <c:v>-3.1422800754354815E-2</c:v>
                </c:pt>
                <c:pt idx="38">
                  <c:v>-1.5989032779021702E-2</c:v>
                </c:pt>
                <c:pt idx="39">
                  <c:v>-2.073867007276855E-3</c:v>
                </c:pt>
                <c:pt idx="40">
                  <c:v>1.1873618338755904E-2</c:v>
                </c:pt>
                <c:pt idx="41">
                  <c:v>2.9331745605652573E-2</c:v>
                </c:pt>
                <c:pt idx="42">
                  <c:v>4.3142425762443315E-2</c:v>
                </c:pt>
                <c:pt idx="43">
                  <c:v>7.3986408737432924E-2</c:v>
                </c:pt>
                <c:pt idx="44">
                  <c:v>8.921726600683226E-2</c:v>
                </c:pt>
                <c:pt idx="45">
                  <c:v>0.11002291947360714</c:v>
                </c:pt>
                <c:pt idx="46">
                  <c:v>0.122177545601566</c:v>
                </c:pt>
                <c:pt idx="47">
                  <c:v>0.125384866389296</c:v>
                </c:pt>
                <c:pt idx="48">
                  <c:v>0.13345078685942544</c:v>
                </c:pt>
                <c:pt idx="49">
                  <c:v>0.14125948544730263</c:v>
                </c:pt>
                <c:pt idx="50">
                  <c:v>0.14923966529001401</c:v>
                </c:pt>
              </c:numCache>
            </c:numRef>
          </c:val>
          <c:smooth val="0"/>
          <c:extLst>
            <c:ext xmlns:c16="http://schemas.microsoft.com/office/drawing/2014/chart" uri="{C3380CC4-5D6E-409C-BE32-E72D297353CC}">
              <c16:uniqueId val="{00000000-F12C-4A68-A552-F17AF0D525B0}"/>
            </c:ext>
          </c:extLst>
        </c:ser>
        <c:ser>
          <c:idx val="1"/>
          <c:order val="1"/>
          <c:tx>
            <c:strRef>
              <c:f>Sheet1!$C$1</c:f>
              <c:strCache>
                <c:ptCount val="1"/>
                <c:pt idx="0">
                  <c:v>95% confidence level</c:v>
                </c:pt>
              </c:strCache>
            </c:strRef>
          </c:tx>
          <c:spPr>
            <a:ln w="28575" cap="rnd">
              <a:solidFill>
                <a:schemeClr val="bg1">
                  <a:lumMod val="65000"/>
                </a:schemeClr>
              </a:solidFill>
              <a:prstDash val="sysDash"/>
              <a:round/>
            </a:ln>
            <a:effectLst/>
          </c:spPr>
          <c:marker>
            <c:symbol val="none"/>
          </c:marker>
          <c:cat>
            <c:numRef>
              <c:f>Sheet1!$A$2:$A$52</c:f>
              <c:numCache>
                <c:formatCode>General</c:formatCode>
                <c:ptCount val="51"/>
                <c:pt idx="0">
                  <c:v>20</c:v>
                </c:pt>
                <c:pt idx="1">
                  <c:v>21.8</c:v>
                </c:pt>
                <c:pt idx="2">
                  <c:v>23.6</c:v>
                </c:pt>
                <c:pt idx="3">
                  <c:v>25.4</c:v>
                </c:pt>
                <c:pt idx="4">
                  <c:v>27.2</c:v>
                </c:pt>
                <c:pt idx="5">
                  <c:v>29</c:v>
                </c:pt>
                <c:pt idx="6">
                  <c:v>30.8</c:v>
                </c:pt>
                <c:pt idx="7">
                  <c:v>32.6</c:v>
                </c:pt>
                <c:pt idx="8">
                  <c:v>34.4</c:v>
                </c:pt>
                <c:pt idx="9">
                  <c:v>36.200000000000003</c:v>
                </c:pt>
                <c:pt idx="10">
                  <c:v>38</c:v>
                </c:pt>
                <c:pt idx="11">
                  <c:v>39.800000000000004</c:v>
                </c:pt>
                <c:pt idx="12">
                  <c:v>41.599999999999973</c:v>
                </c:pt>
                <c:pt idx="13">
                  <c:v>43.399999999999913</c:v>
                </c:pt>
                <c:pt idx="14">
                  <c:v>45.199999999999989</c:v>
                </c:pt>
                <c:pt idx="15">
                  <c:v>46.999999999999964</c:v>
                </c:pt>
                <c:pt idx="16">
                  <c:v>48.800000000000004</c:v>
                </c:pt>
                <c:pt idx="17">
                  <c:v>50.599999999999973</c:v>
                </c:pt>
                <c:pt idx="18">
                  <c:v>52.399999999999913</c:v>
                </c:pt>
                <c:pt idx="19">
                  <c:v>54.199999999999989</c:v>
                </c:pt>
                <c:pt idx="20">
                  <c:v>55.999999999999964</c:v>
                </c:pt>
                <c:pt idx="21">
                  <c:v>57.800000000000004</c:v>
                </c:pt>
                <c:pt idx="22">
                  <c:v>59.599999999999973</c:v>
                </c:pt>
                <c:pt idx="23">
                  <c:v>61.399999999999913</c:v>
                </c:pt>
                <c:pt idx="24">
                  <c:v>63.199999999999989</c:v>
                </c:pt>
                <c:pt idx="25">
                  <c:v>65</c:v>
                </c:pt>
                <c:pt idx="26">
                  <c:v>66.799999999999926</c:v>
                </c:pt>
                <c:pt idx="27">
                  <c:v>68.599999999999895</c:v>
                </c:pt>
                <c:pt idx="28">
                  <c:v>70.399999999999906</c:v>
                </c:pt>
                <c:pt idx="29">
                  <c:v>72.199999999999903</c:v>
                </c:pt>
                <c:pt idx="30">
                  <c:v>74</c:v>
                </c:pt>
                <c:pt idx="31">
                  <c:v>75.799999999999926</c:v>
                </c:pt>
                <c:pt idx="32">
                  <c:v>77.599999999999895</c:v>
                </c:pt>
                <c:pt idx="33">
                  <c:v>79.399999999999906</c:v>
                </c:pt>
                <c:pt idx="34">
                  <c:v>81.199999999999903</c:v>
                </c:pt>
                <c:pt idx="35">
                  <c:v>83</c:v>
                </c:pt>
                <c:pt idx="36">
                  <c:v>84.799999999999926</c:v>
                </c:pt>
                <c:pt idx="37">
                  <c:v>86.599999999999895</c:v>
                </c:pt>
                <c:pt idx="38">
                  <c:v>88.399999999999906</c:v>
                </c:pt>
                <c:pt idx="39">
                  <c:v>90.199999999999903</c:v>
                </c:pt>
                <c:pt idx="40">
                  <c:v>92</c:v>
                </c:pt>
                <c:pt idx="41">
                  <c:v>93.799999999999926</c:v>
                </c:pt>
                <c:pt idx="42">
                  <c:v>95.599999999999895</c:v>
                </c:pt>
                <c:pt idx="43">
                  <c:v>97.399999999999906</c:v>
                </c:pt>
                <c:pt idx="44">
                  <c:v>99.199999999999903</c:v>
                </c:pt>
                <c:pt idx="45">
                  <c:v>100.9999999999992</c:v>
                </c:pt>
                <c:pt idx="46">
                  <c:v>102.79999999999914</c:v>
                </c:pt>
                <c:pt idx="47">
                  <c:v>104.59999999999913</c:v>
                </c:pt>
                <c:pt idx="48">
                  <c:v>106.39999999999912</c:v>
                </c:pt>
                <c:pt idx="49">
                  <c:v>108.19999999999899</c:v>
                </c:pt>
                <c:pt idx="50">
                  <c:v>109.9999999999992</c:v>
                </c:pt>
              </c:numCache>
            </c:numRef>
          </c:cat>
          <c:val>
            <c:numRef>
              <c:f>Sheet1!$C$2:$C$52</c:f>
              <c:numCache>
                <c:formatCode>General</c:formatCode>
                <c:ptCount val="51"/>
                <c:pt idx="0">
                  <c:v>-0.46840434933886688</c:v>
                </c:pt>
                <c:pt idx="1">
                  <c:v>-0.46129185782140503</c:v>
                </c:pt>
                <c:pt idx="2">
                  <c:v>-0.451825364942052</c:v>
                </c:pt>
                <c:pt idx="3">
                  <c:v>-0.44180673996713915</c:v>
                </c:pt>
                <c:pt idx="4">
                  <c:v>-0.43153742631889008</c:v>
                </c:pt>
                <c:pt idx="5">
                  <c:v>-0.42287885745359632</c:v>
                </c:pt>
                <c:pt idx="6">
                  <c:v>-0.40642446689845013</c:v>
                </c:pt>
                <c:pt idx="7">
                  <c:v>-0.38810618867934887</c:v>
                </c:pt>
                <c:pt idx="8">
                  <c:v>-0.37183476083209294</c:v>
                </c:pt>
                <c:pt idx="9">
                  <c:v>-0.34535620970052261</c:v>
                </c:pt>
                <c:pt idx="10">
                  <c:v>-0.31092707561039556</c:v>
                </c:pt>
                <c:pt idx="11">
                  <c:v>-0.28591818995471513</c:v>
                </c:pt>
                <c:pt idx="12">
                  <c:v>-0.25594115085482</c:v>
                </c:pt>
                <c:pt idx="13">
                  <c:v>-0.23026453693290425</c:v>
                </c:pt>
                <c:pt idx="14">
                  <c:v>-0.20357312808122699</c:v>
                </c:pt>
                <c:pt idx="15">
                  <c:v>-0.17275719072846343</c:v>
                </c:pt>
                <c:pt idx="16">
                  <c:v>-0.14316127610599699</c:v>
                </c:pt>
                <c:pt idx="17">
                  <c:v>-0.11230976877841915</c:v>
                </c:pt>
                <c:pt idx="18">
                  <c:v>-8.1250192946894062E-2</c:v>
                </c:pt>
                <c:pt idx="19">
                  <c:v>-4.63503436750414E-2</c:v>
                </c:pt>
                <c:pt idx="20">
                  <c:v>-1.6995616817805505E-2</c:v>
                </c:pt>
                <c:pt idx="21">
                  <c:v>-1.1133040964768001E-3</c:v>
                </c:pt>
                <c:pt idx="22">
                  <c:v>1.5220683189611107E-2</c:v>
                </c:pt>
                <c:pt idx="23">
                  <c:v>3.4317746781108806E-2</c:v>
                </c:pt>
                <c:pt idx="24">
                  <c:v>5.3661414106491535E-2</c:v>
                </c:pt>
                <c:pt idx="25">
                  <c:v>7.3153781649733796E-2</c:v>
                </c:pt>
                <c:pt idx="26">
                  <c:v>9.628346353826675E-2</c:v>
                </c:pt>
                <c:pt idx="27">
                  <c:v>0.11566246186888415</c:v>
                </c:pt>
                <c:pt idx="28">
                  <c:v>0.14468045968233928</c:v>
                </c:pt>
                <c:pt idx="29">
                  <c:v>0.15747967769552301</c:v>
                </c:pt>
                <c:pt idx="30">
                  <c:v>0.16728034044993137</c:v>
                </c:pt>
                <c:pt idx="31">
                  <c:v>0.1779551448162616</c:v>
                </c:pt>
                <c:pt idx="32">
                  <c:v>0.18926079085305528</c:v>
                </c:pt>
                <c:pt idx="33">
                  <c:v>0.20311432216810199</c:v>
                </c:pt>
                <c:pt idx="34">
                  <c:v>0.21738065573740828</c:v>
                </c:pt>
                <c:pt idx="35">
                  <c:v>0.232772515501105</c:v>
                </c:pt>
                <c:pt idx="36">
                  <c:v>0.2464571011227906</c:v>
                </c:pt>
                <c:pt idx="37">
                  <c:v>0.26754579543018675</c:v>
                </c:pt>
                <c:pt idx="38">
                  <c:v>0.28962954182287287</c:v>
                </c:pt>
                <c:pt idx="39">
                  <c:v>0.314201853462095</c:v>
                </c:pt>
                <c:pt idx="40">
                  <c:v>0.34185496840630314</c:v>
                </c:pt>
                <c:pt idx="41">
                  <c:v>0.36488268875669794</c:v>
                </c:pt>
                <c:pt idx="42">
                  <c:v>0.38812856459915812</c:v>
                </c:pt>
                <c:pt idx="43">
                  <c:v>0.41884064612305238</c:v>
                </c:pt>
                <c:pt idx="44">
                  <c:v>0.44341198068903415</c:v>
                </c:pt>
                <c:pt idx="45">
                  <c:v>0.46749181984756932</c:v>
                </c:pt>
                <c:pt idx="46">
                  <c:v>0.47254604406911099</c:v>
                </c:pt>
                <c:pt idx="47">
                  <c:v>0.48177979127389375</c:v>
                </c:pt>
                <c:pt idx="48">
                  <c:v>0.48860866189903018</c:v>
                </c:pt>
                <c:pt idx="49">
                  <c:v>0.488608661898983</c:v>
                </c:pt>
                <c:pt idx="50">
                  <c:v>0.493161242315724</c:v>
                </c:pt>
              </c:numCache>
            </c:numRef>
          </c:val>
          <c:smooth val="0"/>
          <c:extLst>
            <c:ext xmlns:c16="http://schemas.microsoft.com/office/drawing/2014/chart" uri="{C3380CC4-5D6E-409C-BE32-E72D297353CC}">
              <c16:uniqueId val="{00000001-F12C-4A68-A552-F17AF0D525B0}"/>
            </c:ext>
          </c:extLst>
        </c:ser>
        <c:ser>
          <c:idx val="2"/>
          <c:order val="2"/>
          <c:tx>
            <c:strRef>
              <c:f>Sheet1!$D$1</c:f>
              <c:strCache>
                <c:ptCount val="1"/>
                <c:pt idx="0">
                  <c:v>95 % confidence level2</c:v>
                </c:pt>
              </c:strCache>
            </c:strRef>
          </c:tx>
          <c:spPr>
            <a:ln w="28575" cap="rnd">
              <a:solidFill>
                <a:schemeClr val="bg1">
                  <a:lumMod val="75000"/>
                </a:schemeClr>
              </a:solidFill>
              <a:prstDash val="sysDash"/>
              <a:round/>
            </a:ln>
            <a:effectLst/>
          </c:spPr>
          <c:marker>
            <c:symbol val="none"/>
          </c:marker>
          <c:cat>
            <c:numRef>
              <c:f>Sheet1!$A$2:$A$52</c:f>
              <c:numCache>
                <c:formatCode>General</c:formatCode>
                <c:ptCount val="51"/>
                <c:pt idx="0">
                  <c:v>20</c:v>
                </c:pt>
                <c:pt idx="1">
                  <c:v>21.8</c:v>
                </c:pt>
                <c:pt idx="2">
                  <c:v>23.6</c:v>
                </c:pt>
                <c:pt idx="3">
                  <c:v>25.4</c:v>
                </c:pt>
                <c:pt idx="4">
                  <c:v>27.2</c:v>
                </c:pt>
                <c:pt idx="5">
                  <c:v>29</c:v>
                </c:pt>
                <c:pt idx="6">
                  <c:v>30.8</c:v>
                </c:pt>
                <c:pt idx="7">
                  <c:v>32.6</c:v>
                </c:pt>
                <c:pt idx="8">
                  <c:v>34.4</c:v>
                </c:pt>
                <c:pt idx="9">
                  <c:v>36.200000000000003</c:v>
                </c:pt>
                <c:pt idx="10">
                  <c:v>38</c:v>
                </c:pt>
                <c:pt idx="11">
                  <c:v>39.800000000000004</c:v>
                </c:pt>
                <c:pt idx="12">
                  <c:v>41.599999999999973</c:v>
                </c:pt>
                <c:pt idx="13">
                  <c:v>43.399999999999913</c:v>
                </c:pt>
                <c:pt idx="14">
                  <c:v>45.199999999999989</c:v>
                </c:pt>
                <c:pt idx="15">
                  <c:v>46.999999999999964</c:v>
                </c:pt>
                <c:pt idx="16">
                  <c:v>48.800000000000004</c:v>
                </c:pt>
                <c:pt idx="17">
                  <c:v>50.599999999999973</c:v>
                </c:pt>
                <c:pt idx="18">
                  <c:v>52.399999999999913</c:v>
                </c:pt>
                <c:pt idx="19">
                  <c:v>54.199999999999989</c:v>
                </c:pt>
                <c:pt idx="20">
                  <c:v>55.999999999999964</c:v>
                </c:pt>
                <c:pt idx="21">
                  <c:v>57.800000000000004</c:v>
                </c:pt>
                <c:pt idx="22">
                  <c:v>59.599999999999973</c:v>
                </c:pt>
                <c:pt idx="23">
                  <c:v>61.399999999999913</c:v>
                </c:pt>
                <c:pt idx="24">
                  <c:v>63.199999999999989</c:v>
                </c:pt>
                <c:pt idx="25">
                  <c:v>65</c:v>
                </c:pt>
                <c:pt idx="26">
                  <c:v>66.799999999999926</c:v>
                </c:pt>
                <c:pt idx="27">
                  <c:v>68.599999999999895</c:v>
                </c:pt>
                <c:pt idx="28">
                  <c:v>70.399999999999906</c:v>
                </c:pt>
                <c:pt idx="29">
                  <c:v>72.199999999999903</c:v>
                </c:pt>
                <c:pt idx="30">
                  <c:v>74</c:v>
                </c:pt>
                <c:pt idx="31">
                  <c:v>75.799999999999926</c:v>
                </c:pt>
                <c:pt idx="32">
                  <c:v>77.599999999999895</c:v>
                </c:pt>
                <c:pt idx="33">
                  <c:v>79.399999999999906</c:v>
                </c:pt>
                <c:pt idx="34">
                  <c:v>81.199999999999903</c:v>
                </c:pt>
                <c:pt idx="35">
                  <c:v>83</c:v>
                </c:pt>
                <c:pt idx="36">
                  <c:v>84.799999999999926</c:v>
                </c:pt>
                <c:pt idx="37">
                  <c:v>86.599999999999895</c:v>
                </c:pt>
                <c:pt idx="38">
                  <c:v>88.399999999999906</c:v>
                </c:pt>
                <c:pt idx="39">
                  <c:v>90.199999999999903</c:v>
                </c:pt>
                <c:pt idx="40">
                  <c:v>92</c:v>
                </c:pt>
                <c:pt idx="41">
                  <c:v>93.799999999999926</c:v>
                </c:pt>
                <c:pt idx="42">
                  <c:v>95.599999999999895</c:v>
                </c:pt>
                <c:pt idx="43">
                  <c:v>97.399999999999906</c:v>
                </c:pt>
                <c:pt idx="44">
                  <c:v>99.199999999999903</c:v>
                </c:pt>
                <c:pt idx="45">
                  <c:v>100.9999999999992</c:v>
                </c:pt>
                <c:pt idx="46">
                  <c:v>102.79999999999914</c:v>
                </c:pt>
                <c:pt idx="47">
                  <c:v>104.59999999999913</c:v>
                </c:pt>
                <c:pt idx="48">
                  <c:v>106.39999999999912</c:v>
                </c:pt>
                <c:pt idx="49">
                  <c:v>108.19999999999899</c:v>
                </c:pt>
                <c:pt idx="50">
                  <c:v>109.9999999999992</c:v>
                </c:pt>
              </c:numCache>
            </c:numRef>
          </c:cat>
          <c:val>
            <c:numRef>
              <c:f>Sheet1!$D$2:$D$52</c:f>
              <c:numCache>
                <c:formatCode>General</c:formatCode>
                <c:ptCount val="51"/>
                <c:pt idx="0">
                  <c:v>-1.0649926144756199</c:v>
                </c:pt>
                <c:pt idx="1">
                  <c:v>-1.0472673559822698</c:v>
                </c:pt>
                <c:pt idx="2">
                  <c:v>-1.0147710487444577</c:v>
                </c:pt>
                <c:pt idx="3">
                  <c:v>-0.99463930253078325</c:v>
                </c:pt>
                <c:pt idx="4">
                  <c:v>-0.97420653718194627</c:v>
                </c:pt>
                <c:pt idx="5">
                  <c:v>-0.95011035001555699</c:v>
                </c:pt>
                <c:pt idx="6">
                  <c:v>-0.93322278267231951</c:v>
                </c:pt>
                <c:pt idx="7">
                  <c:v>-0.91228613183908758</c:v>
                </c:pt>
                <c:pt idx="8">
                  <c:v>-0.8880481719226756</c:v>
                </c:pt>
                <c:pt idx="9">
                  <c:v>-0.86068061673280538</c:v>
                </c:pt>
                <c:pt idx="10">
                  <c:v>-0.829569793689101</c:v>
                </c:pt>
                <c:pt idx="11">
                  <c:v>-0.79117738946806559</c:v>
                </c:pt>
                <c:pt idx="12">
                  <c:v>-0.76279463605801201</c:v>
                </c:pt>
                <c:pt idx="13">
                  <c:v>-0.74342978186196851</c:v>
                </c:pt>
                <c:pt idx="14">
                  <c:v>-0.72187874730625201</c:v>
                </c:pt>
                <c:pt idx="15">
                  <c:v>-0.70245691802557264</c:v>
                </c:pt>
                <c:pt idx="16">
                  <c:v>-0.68329804197655619</c:v>
                </c:pt>
                <c:pt idx="17">
                  <c:v>-0.66171927114707163</c:v>
                </c:pt>
                <c:pt idx="18">
                  <c:v>-0.63695970550242464</c:v>
                </c:pt>
                <c:pt idx="19">
                  <c:v>-0.62173925918307327</c:v>
                </c:pt>
                <c:pt idx="20">
                  <c:v>-0.60776255469904705</c:v>
                </c:pt>
                <c:pt idx="21">
                  <c:v>-0.58565082392654222</c:v>
                </c:pt>
                <c:pt idx="22">
                  <c:v>-0.56423052235744697</c:v>
                </c:pt>
                <c:pt idx="23">
                  <c:v>-0.531904294337323</c:v>
                </c:pt>
                <c:pt idx="24">
                  <c:v>-0.50360576417360103</c:v>
                </c:pt>
                <c:pt idx="25">
                  <c:v>-0.47994824823496757</c:v>
                </c:pt>
                <c:pt idx="26">
                  <c:v>-0.45558767218141538</c:v>
                </c:pt>
                <c:pt idx="27">
                  <c:v>-0.43837991703553864</c:v>
                </c:pt>
                <c:pt idx="28">
                  <c:v>-0.41581141745812999</c:v>
                </c:pt>
                <c:pt idx="29">
                  <c:v>-0.39600576497527912</c:v>
                </c:pt>
                <c:pt idx="30">
                  <c:v>-0.38377344100579802</c:v>
                </c:pt>
                <c:pt idx="31">
                  <c:v>-0.36800580832125163</c:v>
                </c:pt>
                <c:pt idx="32">
                  <c:v>-0.35831224262144856</c:v>
                </c:pt>
                <c:pt idx="33">
                  <c:v>-0.34812438905625886</c:v>
                </c:pt>
                <c:pt idx="34">
                  <c:v>-0.33989999054340886</c:v>
                </c:pt>
                <c:pt idx="35">
                  <c:v>-0.33216527914422211</c:v>
                </c:pt>
                <c:pt idx="36">
                  <c:v>-0.32930181237226008</c:v>
                </c:pt>
                <c:pt idx="37">
                  <c:v>-0.32417165571923356</c:v>
                </c:pt>
                <c:pt idx="38">
                  <c:v>-0.307925405494547</c:v>
                </c:pt>
                <c:pt idx="39">
                  <c:v>-0.29340818969594712</c:v>
                </c:pt>
                <c:pt idx="40">
                  <c:v>-0.27872596486284118</c:v>
                </c:pt>
                <c:pt idx="41">
                  <c:v>-0.26654003967441908</c:v>
                </c:pt>
                <c:pt idx="42">
                  <c:v>-0.25639304722888001</c:v>
                </c:pt>
                <c:pt idx="43">
                  <c:v>-0.24959624076933756</c:v>
                </c:pt>
                <c:pt idx="44">
                  <c:v>-0.23869470646992799</c:v>
                </c:pt>
                <c:pt idx="45">
                  <c:v>-0.23122945267354</c:v>
                </c:pt>
                <c:pt idx="46">
                  <c:v>-0.22571908811001737</c:v>
                </c:pt>
                <c:pt idx="47">
                  <c:v>-0.22011770679735806</c:v>
                </c:pt>
                <c:pt idx="48">
                  <c:v>-0.212949515273748</c:v>
                </c:pt>
                <c:pt idx="49">
                  <c:v>-0.20574376573701028</c:v>
                </c:pt>
                <c:pt idx="50">
                  <c:v>-0.19856305487569137</c:v>
                </c:pt>
              </c:numCache>
            </c:numRef>
          </c:val>
          <c:smooth val="0"/>
          <c:extLst>
            <c:ext xmlns:c16="http://schemas.microsoft.com/office/drawing/2014/chart" uri="{C3380CC4-5D6E-409C-BE32-E72D297353CC}">
              <c16:uniqueId val="{00000002-F12C-4A68-A552-F17AF0D525B0}"/>
            </c:ext>
          </c:extLst>
        </c:ser>
        <c:dLbls>
          <c:showLegendKey val="0"/>
          <c:showVal val="0"/>
          <c:showCatName val="0"/>
          <c:showSerName val="0"/>
          <c:showPercent val="0"/>
          <c:showBubbleSize val="0"/>
        </c:dLbls>
        <c:smooth val="0"/>
        <c:axId val="160462336"/>
        <c:axId val="160463872"/>
      </c:lineChart>
      <c:dateAx>
        <c:axId val="160462336"/>
        <c:scaling>
          <c:orientation val="minMax"/>
          <c:max val="111"/>
          <c:min val="10"/>
        </c:scaling>
        <c:delete val="0"/>
        <c:axPos val="b"/>
        <c:numFmt formatCode="General" sourceLinked="1"/>
        <c:majorTickMark val="none"/>
        <c:minorTickMark val="none"/>
        <c:tickLblPos val="low"/>
        <c:spPr>
          <a:noFill/>
          <a:ln w="12700"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160463872"/>
        <c:crosses val="autoZero"/>
        <c:auto val="0"/>
        <c:lblOffset val="100"/>
        <c:baseTimeUnit val="days"/>
        <c:majorUnit val="10"/>
        <c:majorTimeUnit val="days"/>
      </c:dateAx>
      <c:valAx>
        <c:axId val="160463872"/>
        <c:scaling>
          <c:orientation val="minMax"/>
          <c:min val="-1.5"/>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160462336"/>
        <c:crosses val="autoZero"/>
        <c:crossBetween val="between"/>
      </c:valAx>
      <c:spPr>
        <a:noFill/>
        <a:ln>
          <a:noFill/>
        </a:ln>
        <a:effectLst/>
      </c:spPr>
    </c:plotArea>
    <c:legend>
      <c:legendPos val="r"/>
      <c:legendEntry>
        <c:idx val="0"/>
        <c:delete val="1"/>
      </c:legendEntry>
      <c:legendEntry>
        <c:idx val="2"/>
        <c:delete val="1"/>
      </c:legendEntry>
      <c:layout>
        <c:manualLayout>
          <c:xMode val="edge"/>
          <c:yMode val="edge"/>
          <c:x val="0.48894477476029863"/>
          <c:y val="2.4978582677165413E-2"/>
          <c:w val="0.49080025711071856"/>
          <c:h val="0.12099496062992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lumMod val="7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1200">
          <a:latin typeface="+mj-lt"/>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92D050"/>
              </a:solidFill>
            </c:spPr>
            <c:extLst>
              <c:ext xmlns:c16="http://schemas.microsoft.com/office/drawing/2014/chart" uri="{C3380CC4-5D6E-409C-BE32-E72D297353CC}">
                <c16:uniqueId val="{00000000-26AB-4615-AE8A-4F6C168A7FCF}"/>
              </c:ext>
            </c:extLst>
          </c:dPt>
          <c:dPt>
            <c:idx val="1"/>
            <c:bubble3D val="0"/>
            <c:spPr>
              <a:solidFill>
                <a:schemeClr val="accent1">
                  <a:lumMod val="75000"/>
                </a:schemeClr>
              </a:solidFill>
            </c:spPr>
            <c:extLst>
              <c:ext xmlns:c16="http://schemas.microsoft.com/office/drawing/2014/chart" uri="{C3380CC4-5D6E-409C-BE32-E72D297353CC}">
                <c16:uniqueId val="{00000001-26AB-4615-AE8A-4F6C168A7FCF}"/>
              </c:ext>
            </c:extLst>
          </c:dPt>
          <c:cat>
            <c:strRef>
              <c:f>Sheet1!$A$2:$A$3</c:f>
              <c:strCache>
                <c:ptCount val="2"/>
                <c:pt idx="0">
                  <c:v>1st Qtr</c:v>
                </c:pt>
                <c:pt idx="1">
                  <c:v>2nd Qtr</c:v>
                </c:pt>
              </c:strCache>
            </c:strRef>
          </c:cat>
          <c:val>
            <c:numRef>
              <c:f>Sheet1!$B$2:$B$3</c:f>
              <c:numCache>
                <c:formatCode>General</c:formatCode>
                <c:ptCount val="2"/>
                <c:pt idx="0">
                  <c:v>77</c:v>
                </c:pt>
                <c:pt idx="1">
                  <c:v>23</c:v>
                </c:pt>
              </c:numCache>
            </c:numRef>
          </c:val>
          <c:extLst>
            <c:ext xmlns:c16="http://schemas.microsoft.com/office/drawing/2014/chart" uri="{C3380CC4-5D6E-409C-BE32-E72D297353CC}">
              <c16:uniqueId val="{00000002-26AB-4615-AE8A-4F6C168A7FCF}"/>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92D050"/>
              </a:solidFill>
            </c:spPr>
            <c:extLst>
              <c:ext xmlns:c16="http://schemas.microsoft.com/office/drawing/2014/chart" uri="{C3380CC4-5D6E-409C-BE32-E72D297353CC}">
                <c16:uniqueId val="{00000000-FAAD-4C6B-A69C-42298BD9973C}"/>
              </c:ext>
            </c:extLst>
          </c:dPt>
          <c:dPt>
            <c:idx val="1"/>
            <c:bubble3D val="0"/>
            <c:spPr>
              <a:solidFill>
                <a:schemeClr val="accent1">
                  <a:lumMod val="75000"/>
                </a:schemeClr>
              </a:solidFill>
            </c:spPr>
            <c:extLst>
              <c:ext xmlns:c16="http://schemas.microsoft.com/office/drawing/2014/chart" uri="{C3380CC4-5D6E-409C-BE32-E72D297353CC}">
                <c16:uniqueId val="{00000001-FAAD-4C6B-A69C-42298BD9973C}"/>
              </c:ext>
            </c:extLst>
          </c:dPt>
          <c:cat>
            <c:strRef>
              <c:f>Sheet1!$A$2:$A$3</c:f>
              <c:strCache>
                <c:ptCount val="2"/>
                <c:pt idx="0">
                  <c:v>1st Qtr</c:v>
                </c:pt>
                <c:pt idx="1">
                  <c:v>2nd Qtr</c:v>
                </c:pt>
              </c:strCache>
            </c:strRef>
          </c:cat>
          <c:val>
            <c:numRef>
              <c:f>Sheet1!$B$2:$B$3</c:f>
              <c:numCache>
                <c:formatCode>General</c:formatCode>
                <c:ptCount val="2"/>
                <c:pt idx="0">
                  <c:v>24</c:v>
                </c:pt>
                <c:pt idx="1">
                  <c:v>76</c:v>
                </c:pt>
              </c:numCache>
            </c:numRef>
          </c:val>
          <c:extLst>
            <c:ext xmlns:c16="http://schemas.microsoft.com/office/drawing/2014/chart" uri="{C3380CC4-5D6E-409C-BE32-E72D297353CC}">
              <c16:uniqueId val="{00000002-FAAD-4C6B-A69C-42298BD9973C}"/>
            </c:ext>
          </c:extLst>
        </c:ser>
        <c:dLbls>
          <c:showLegendKey val="0"/>
          <c:showVal val="0"/>
          <c:showCatName val="0"/>
          <c:showSerName val="0"/>
          <c:showPercent val="0"/>
          <c:showBubbleSize val="0"/>
          <c:showLeaderLines val="1"/>
        </c:dLbls>
        <c:firstSliceAng val="106"/>
      </c:pie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92D050"/>
              </a:solidFill>
            </c:spPr>
            <c:extLst>
              <c:ext xmlns:c16="http://schemas.microsoft.com/office/drawing/2014/chart" uri="{C3380CC4-5D6E-409C-BE32-E72D297353CC}">
                <c16:uniqueId val="{00000000-A851-4EAE-96F9-4B945B592050}"/>
              </c:ext>
            </c:extLst>
          </c:dPt>
          <c:dPt>
            <c:idx val="1"/>
            <c:bubble3D val="0"/>
            <c:spPr>
              <a:solidFill>
                <a:schemeClr val="accent1">
                  <a:lumMod val="75000"/>
                </a:schemeClr>
              </a:solidFill>
            </c:spPr>
            <c:extLst>
              <c:ext xmlns:c16="http://schemas.microsoft.com/office/drawing/2014/chart" uri="{C3380CC4-5D6E-409C-BE32-E72D297353CC}">
                <c16:uniqueId val="{00000001-A851-4EAE-96F9-4B945B592050}"/>
              </c:ext>
            </c:extLst>
          </c:dPt>
          <c:cat>
            <c:strRef>
              <c:f>Sheet1!$A$2:$A$3</c:f>
              <c:strCache>
                <c:ptCount val="2"/>
                <c:pt idx="0">
                  <c:v>1st Qtr</c:v>
                </c:pt>
                <c:pt idx="1">
                  <c:v>2nd Qtr</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2-A851-4EAE-96F9-4B945B592050}"/>
            </c:ext>
          </c:extLst>
        </c:ser>
        <c:dLbls>
          <c:showLegendKey val="0"/>
          <c:showVal val="0"/>
          <c:showCatName val="0"/>
          <c:showSerName val="0"/>
          <c:showPercent val="0"/>
          <c:showBubbleSize val="0"/>
          <c:showLeaderLines val="1"/>
        </c:dLbls>
        <c:firstSliceAng val="104"/>
      </c:pieChart>
    </c:plotArea>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emf"/></Relationships>
</file>

<file path=ppt/drawings/drawing1.xml><?xml version="1.0" encoding="utf-8"?>
<c:userShapes xmlns:c="http://schemas.openxmlformats.org/drawingml/2006/chart">
  <cdr:relSizeAnchor xmlns:cdr="http://schemas.openxmlformats.org/drawingml/2006/chartDrawing">
    <cdr:from>
      <cdr:x>0.11475</cdr:x>
      <cdr:y>0.02292</cdr:y>
    </cdr:from>
    <cdr:to>
      <cdr:x>0.43493</cdr:x>
      <cdr:y>0.34281</cdr:y>
    </cdr:to>
    <cdr:sp macro="" textlink="">
      <cdr:nvSpPr>
        <cdr:cNvPr id="2" name="TextBox 1"/>
        <cdr:cNvSpPr txBox="1"/>
      </cdr:nvSpPr>
      <cdr:spPr>
        <a:xfrm xmlns:a="http://schemas.openxmlformats.org/drawingml/2006/main">
          <a:off x="533400" y="72772"/>
          <a:ext cx="1488261" cy="1015663"/>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200" b="1" dirty="0">
              <a:solidFill>
                <a:schemeClr val="tx2">
                  <a:lumMod val="75000"/>
                </a:schemeClr>
              </a:solidFill>
              <a:latin typeface="+mj-lt"/>
            </a:rPr>
            <a:t>Curve truncated at 20 and 110 mg/dL owing to the small number of values outside that range</a:t>
          </a:r>
        </a:p>
      </cdr:txBody>
    </cdr:sp>
  </cdr:relSizeAnchor>
  <cdr:relSizeAnchor xmlns:cdr="http://schemas.openxmlformats.org/drawingml/2006/chartDrawing">
    <cdr:from>
      <cdr:x>0.48305</cdr:x>
      <cdr:y>0.6796</cdr:y>
    </cdr:from>
    <cdr:to>
      <cdr:x>0.69728</cdr:x>
      <cdr:y>0.84439</cdr:y>
    </cdr:to>
    <cdr:sp macro="" textlink="">
      <cdr:nvSpPr>
        <cdr:cNvPr id="3" name="TextBox 2"/>
        <cdr:cNvSpPr txBox="1"/>
      </cdr:nvSpPr>
      <cdr:spPr>
        <a:xfrm xmlns:a="http://schemas.openxmlformats.org/drawingml/2006/main">
          <a:off x="2245306" y="2157723"/>
          <a:ext cx="995785" cy="52322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defTabSz="914400"/>
          <a:r>
            <a:rPr lang="en-US" sz="1400" b="1" dirty="0">
              <a:solidFill>
                <a:schemeClr val="accent1">
                  <a:lumMod val="75000"/>
                </a:schemeClr>
              </a:solidFill>
              <a:latin typeface="Calibri" charset="0"/>
              <a:ea typeface="Calibri" charset="0"/>
              <a:cs typeface="Calibri" charset="0"/>
              <a:sym typeface="Wingdings" panose="05000000000000000000" pitchFamily="2" charset="2"/>
            </a:rPr>
            <a:t></a:t>
          </a:r>
          <a:r>
            <a:rPr lang="en-US" sz="1400" b="1" dirty="0">
              <a:solidFill>
                <a:schemeClr val="accent1">
                  <a:lumMod val="75000"/>
                </a:schemeClr>
              </a:solidFill>
              <a:latin typeface="Calibri" charset="0"/>
              <a:ea typeface="Calibri" charset="0"/>
              <a:cs typeface="Calibri" charset="0"/>
            </a:rPr>
            <a:t>plaque </a:t>
          </a:r>
        </a:p>
        <a:p xmlns:a="http://schemas.openxmlformats.org/drawingml/2006/main">
          <a:pPr defTabSz="914400"/>
          <a:r>
            <a:rPr lang="en-US" sz="1400" b="1" dirty="0">
              <a:solidFill>
                <a:schemeClr val="accent1">
                  <a:lumMod val="75000"/>
                </a:schemeClr>
              </a:solidFill>
              <a:latin typeface="Calibri" charset="0"/>
              <a:ea typeface="Calibri" charset="0"/>
              <a:cs typeface="Calibri" charset="0"/>
            </a:rPr>
            <a:t>regression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2E426-14C9-4A6A-938A-A653AA45CAC1}" type="datetimeFigureOut">
              <a:rPr lang="en-US" smtClean="0"/>
              <a:pPr/>
              <a:t>7/7/2017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3D76C8-70C8-435B-9ADA-37AC5D4864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GB" sz="2600" b="1" dirty="0"/>
              <a:t>People: </a:t>
            </a:r>
            <a:r>
              <a:rPr lang="en-GB" sz="2600" dirty="0"/>
              <a:t>7447 adults at risk of heart disease</a:t>
            </a:r>
          </a:p>
          <a:p>
            <a:endParaRPr lang="en-GB" sz="2600" dirty="0"/>
          </a:p>
          <a:p>
            <a:pPr eaLnBrk="1" hangingPunct="1"/>
            <a:r>
              <a:rPr lang="en-GB" sz="2600" b="1" dirty="0"/>
              <a:t>Groups: </a:t>
            </a:r>
            <a:r>
              <a:rPr lang="en-GB" sz="2600" dirty="0"/>
              <a:t>Med diet and olive oil</a:t>
            </a:r>
          </a:p>
          <a:p>
            <a:pPr marL="0" indent="0" eaLnBrk="1" hangingPunct="1">
              <a:buNone/>
            </a:pPr>
            <a:r>
              <a:rPr lang="en-GB" sz="2600" dirty="0"/>
              <a:t>                    Med diet and nuts</a:t>
            </a:r>
          </a:p>
          <a:p>
            <a:pPr marL="0" indent="0" eaLnBrk="1" hangingPunct="1">
              <a:buNone/>
            </a:pPr>
            <a:r>
              <a:rPr lang="en-GB" sz="2600" dirty="0"/>
              <a:t>                    Low fat diet</a:t>
            </a:r>
          </a:p>
          <a:p>
            <a:endParaRPr lang="en-GB" sz="2600" dirty="0"/>
          </a:p>
          <a:p>
            <a:pPr marL="341940" lvl="1" indent="-341940">
              <a:buFont typeface="Arial" pitchFamily="34" charset="0"/>
              <a:buChar char="•"/>
            </a:pPr>
            <a:r>
              <a:rPr lang="en-GB" sz="2600" b="1" dirty="0"/>
              <a:t>Outcome: </a:t>
            </a:r>
            <a:r>
              <a:rPr lang="en-GB" sz="2600" dirty="0"/>
              <a:t>Heart related death, heart attack, stroke or diabetes</a:t>
            </a:r>
          </a:p>
          <a:p>
            <a:pPr marL="341940" lvl="1" indent="-341940">
              <a:buFont typeface="Arial" pitchFamily="34" charset="0"/>
              <a:buChar char="•"/>
            </a:pPr>
            <a:endParaRPr lang="en-GB" sz="2600" dirty="0"/>
          </a:p>
          <a:p>
            <a:pPr marL="341940" lvl="1" indent="-341940">
              <a:buFont typeface="Arial" pitchFamily="34" charset="0"/>
              <a:buChar char="•"/>
            </a:pPr>
            <a:r>
              <a:rPr lang="en-GB" sz="2600" b="1" dirty="0"/>
              <a:t>Duration: </a:t>
            </a:r>
            <a:r>
              <a:rPr lang="en-GB" sz="2600" dirty="0"/>
              <a:t>5 years </a:t>
            </a:r>
            <a:endParaRPr lang="en-GB" sz="1200" kern="1200" baseline="0" dirty="0">
              <a:solidFill>
                <a:schemeClr val="tx1"/>
              </a:solidFill>
              <a:effectLst/>
              <a:latin typeface="+mn-lt"/>
              <a:ea typeface="+mn-ea"/>
              <a:cs typeface="+mn-cs"/>
            </a:endParaRP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6897850-80E4-4CDB-BC74-EA96BD5E690C}" type="slidenum">
              <a:rPr lang="en-GB" smtClean="0"/>
              <a:pPr eaLnBrk="1" hangingPunct="1"/>
              <a:t>5</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1143000" y="685800"/>
            <a:ext cx="4572000" cy="3429000"/>
          </a:xfrm>
          <a:ln/>
        </p:spPr>
      </p:sp>
      <p:sp>
        <p:nvSpPr>
          <p:cNvPr id="130051" name="Notes Placeholder 2"/>
          <p:cNvSpPr>
            <a:spLocks noGrp="1"/>
          </p:cNvSpPr>
          <p:nvPr>
            <p:ph type="body" idx="1"/>
          </p:nvPr>
        </p:nvSpPr>
        <p:spPr>
          <a:noFill/>
          <a:ln/>
        </p:spPr>
        <p:txBody>
          <a:bodyPr/>
          <a:lstStyle/>
          <a:p>
            <a:pPr eaLnBrk="1" hangingPunct="1">
              <a:spcBef>
                <a:spcPct val="0"/>
              </a:spcBef>
            </a:pPr>
            <a:endParaRPr lang="en-US">
              <a:latin typeface="Arial" pitchFamily="34" charset="0"/>
            </a:endParaRPr>
          </a:p>
        </p:txBody>
      </p:sp>
      <p:sp>
        <p:nvSpPr>
          <p:cNvPr id="130052" name="Slide Number Placeholder 3"/>
          <p:cNvSpPr>
            <a:spLocks noGrp="1"/>
          </p:cNvSpPr>
          <p:nvPr>
            <p:ph type="sldNum" sz="quarter" idx="5"/>
          </p:nvPr>
        </p:nvSpPr>
        <p:spPr>
          <a:xfrm>
            <a:off x="3884613" y="8685213"/>
            <a:ext cx="2971800" cy="457200"/>
          </a:xfrm>
          <a:prstGeom prst="rect">
            <a:avLst/>
          </a:prstGeom>
          <a:noFill/>
        </p:spPr>
        <p:txBody>
          <a:bodyPr lIns="91429" tIns="45714" rIns="91429" bIns="45714"/>
          <a:lstStyle/>
          <a:p>
            <a:fld id="{D4436559-E549-4A0D-8581-577E2BA6B9CE}" type="slidenum">
              <a:rPr lang="en-US" smtClean="0">
                <a:latin typeface="Calibri" pitchFamily="34" charset="0"/>
              </a:rPr>
              <a:pPr/>
              <a:t>33</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ea typeface="msgothic" charset="0"/>
              <a:cs typeface="msgothic" charset="0"/>
            </a:endParaRPr>
          </a:p>
        </p:txBody>
      </p:sp>
      <p:sp>
        <p:nvSpPr>
          <p:cNvPr id="8195" name="Rectangle 2"/>
          <p:cNvSpPr>
            <a:spLocks noGrp="1" noChangeArrowheads="1"/>
          </p:cNvSpPr>
          <p:nvPr>
            <p:ph type="body"/>
          </p:nvPr>
        </p:nvSpPr>
        <p:spPr>
          <a:xfrm>
            <a:off x="1046350" y="4352637"/>
            <a:ext cx="4770904" cy="3478068"/>
          </a:xfrm>
          <a:noFill/>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670F622-89A9-46CA-9853-90DC2F7C6CAE}" type="slidenum">
              <a:rPr lang="en-US">
                <a:latin typeface="Arial" pitchFamily="34" charset="0"/>
                <a:ea typeface="ＭＳ Ｐゴシック" pitchFamily="34" charset="-128"/>
              </a:rPr>
              <a:pPr/>
              <a:t>37</a:t>
            </a:fld>
            <a:endParaRPr lang="en-US">
              <a:latin typeface="Arial" pitchFamily="34" charset="0"/>
              <a:ea typeface="ＭＳ Ｐゴシック" pitchFamily="34" charset="-128"/>
            </a:endParaRPr>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3E499BC-EFCC-4758-BD50-442F56E7E9BA}" type="slidenum">
              <a:rPr lang="en-US">
                <a:latin typeface="Arial" pitchFamily="34" charset="0"/>
                <a:ea typeface="ＭＳ Ｐゴシック" pitchFamily="34" charset="-128"/>
              </a:rPr>
              <a:pPr/>
              <a:t>38</a:t>
            </a:fld>
            <a:endParaRPr lang="en-US">
              <a:latin typeface="Arial" pitchFamily="34" charset="0"/>
              <a:ea typeface="ＭＳ Ｐゴシック" pitchFamily="34" charset="-128"/>
            </a:endParaRPr>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74688"/>
            <a:ext cx="4498975" cy="3373437"/>
          </a:xfrm>
        </p:spPr>
      </p:sp>
      <p:sp>
        <p:nvSpPr>
          <p:cNvPr id="3" name="Notes Placeholder 2"/>
          <p:cNvSpPr>
            <a:spLocks noGrp="1"/>
          </p:cNvSpPr>
          <p:nvPr>
            <p:ph type="body" idx="1"/>
          </p:nvPr>
        </p:nvSpPr>
        <p:spPr/>
        <p:txBody>
          <a:bodyPr>
            <a:normAutofit fontScale="55000" lnSpcReduction="20000"/>
          </a:bodyPr>
          <a:lstStyle/>
          <a:p>
            <a:pPr>
              <a:spcBef>
                <a:spcPts val="0"/>
              </a:spcBef>
              <a:spcAft>
                <a:spcPts val="3200"/>
              </a:spcAft>
            </a:pPr>
            <a:r>
              <a:rPr lang="en-US" sz="2700" dirty="0">
                <a:effectLst/>
              </a:rPr>
              <a:t>In statin-treated patients with symptomatic coronary disease, addition of evolocumab, 420 mg monthly for 18 months:</a:t>
            </a:r>
          </a:p>
          <a:p>
            <a:pPr lvl="1">
              <a:spcBef>
                <a:spcPts val="0"/>
              </a:spcBef>
              <a:spcAft>
                <a:spcPts val="3200"/>
              </a:spcAft>
            </a:pPr>
            <a:r>
              <a:rPr lang="en-US" sz="2600" dirty="0">
                <a:effectLst/>
              </a:rPr>
              <a:t>Achieved LDL-C levels averaging 36.6 mg/</a:t>
            </a:r>
            <a:r>
              <a:rPr lang="en-US" sz="2600" dirty="0" err="1">
                <a:effectLst/>
              </a:rPr>
              <a:t>dL</a:t>
            </a:r>
            <a:r>
              <a:rPr lang="en-US" sz="2600" dirty="0">
                <a:effectLst/>
              </a:rPr>
              <a:t> compared</a:t>
            </a:r>
            <a:br>
              <a:rPr lang="en-US" sz="2600" dirty="0">
                <a:effectLst/>
              </a:rPr>
            </a:br>
            <a:r>
              <a:rPr lang="en-US" sz="2600" dirty="0">
                <a:effectLst/>
              </a:rPr>
              <a:t>with 93 mg/</a:t>
            </a:r>
            <a:r>
              <a:rPr lang="en-US" sz="2600" dirty="0" err="1">
                <a:effectLst/>
              </a:rPr>
              <a:t>dL</a:t>
            </a:r>
            <a:r>
              <a:rPr lang="en-US" sz="2600" dirty="0">
                <a:effectLst/>
              </a:rPr>
              <a:t> for a statin alone.</a:t>
            </a:r>
          </a:p>
          <a:p>
            <a:pPr lvl="1">
              <a:spcBef>
                <a:spcPts val="0"/>
              </a:spcBef>
              <a:spcAft>
                <a:spcPts val="3200"/>
              </a:spcAft>
            </a:pPr>
            <a:r>
              <a:rPr lang="en-US" sz="2600" dirty="0">
                <a:effectLst/>
              </a:rPr>
              <a:t>Produced regression, mean change in PAV of -0.95% compared with +0.05% in statin-only patients, (</a:t>
            </a:r>
            <a:r>
              <a:rPr lang="en-US" sz="2600" i="1" dirty="0">
                <a:effectLst/>
              </a:rPr>
              <a:t>P</a:t>
            </a:r>
            <a:r>
              <a:rPr lang="en-US" sz="2600" dirty="0">
                <a:effectLst/>
              </a:rPr>
              <a:t>&lt;0.0001).</a:t>
            </a:r>
          </a:p>
          <a:p>
            <a:pPr lvl="1">
              <a:spcBef>
                <a:spcPts val="0"/>
              </a:spcBef>
              <a:spcAft>
                <a:spcPts val="3200"/>
              </a:spcAft>
            </a:pPr>
            <a:r>
              <a:rPr lang="en-US" sz="2600" dirty="0">
                <a:effectLst/>
              </a:rPr>
              <a:t>Induced regression in a greater percentage of patients, 64% vs. 47% (</a:t>
            </a:r>
            <a:r>
              <a:rPr lang="en-US" sz="2600" i="1" dirty="0">
                <a:effectLst/>
              </a:rPr>
              <a:t>P</a:t>
            </a:r>
            <a:r>
              <a:rPr lang="en-US" sz="2600" dirty="0">
                <a:effectLst/>
              </a:rPr>
              <a:t>&lt;.0.0001).</a:t>
            </a:r>
          </a:p>
          <a:p>
            <a:pPr>
              <a:spcBef>
                <a:spcPts val="0"/>
              </a:spcBef>
              <a:spcAft>
                <a:spcPts val="3200"/>
              </a:spcAft>
            </a:pPr>
            <a:r>
              <a:rPr lang="en-US" sz="2700" dirty="0">
                <a:effectLst/>
              </a:rPr>
              <a:t>Post hoc analysis showed a incremental benefit for combination therapy at LDL-C levels as low as 20 mg/</a:t>
            </a:r>
            <a:r>
              <a:rPr lang="en-US" sz="2700" dirty="0" err="1">
                <a:effectLst/>
              </a:rPr>
              <a:t>dL</a:t>
            </a:r>
            <a:endParaRPr lang="en-US" sz="2700" dirty="0">
              <a:effectLst/>
            </a:endParaRPr>
          </a:p>
          <a:p>
            <a:endParaRPr lang="en-US" dirty="0"/>
          </a:p>
        </p:txBody>
      </p:sp>
      <p:sp>
        <p:nvSpPr>
          <p:cNvPr id="4" name="Slide Number Placeholder 3"/>
          <p:cNvSpPr>
            <a:spLocks noGrp="1"/>
          </p:cNvSpPr>
          <p:nvPr>
            <p:ph type="sldNum" sz="quarter" idx="10"/>
          </p:nvPr>
        </p:nvSpPr>
        <p:spPr/>
        <p:txBody>
          <a:bodyPr/>
          <a:lstStyle/>
          <a:p>
            <a:pPr>
              <a:defRPr/>
            </a:pPr>
            <a:fld id="{8EB92B97-C4FB-4130-B7B5-8E4E251B89C3}" type="slidenum">
              <a:rPr lang="en-US" smtClean="0">
                <a:solidFill>
                  <a:prstClr val="black"/>
                </a:solidFill>
                <a:latin typeface="Calibri"/>
              </a:rPr>
              <a:pPr>
                <a:defRPr/>
              </a:pPr>
              <a:t>40</a:t>
            </a:fld>
            <a:endParaRPr lang="en-US" dirty="0">
              <a:solidFill>
                <a:prstClr val="black"/>
              </a:solidFill>
              <a:latin typeface="Calibri"/>
            </a:endParaRPr>
          </a:p>
        </p:txBody>
      </p:sp>
    </p:spTree>
    <p:extLst>
      <p:ext uri="{BB962C8B-B14F-4D97-AF65-F5344CB8AC3E}">
        <p14:creationId xmlns:p14="http://schemas.microsoft.com/office/powerpoint/2010/main" val="1577620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8602" indent="-178602">
              <a:buFont typeface="Arial" panose="020B0604020202020204" pitchFamily="34" charset="0"/>
              <a:buChar char="•"/>
            </a:pPr>
            <a:r>
              <a:rPr lang="en-GB" dirty="0"/>
              <a:t>Statins are the standard of care for raised LDL-C management</a:t>
            </a:r>
          </a:p>
          <a:p>
            <a:pPr marL="178602" indent="-178602">
              <a:buFont typeface="Arial" panose="020B0604020202020204" pitchFamily="34" charset="0"/>
              <a:buChar char="•"/>
            </a:pPr>
            <a:endParaRPr lang="en-GB" dirty="0"/>
          </a:p>
          <a:p>
            <a:pPr marL="178602" indent="-178602">
              <a:buFont typeface="Arial" panose="020B0604020202020204" pitchFamily="34" charset="0"/>
              <a:buChar char="•"/>
            </a:pPr>
            <a:r>
              <a:rPr lang="en-GB" dirty="0"/>
              <a:t>However, many patients are not reaching their recommended LDL-C goal with statin therapy due to suboptimal reductions </a:t>
            </a:r>
            <a:br>
              <a:rPr lang="en-GB" dirty="0"/>
            </a:br>
            <a:r>
              <a:rPr lang="en-GB" dirty="0"/>
              <a:t>in LDL-C</a:t>
            </a:r>
            <a:r>
              <a:rPr lang="en-GB" baseline="0" dirty="0"/>
              <a:t> (i.e. up to 76% of high risk patients and 80% of HeFH patients are not achieving their LDL-C goal)</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F0DA46E6-A181-4FC5-91BF-FF2ED3B41491}" type="slidenum">
              <a:rPr lang="en-US" smtClean="0">
                <a:solidFill>
                  <a:prstClr val="black"/>
                </a:solidFill>
              </a:rPr>
              <a:pPr>
                <a:defRPr/>
              </a:pPr>
              <a:t>42</a:t>
            </a:fld>
            <a:endParaRPr lang="en-US" dirty="0">
              <a:solidFill>
                <a:prstClr val="black"/>
              </a:solidFill>
            </a:endParaRPr>
          </a:p>
        </p:txBody>
      </p:sp>
      <p:sp>
        <p:nvSpPr>
          <p:cNvPr id="5" name="Left Brace 4"/>
          <p:cNvSpPr/>
          <p:nvPr/>
        </p:nvSpPr>
        <p:spPr>
          <a:xfrm>
            <a:off x="1073150" y="1295400"/>
            <a:ext cx="45719" cy="7620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lIns="95254" tIns="47627" rIns="95254" bIns="47627" rtlCol="0" anchor="ctr"/>
          <a:lstStyle/>
          <a:p>
            <a:pPr algn="ctr"/>
            <a:endParaRPr lang="en-GB" dirty="0"/>
          </a:p>
        </p:txBody>
      </p:sp>
      <p:sp>
        <p:nvSpPr>
          <p:cNvPr id="6" name="TextBox 5"/>
          <p:cNvSpPr txBox="1"/>
          <p:nvPr/>
        </p:nvSpPr>
        <p:spPr>
          <a:xfrm>
            <a:off x="1" y="838201"/>
            <a:ext cx="1073150" cy="1219569"/>
          </a:xfrm>
          <a:prstGeom prst="rect">
            <a:avLst/>
          </a:prstGeom>
          <a:noFill/>
        </p:spPr>
        <p:txBody>
          <a:bodyPr wrap="square" lIns="95254" tIns="47627" rIns="95254" bIns="47627" rtlCol="0">
            <a:spAutoFit/>
          </a:bodyPr>
          <a:lstStyle/>
          <a:p>
            <a:pPr>
              <a:spcAft>
                <a:spcPts val="625"/>
              </a:spcAft>
            </a:pPr>
            <a:r>
              <a:rPr lang="en-GB" sz="900" dirty="0">
                <a:solidFill>
                  <a:srgbClr val="FF0000"/>
                </a:solidFill>
              </a:rPr>
              <a:t>1. Jones et al 2012:  pg4/table 2</a:t>
            </a:r>
          </a:p>
          <a:p>
            <a:pPr>
              <a:spcAft>
                <a:spcPts val="625"/>
              </a:spcAft>
            </a:pPr>
            <a:r>
              <a:rPr lang="en-GB" sz="900" dirty="0">
                <a:solidFill>
                  <a:srgbClr val="FF0000"/>
                </a:solidFill>
              </a:rPr>
              <a:t>2. Stein et al 2003: pg1291/table3</a:t>
            </a:r>
          </a:p>
          <a:p>
            <a:pPr>
              <a:spcAft>
                <a:spcPts val="625"/>
              </a:spcAft>
            </a:pPr>
            <a:r>
              <a:rPr lang="en-GB" sz="900" dirty="0">
                <a:solidFill>
                  <a:srgbClr val="FF0000"/>
                </a:solidFill>
              </a:rPr>
              <a:t>3. Pijlman et al 2010: pg191/table1 </a:t>
            </a:r>
          </a:p>
        </p:txBody>
      </p:sp>
      <p:sp>
        <p:nvSpPr>
          <p:cNvPr id="7" name="TextBox 6"/>
          <p:cNvSpPr txBox="1"/>
          <p:nvPr/>
        </p:nvSpPr>
        <p:spPr>
          <a:xfrm>
            <a:off x="228600" y="2743200"/>
            <a:ext cx="1073150" cy="373183"/>
          </a:xfrm>
          <a:prstGeom prst="rect">
            <a:avLst/>
          </a:prstGeom>
          <a:noFill/>
        </p:spPr>
        <p:txBody>
          <a:bodyPr wrap="square" lIns="95254" tIns="47627" rIns="95254" bIns="47627" rtlCol="0">
            <a:spAutoFit/>
          </a:bodyPr>
          <a:lstStyle/>
          <a:p>
            <a:pPr>
              <a:spcAft>
                <a:spcPts val="625"/>
              </a:spcAft>
            </a:pPr>
            <a:r>
              <a:rPr lang="en-GB" sz="900" dirty="0">
                <a:solidFill>
                  <a:srgbClr val="FF0000"/>
                </a:solidFill>
              </a:rPr>
              <a:t>1. Jones et al 2012:  pg4/table 2</a:t>
            </a:r>
          </a:p>
        </p:txBody>
      </p:sp>
      <p:sp>
        <p:nvSpPr>
          <p:cNvPr id="8" name="Left Brace 7"/>
          <p:cNvSpPr/>
          <p:nvPr/>
        </p:nvSpPr>
        <p:spPr>
          <a:xfrm>
            <a:off x="1066801" y="2133601"/>
            <a:ext cx="74928" cy="1447799"/>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lIns="95254" tIns="47627" rIns="95254" bIns="47627" rtlCol="0" anchor="ctr"/>
          <a:lstStyle/>
          <a:p>
            <a:pPr algn="ctr"/>
            <a:endParaRPr lang="en-GB" dirty="0"/>
          </a:p>
        </p:txBody>
      </p:sp>
      <p:sp>
        <p:nvSpPr>
          <p:cNvPr id="9" name="Right Brace 8"/>
          <p:cNvSpPr/>
          <p:nvPr/>
        </p:nvSpPr>
        <p:spPr>
          <a:xfrm>
            <a:off x="5715000" y="2133601"/>
            <a:ext cx="76200" cy="16002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lIns="95254" tIns="47627" rIns="95254" bIns="47627" rtlCol="0" anchor="ctr"/>
          <a:lstStyle/>
          <a:p>
            <a:pPr algn="ctr"/>
            <a:endParaRPr lang="en-GB" dirty="0"/>
          </a:p>
        </p:txBody>
      </p:sp>
      <p:sp>
        <p:nvSpPr>
          <p:cNvPr id="10" name="TextBox 9"/>
          <p:cNvSpPr txBox="1"/>
          <p:nvPr/>
        </p:nvSpPr>
        <p:spPr>
          <a:xfrm>
            <a:off x="5791200" y="2595772"/>
            <a:ext cx="1066801" cy="1296513"/>
          </a:xfrm>
          <a:prstGeom prst="rect">
            <a:avLst/>
          </a:prstGeom>
          <a:noFill/>
        </p:spPr>
        <p:txBody>
          <a:bodyPr wrap="square" lIns="95254" tIns="47627" rIns="95254" bIns="47627" rtlCol="0">
            <a:spAutoFit/>
          </a:bodyPr>
          <a:lstStyle/>
          <a:p>
            <a:pPr>
              <a:spcAft>
                <a:spcPts val="625"/>
              </a:spcAft>
            </a:pPr>
            <a:r>
              <a:rPr lang="en-GB" sz="900" dirty="0">
                <a:solidFill>
                  <a:srgbClr val="FF0000"/>
                </a:solidFill>
              </a:rPr>
              <a:t>2. Stein et al 2003: pg1291/table3</a:t>
            </a:r>
          </a:p>
          <a:p>
            <a:pPr>
              <a:spcAft>
                <a:spcPts val="625"/>
              </a:spcAft>
            </a:pPr>
            <a:r>
              <a:rPr lang="en-GB" sz="900" dirty="0">
                <a:solidFill>
                  <a:srgbClr val="FF0000"/>
                </a:solidFill>
              </a:rPr>
              <a:t>3. Pijlman et al 2010: pg191/table1 </a:t>
            </a:r>
          </a:p>
          <a:p>
            <a:pPr>
              <a:spcAft>
                <a:spcPts val="625"/>
              </a:spcAft>
            </a:pPr>
            <a:endParaRPr lang="en-GB" sz="900" dirty="0">
              <a:solidFill>
                <a:srgbClr val="FF0000"/>
              </a:solidFill>
            </a:endParaRPr>
          </a:p>
          <a:p>
            <a:pPr>
              <a:spcAft>
                <a:spcPts val="625"/>
              </a:spcAft>
            </a:pPr>
            <a:endParaRPr lang="en-GB" sz="900" dirty="0">
              <a:solidFill>
                <a:srgbClr val="FF0000"/>
              </a:solidFill>
            </a:endParaRPr>
          </a:p>
        </p:txBody>
      </p:sp>
    </p:spTree>
    <p:extLst>
      <p:ext uri="{BB962C8B-B14F-4D97-AF65-F5344CB8AC3E}">
        <p14:creationId xmlns:p14="http://schemas.microsoft.com/office/powerpoint/2010/main" val="2705446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85775"/>
            <a:ext cx="4114800" cy="3086100"/>
          </a:xfrm>
        </p:spPr>
      </p:sp>
      <p:sp>
        <p:nvSpPr>
          <p:cNvPr id="3" name="Notes Placeholder 2"/>
          <p:cNvSpPr>
            <a:spLocks noGrp="1"/>
          </p:cNvSpPr>
          <p:nvPr>
            <p:ph type="body" idx="1"/>
          </p:nvPr>
        </p:nvSpPr>
        <p:spPr/>
        <p:txBody>
          <a:bodyPr/>
          <a:lstStyle/>
          <a:p>
            <a:pPr>
              <a:spcBef>
                <a:spcPts val="413"/>
              </a:spcBef>
            </a:pPr>
            <a:r>
              <a:rPr lang="en-CA" b="1" dirty="0"/>
              <a:t>Reference:</a:t>
            </a:r>
          </a:p>
          <a:p>
            <a:pPr>
              <a:spcBef>
                <a:spcPts val="413"/>
              </a:spcBef>
            </a:pPr>
            <a:r>
              <a:rPr lang="en-CA" dirty="0"/>
              <a:t>Mancini GB, et al. Diagnosis, prevention, and management of statin adverse effects and intolerance Canadian Working Group Consensus Update. Can J Cardiol. 2013;29:61553-1568.</a:t>
            </a:r>
          </a:p>
          <a:p>
            <a:endParaRPr lang="en-CA" dirty="0"/>
          </a:p>
          <a:p>
            <a:endParaRPr lang="en-CA" dirty="0"/>
          </a:p>
          <a:p>
            <a:r>
              <a:rPr lang="en-CA" dirty="0"/>
              <a:t> </a:t>
            </a:r>
          </a:p>
          <a:p>
            <a:endParaRPr lang="en-CA" dirty="0"/>
          </a:p>
          <a:p>
            <a:endParaRPr lang="en-CA" dirty="0"/>
          </a:p>
        </p:txBody>
      </p:sp>
      <p:sp>
        <p:nvSpPr>
          <p:cNvPr id="4" name="Slide Number Placeholder 3"/>
          <p:cNvSpPr>
            <a:spLocks noGrp="1"/>
          </p:cNvSpPr>
          <p:nvPr>
            <p:ph type="sldNum" sz="quarter" idx="10"/>
          </p:nvPr>
        </p:nvSpPr>
        <p:spPr/>
        <p:txBody>
          <a:bodyPr/>
          <a:lstStyle/>
          <a:p>
            <a:fld id="{836ED3A5-6F28-4479-BE78-6AC35198EEF9}" type="slidenum">
              <a:rPr lang="en-CA" smtClean="0">
                <a:solidFill>
                  <a:prstClr val="black"/>
                </a:solidFill>
              </a:rPr>
              <a:pPr/>
              <a:t>46</a:t>
            </a:fld>
            <a:endParaRPr lang="en-CA">
              <a:solidFill>
                <a:prstClr val="black"/>
              </a:solidFill>
            </a:endParaRPr>
          </a:p>
        </p:txBody>
      </p:sp>
    </p:spTree>
    <p:extLst>
      <p:ext uri="{BB962C8B-B14F-4D97-AF65-F5344CB8AC3E}">
        <p14:creationId xmlns:p14="http://schemas.microsoft.com/office/powerpoint/2010/main" val="1674401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For patients currently on statin therapy who develop SIM,</a:t>
            </a:r>
          </a:p>
          <a:p>
            <a:r>
              <a:rPr lang="en-US" dirty="0"/>
              <a:t> initiate a six week statin holiday and assess reason for possible increase in statin levels 13</a:t>
            </a:r>
          </a:p>
          <a:p>
            <a:r>
              <a:rPr lang="en-US" dirty="0"/>
              <a:t> A. Statin metabolism a) Choosing a statin metabolized by a different enzymatic system may improve tolerability </a:t>
            </a:r>
            <a:r>
              <a:rPr lang="en-US" dirty="0" err="1"/>
              <a:t>i</a:t>
            </a:r>
            <a:r>
              <a:rPr lang="en-US" dirty="0"/>
              <a:t>. </a:t>
            </a:r>
            <a:r>
              <a:rPr lang="en-US" dirty="0" err="1"/>
              <a:t>Lovastatin</a:t>
            </a:r>
            <a:r>
              <a:rPr lang="en-US" dirty="0"/>
              <a:t>, </a:t>
            </a:r>
            <a:r>
              <a:rPr lang="en-US" dirty="0" err="1"/>
              <a:t>simvastatin</a:t>
            </a:r>
            <a:r>
              <a:rPr lang="en-US" dirty="0"/>
              <a:t> and </a:t>
            </a:r>
            <a:r>
              <a:rPr lang="en-US" dirty="0" err="1"/>
              <a:t>atorvastatin</a:t>
            </a:r>
            <a:r>
              <a:rPr lang="en-US" dirty="0"/>
              <a:t> are metabolized by the CYP450 3A4 system in the liver ii. </a:t>
            </a:r>
            <a:r>
              <a:rPr lang="en-US" dirty="0" err="1"/>
              <a:t>Pravastatin</a:t>
            </a:r>
            <a:r>
              <a:rPr lang="en-US" dirty="0"/>
              <a:t>, </a:t>
            </a:r>
            <a:r>
              <a:rPr lang="en-US" dirty="0" err="1"/>
              <a:t>rosuvastatin</a:t>
            </a:r>
            <a:r>
              <a:rPr lang="en-US" dirty="0"/>
              <a:t>, </a:t>
            </a:r>
            <a:r>
              <a:rPr lang="en-US" dirty="0" err="1"/>
              <a:t>fluvastatin</a:t>
            </a:r>
            <a:r>
              <a:rPr lang="en-US" dirty="0"/>
              <a:t>, and </a:t>
            </a:r>
            <a:r>
              <a:rPr lang="en-US" dirty="0" err="1"/>
              <a:t>pitivastatin</a:t>
            </a:r>
            <a:r>
              <a:rPr lang="en-US" dirty="0"/>
              <a:t> are metabolized by alternate pathways</a:t>
            </a:r>
          </a:p>
          <a:p>
            <a:r>
              <a:rPr lang="en-US" dirty="0"/>
              <a:t> B. </a:t>
            </a:r>
            <a:r>
              <a:rPr lang="en-US" dirty="0" err="1"/>
              <a:t>Lipophilicity</a:t>
            </a:r>
            <a:r>
              <a:rPr lang="en-US" dirty="0"/>
              <a:t> a) Hydrophilic statins such as </a:t>
            </a:r>
            <a:r>
              <a:rPr lang="en-US" dirty="0" err="1"/>
              <a:t>pravastatin</a:t>
            </a:r>
            <a:r>
              <a:rPr lang="en-US" dirty="0"/>
              <a:t>, </a:t>
            </a:r>
            <a:r>
              <a:rPr lang="en-US" dirty="0" err="1"/>
              <a:t>rosuvastatin</a:t>
            </a:r>
            <a:r>
              <a:rPr lang="en-US" dirty="0"/>
              <a:t>, and </a:t>
            </a:r>
            <a:r>
              <a:rPr lang="en-US" dirty="0" err="1"/>
              <a:t>fluvastatin</a:t>
            </a:r>
            <a:r>
              <a:rPr lang="en-US" dirty="0"/>
              <a:t> are least likely to cause </a:t>
            </a:r>
            <a:r>
              <a:rPr lang="en-US" dirty="0" err="1"/>
              <a:t>myopathy</a:t>
            </a:r>
            <a:r>
              <a:rPr lang="en-US" dirty="0"/>
              <a:t> Initiate re-trial of statin therapy with a different statin, considering drug interactions and statin </a:t>
            </a:r>
            <a:r>
              <a:rPr lang="en-US" dirty="0" err="1"/>
              <a:t>lipophilicity</a:t>
            </a:r>
            <a:r>
              <a:rPr lang="en-US" dirty="0"/>
              <a:t>, at equivalent dosing a) 43% tolerated the new statin without reporting symptoms</a:t>
            </a:r>
          </a:p>
          <a:p>
            <a:r>
              <a:rPr lang="en-US" dirty="0"/>
              <a:t> 14 II. If failure to statin re-trial, initiate a “drug holiday” and retrial statin therapy with a more potent statin alternative at a lower dose</a:t>
            </a:r>
          </a:p>
          <a:p>
            <a:r>
              <a:rPr lang="en-US" dirty="0"/>
              <a:t> A. Atorvastatin and </a:t>
            </a:r>
            <a:r>
              <a:rPr lang="en-US" dirty="0" err="1"/>
              <a:t>rosuvastatin</a:t>
            </a:r>
            <a:r>
              <a:rPr lang="en-US" dirty="0"/>
              <a:t> are the two more potent statins </a:t>
            </a:r>
          </a:p>
          <a:p>
            <a:r>
              <a:rPr lang="en-US" dirty="0"/>
              <a:t>B. Studies have demonstrated re-trial of more potent statin at a lower dose is effective LDL lowering therapy and majority of patients with previous statin intolerance are able tolerate this alternative 17 III. If failure after the first two alternatives and patient has risk factors for vitamin D deficiency, assess vitamin D level A. Determine if treatment is necessary based on vitamin D level B. Vitamin D </a:t>
            </a:r>
          </a:p>
          <a:p>
            <a:endParaRPr lang="en-US" dirty="0"/>
          </a:p>
        </p:txBody>
      </p:sp>
      <p:sp>
        <p:nvSpPr>
          <p:cNvPr id="4" name="Slide Number Placeholder 3"/>
          <p:cNvSpPr>
            <a:spLocks noGrp="1"/>
          </p:cNvSpPr>
          <p:nvPr>
            <p:ph type="sldNum" sz="quarter" idx="10"/>
          </p:nvPr>
        </p:nvSpPr>
        <p:spPr/>
        <p:txBody>
          <a:bodyPr/>
          <a:lstStyle/>
          <a:p>
            <a:fld id="{C33D76C8-70C8-435B-9ADA-37AC5D486422}" type="slidenum">
              <a:rPr lang="en-US" smtClean="0"/>
              <a:pPr/>
              <a:t>49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lvl="1" indent="0">
              <a:buNone/>
            </a:pPr>
            <a:r>
              <a:rPr lang="en-GB" sz="1200" b="1" kern="1200" dirty="0">
                <a:solidFill>
                  <a:schemeClr val="tx1"/>
                </a:solidFill>
                <a:latin typeface="+mn-lt"/>
                <a:ea typeface="+mn-ea"/>
                <a:cs typeface="+mn-cs"/>
              </a:rPr>
              <a:t>30% reduction in risk of heart disease</a:t>
            </a:r>
          </a:p>
          <a:p>
            <a:pPr marL="0" lvl="1" indent="0">
              <a:buNone/>
            </a:pPr>
            <a:r>
              <a:rPr lang="en-GB" sz="1200" b="1" kern="1200" dirty="0">
                <a:solidFill>
                  <a:schemeClr val="tx1"/>
                </a:solidFill>
                <a:latin typeface="+mn-lt"/>
                <a:ea typeface="+mn-ea"/>
                <a:cs typeface="+mn-cs"/>
              </a:rPr>
              <a:t>                       52% reduction in risk of diabetes </a:t>
            </a:r>
          </a:p>
          <a:p>
            <a:r>
              <a:rPr lang="en-GB" sz="3000" dirty="0"/>
              <a:t>27% reduction in risk of heart disease with statin treatment </a:t>
            </a:r>
          </a:p>
          <a:p>
            <a:endParaRPr lang="en-GB" sz="3000" dirty="0"/>
          </a:p>
          <a:p>
            <a:r>
              <a:rPr lang="en-GB" sz="3000" dirty="0"/>
              <a:t>30% reduction in risk of diabetes with </a:t>
            </a:r>
            <a:r>
              <a:rPr lang="en-GB" sz="3000" dirty="0" err="1"/>
              <a:t>metformin</a:t>
            </a:r>
            <a:r>
              <a:rPr lang="en-GB" sz="3000" dirty="0"/>
              <a:t> treatment</a:t>
            </a:r>
          </a:p>
          <a:p>
            <a:pPr marL="455918" marR="0" lvl="1" indent="0" algn="l" defTabSz="911843" rtl="0" eaLnBrk="1" fontAlgn="auto" latinLnBrk="0" hangingPunct="1">
              <a:lnSpc>
                <a:spcPct val="90000"/>
              </a:lnSpc>
              <a:spcBef>
                <a:spcPct val="20000"/>
              </a:spcBef>
              <a:spcAft>
                <a:spcPts val="0"/>
              </a:spcAft>
              <a:buClrTx/>
              <a:buSzTx/>
              <a:buFont typeface="Arial" pitchFamily="34" charset="0"/>
              <a:buNone/>
              <a:tabLst/>
              <a:defRPr/>
            </a:pPr>
            <a:endParaRPr lang="en-GB" dirty="0"/>
          </a:p>
        </p:txBody>
      </p:sp>
      <p:sp>
        <p:nvSpPr>
          <p:cNvPr id="4" name="Slide Number Placeholder 3"/>
          <p:cNvSpPr>
            <a:spLocks noGrp="1"/>
          </p:cNvSpPr>
          <p:nvPr>
            <p:ph type="sldNum" sz="quarter" idx="10"/>
          </p:nvPr>
        </p:nvSpPr>
        <p:spPr/>
        <p:txBody>
          <a:bodyPr/>
          <a:lstStyle/>
          <a:p>
            <a:fld id="{4B64BEB6-DE2E-4985-801C-B261458671F9}"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08841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indent="0">
              <a:lnSpc>
                <a:spcPts val="3600"/>
              </a:lnSpc>
              <a:buNone/>
            </a:pPr>
            <a:r>
              <a:rPr lang="en-US" sz="1200" i="1" dirty="0">
                <a:solidFill>
                  <a:schemeClr val="tx2"/>
                </a:solidFill>
                <a:latin typeface="Georgia" pitchFamily="18" charset="0"/>
              </a:rPr>
              <a:t>In patients with established cardiovascular disease</a:t>
            </a:r>
            <a:br>
              <a:rPr lang="en-US" sz="1200" i="1" dirty="0">
                <a:solidFill>
                  <a:schemeClr val="tx2"/>
                </a:solidFill>
                <a:latin typeface="Georgia" pitchFamily="18" charset="0"/>
              </a:rPr>
            </a:br>
            <a:r>
              <a:rPr lang="en-US" sz="1200" i="1" dirty="0">
                <a:solidFill>
                  <a:schemeClr val="tx2"/>
                </a:solidFill>
                <a:latin typeface="Georgia" pitchFamily="18" charset="0"/>
              </a:rPr>
              <a:t>on statin therapy:</a:t>
            </a:r>
            <a:endParaRPr lang="en-US" sz="1200" b="1" i="1" dirty="0">
              <a:solidFill>
                <a:schemeClr val="tx2"/>
              </a:solidFill>
              <a:latin typeface="Georgia" pitchFamily="18" charset="0"/>
            </a:endParaRPr>
          </a:p>
          <a:p>
            <a:pPr marL="227013" indent="-227013">
              <a:lnSpc>
                <a:spcPts val="3600"/>
              </a:lnSpc>
              <a:spcBef>
                <a:spcPts val="1200"/>
              </a:spcBef>
              <a:tabLst>
                <a:tab pos="227013" algn="l"/>
              </a:tabLst>
            </a:pPr>
            <a:r>
              <a:rPr lang="en-US" sz="1200" b="1" dirty="0">
                <a:solidFill>
                  <a:schemeClr val="tx2"/>
                </a:solidFill>
                <a:latin typeface="Georgia" pitchFamily="18" charset="0"/>
              </a:rPr>
              <a:t>Test whether the addition of evolocumab reduces the incidence of major cardiovascular events</a:t>
            </a:r>
          </a:p>
          <a:p>
            <a:pPr marL="227013" indent="-227013">
              <a:lnSpc>
                <a:spcPts val="3600"/>
              </a:lnSpc>
              <a:spcBef>
                <a:spcPts val="1200"/>
              </a:spcBef>
              <a:tabLst>
                <a:tab pos="227013" algn="l"/>
              </a:tabLst>
            </a:pPr>
            <a:r>
              <a:rPr lang="en-US" sz="1200" dirty="0">
                <a:solidFill>
                  <a:schemeClr val="tx2"/>
                </a:solidFill>
                <a:latin typeface="Georgia" pitchFamily="18" charset="0"/>
              </a:rPr>
              <a:t>Examine the long-term safety &amp; tolerability of evolocumab</a:t>
            </a:r>
          </a:p>
          <a:p>
            <a:pPr marL="227013" indent="-227013">
              <a:lnSpc>
                <a:spcPts val="3600"/>
              </a:lnSpc>
              <a:spcBef>
                <a:spcPts val="1200"/>
              </a:spcBef>
              <a:tabLst>
                <a:tab pos="227013" algn="l"/>
              </a:tabLst>
            </a:pPr>
            <a:r>
              <a:rPr lang="en-US" sz="1200" dirty="0">
                <a:solidFill>
                  <a:schemeClr val="tx2"/>
                </a:solidFill>
                <a:latin typeface="Georgia" pitchFamily="18" charset="0"/>
              </a:rPr>
              <a:t>Investigate the efficacy and safety of achieving unprecedented low levels of LDL-C</a:t>
            </a:r>
            <a:endParaRPr lang="en-US" sz="1200" b="1" dirty="0">
              <a:solidFill>
                <a:schemeClr val="tx2"/>
              </a:solidFill>
              <a:latin typeface="Georgia" pitchFamily="18" charset="0"/>
            </a:endParaRPr>
          </a:p>
          <a:p>
            <a:endParaRPr lang="en-US" dirty="0"/>
          </a:p>
        </p:txBody>
      </p:sp>
      <p:sp>
        <p:nvSpPr>
          <p:cNvPr id="4" name="Slide Number Placeholder 3"/>
          <p:cNvSpPr>
            <a:spLocks noGrp="1"/>
          </p:cNvSpPr>
          <p:nvPr>
            <p:ph type="sldNum" sz="quarter" idx="10"/>
          </p:nvPr>
        </p:nvSpPr>
        <p:spPr/>
        <p:txBody>
          <a:bodyPr/>
          <a:lstStyle/>
          <a:p>
            <a:fld id="{C33D76C8-70C8-435B-9ADA-37AC5D486422}"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miter lim="800000"/>
            <a:headEnd/>
            <a:tailEnd/>
          </a:ln>
        </p:spPr>
        <p:txBody>
          <a:bodyPr/>
          <a:lstStyle/>
          <a:p>
            <a:fld id="{5479F0D4-09F8-46BF-B8CE-AA02755235C8}" type="slidenum">
              <a:rPr lang="de-DE">
                <a:solidFill>
                  <a:prstClr val="black"/>
                </a:solidFill>
              </a:rPr>
              <a:pPr/>
              <a:t>13</a:t>
            </a:fld>
            <a:endParaRPr lang="de-DE">
              <a:solidFill>
                <a:prstClr val="black"/>
              </a:solidFill>
            </a:endParaRPr>
          </a:p>
        </p:txBody>
      </p:sp>
      <p:sp>
        <p:nvSpPr>
          <p:cNvPr id="5123" name="Rectangle 2"/>
          <p:cNvSpPr>
            <a:spLocks noGrp="1" noRot="1" noChangeAspect="1" noChangeArrowheads="1" noTextEdit="1"/>
          </p:cNvSpPr>
          <p:nvPr>
            <p:ph type="sldImg"/>
          </p:nvPr>
        </p:nvSpPr>
        <p:spPr>
          <a:xfrm>
            <a:off x="1143000" y="685800"/>
            <a:ext cx="4572000" cy="3429000"/>
          </a:xfrm>
          <a:ln/>
        </p:spPr>
      </p:sp>
      <p:sp>
        <p:nvSpPr>
          <p:cNvPr id="512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50683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38A72-F95D-FF47-8C5C-EDD5DEB3DAC9}" type="slidenum">
              <a:rPr lang="en-US" smtClean="0"/>
              <a:pPr/>
              <a:t>19</a:t>
            </a:fld>
            <a:endParaRPr lang="en-US" dirty="0"/>
          </a:p>
        </p:txBody>
      </p:sp>
    </p:spTree>
    <p:extLst>
      <p:ext uri="{BB962C8B-B14F-4D97-AF65-F5344CB8AC3E}">
        <p14:creationId xmlns:p14="http://schemas.microsoft.com/office/powerpoint/2010/main" val="156242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a:p>
            <a:r>
              <a:rPr lang="en-US" b="1" dirty="0">
                <a:ln w="22225">
                  <a:solidFill>
                    <a:schemeClr val="accent2"/>
                  </a:solidFill>
                  <a:prstDash val="solid"/>
                </a:ln>
                <a:solidFill>
                  <a:schemeClr val="accent2">
                    <a:lumMod val="40000"/>
                    <a:lumOff val="60000"/>
                  </a:schemeClr>
                </a:solidFill>
                <a:latin typeface="Calibri" panose="020F0502020204030204" pitchFamily="34" charset="0"/>
                <a:cs typeface="Angsana New" panose="02020603050405020304" pitchFamily="18" charset="-34"/>
              </a:rPr>
              <a:t>HOT TOPICS IN </a:t>
            </a:r>
            <a:r>
              <a:rPr lang="en-US" b="1" dirty="0">
                <a:ln w="22225">
                  <a:solidFill>
                    <a:schemeClr val="accent2"/>
                  </a:solidFill>
                  <a:prstDash val="solid"/>
                </a:ln>
                <a:latin typeface="Calibri" panose="020F0502020204030204" pitchFamily="34" charset="0"/>
                <a:cs typeface="Angsana New" panose="02020603050405020304" pitchFamily="18" charset="-34"/>
              </a:rPr>
              <a:t>CHOLESTEROL</a:t>
            </a:r>
          </a:p>
          <a:p>
            <a:endParaRPr lang="en-US" sz="1600" b="1" dirty="0">
              <a:ln w="22225">
                <a:solidFill>
                  <a:schemeClr val="accent2"/>
                </a:solidFill>
                <a:prstDash val="solid"/>
              </a:ln>
              <a:latin typeface="Calibri" panose="020F0502020204030204" pitchFamily="34" charset="0"/>
              <a:cs typeface="Angsana New" panose="02020603050405020304" pitchFamily="18" charset="-34"/>
            </a:endParaRPr>
          </a:p>
          <a:p>
            <a:r>
              <a:rPr lang="en-US" sz="1600" dirty="0"/>
              <a:t>PCSK9, produced in the liver and then secreted, binds to the LDL receptor-LDL complex on the surface of the hepatocyte  and gets internalized.   Upon dissociation from LDL, the LDLR- PCSK9 complex is routed to the lysosome for degradation of the LDL-R </a:t>
            </a:r>
          </a:p>
          <a:p>
            <a:r>
              <a:rPr lang="en-US" sz="1600" b="1" dirty="0">
                <a:ln w="22225">
                  <a:solidFill>
                    <a:schemeClr val="accent2"/>
                  </a:solidFill>
                  <a:prstDash val="solid"/>
                </a:ln>
                <a:latin typeface="Calibri" panose="020F0502020204030204" pitchFamily="34" charset="0"/>
                <a:cs typeface="Angsana New" panose="02020603050405020304" pitchFamily="18" charset="-34"/>
              </a:rPr>
              <a:t>  </a:t>
            </a:r>
            <a:endParaRPr lang="en-US" altLang="en-US" sz="1600"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lIns="91429" tIns="45714" rIns="91429" bIns="45714"/>
          <a:lstStyle>
            <a:lvl1pPr eaLnBrk="0" hangingPunct="0">
              <a:defRPr>
                <a:solidFill>
                  <a:schemeClr val="tx1"/>
                </a:solidFill>
                <a:latin typeface="Arial" panose="020B0604020202020204" pitchFamily="34" charset="0"/>
                <a:cs typeface="Arial" panose="020B0604020202020204" pitchFamily="34" charset="0"/>
              </a:defRPr>
            </a:lvl1pPr>
            <a:lvl2pPr marL="742863" indent="-285717" eaLnBrk="0" hangingPunct="0">
              <a:defRPr>
                <a:solidFill>
                  <a:schemeClr val="tx1"/>
                </a:solidFill>
                <a:latin typeface="Arial" panose="020B0604020202020204" pitchFamily="34" charset="0"/>
                <a:cs typeface="Arial" panose="020B0604020202020204" pitchFamily="34" charset="0"/>
              </a:defRPr>
            </a:lvl2pPr>
            <a:lvl3pPr marL="1142867" indent="-228573" eaLnBrk="0" hangingPunct="0">
              <a:defRPr>
                <a:solidFill>
                  <a:schemeClr val="tx1"/>
                </a:solidFill>
                <a:latin typeface="Arial" panose="020B0604020202020204" pitchFamily="34" charset="0"/>
                <a:cs typeface="Arial" panose="020B0604020202020204" pitchFamily="34" charset="0"/>
              </a:defRPr>
            </a:lvl3pPr>
            <a:lvl4pPr marL="1600013" indent="-228573" eaLnBrk="0" hangingPunct="0">
              <a:defRPr>
                <a:solidFill>
                  <a:schemeClr val="tx1"/>
                </a:solidFill>
                <a:latin typeface="Arial" panose="020B0604020202020204" pitchFamily="34" charset="0"/>
                <a:cs typeface="Arial" panose="020B0604020202020204" pitchFamily="34" charset="0"/>
              </a:defRPr>
            </a:lvl4pPr>
            <a:lvl5pPr marL="2057159" indent="-228573" eaLnBrk="0" hangingPunct="0">
              <a:defRPr>
                <a:solidFill>
                  <a:schemeClr val="tx1"/>
                </a:solidFill>
                <a:latin typeface="Arial" panose="020B0604020202020204" pitchFamily="34" charset="0"/>
                <a:cs typeface="Arial" panose="020B0604020202020204" pitchFamily="34" charset="0"/>
              </a:defRPr>
            </a:lvl5pPr>
            <a:lvl6pPr marL="2514306" indent="-2285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453" indent="-2285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599" indent="-2285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746" indent="-2285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3FA20F-95A3-4BB6-8520-7B5D66553D29}"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pic>
        <p:nvPicPr>
          <p:cNvPr id="229378" name="Picture 2"/>
          <p:cNvPicPr>
            <a:picLocks noChangeAspect="1" noChangeArrowheads="1"/>
          </p:cNvPicPr>
          <p:nvPr/>
        </p:nvPicPr>
        <p:blipFill>
          <a:blip r:embed="rId3"/>
          <a:srcRect/>
          <a:stretch>
            <a:fillRect/>
          </a:stretch>
        </p:blipFill>
        <p:spPr bwMode="auto">
          <a:xfrm>
            <a:off x="990600" y="7449821"/>
            <a:ext cx="5334000" cy="14716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862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7AB217E-9B8B-4F79-BC41-467FEBB249BD}" type="slidenum">
              <a:rPr lang="en-US">
                <a:latin typeface="Arial" pitchFamily="34" charset="0"/>
                <a:ea typeface="ＭＳ Ｐゴシック" pitchFamily="34" charset="-128"/>
              </a:rPr>
              <a:pPr/>
              <a:t>23</a:t>
            </a:fld>
            <a:endParaRPr lang="en-US">
              <a:latin typeface="Arial" pitchFamily="34" charset="0"/>
              <a:ea typeface="ＭＳ Ｐゴシック" pitchFamily="34" charset="-128"/>
            </a:endParaRPr>
          </a:p>
        </p:txBody>
      </p:sp>
      <p:sp>
        <p:nvSpPr>
          <p:cNvPr id="26627" name="Rectangle 2"/>
          <p:cNvSpPr>
            <a:spLocks noGrp="1" noRot="1" noChangeAspect="1" noChangeArrowheads="1" noTextEdit="1"/>
          </p:cNvSpPr>
          <p:nvPr>
            <p:ph type="sldImg"/>
          </p:nvPr>
        </p:nvSpPr>
        <p:spPr>
          <a:xfrm>
            <a:off x="1143000" y="685800"/>
            <a:ext cx="4572000" cy="34290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xfrm>
            <a:off x="3884613" y="8685213"/>
            <a:ext cx="2971800" cy="457200"/>
          </a:xfrm>
          <a:prstGeom prst="rect">
            <a:avLst/>
          </a:prstGeom>
          <a:noFill/>
        </p:spPr>
        <p:txBody>
          <a:bodyPr lIns="91429" tIns="45714" rIns="91429" bIns="45714"/>
          <a:lstStyle/>
          <a:p>
            <a:fld id="{85C8844B-0EDC-43DD-B3C4-F0CE1AC94A55}" type="slidenum">
              <a:rPr lang="en-US">
                <a:latin typeface="Arial" pitchFamily="34" charset="0"/>
                <a:ea typeface="MS PGothic" pitchFamily="34" charset="-128"/>
              </a:rPr>
              <a:pPr/>
              <a:t>24</a:t>
            </a:fld>
            <a:endParaRPr lang="en-US">
              <a:latin typeface="Arial" pitchFamily="34" charset="0"/>
              <a:ea typeface="MS PGothic" pitchFamily="34" charset="-128"/>
            </a:endParaRPr>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1143000" y="685800"/>
            <a:ext cx="4572000" cy="3429000"/>
          </a:xfrm>
          <a:ln/>
        </p:spPr>
      </p:sp>
      <p:sp>
        <p:nvSpPr>
          <p:cNvPr id="129027" name="Notes Placeholder 2"/>
          <p:cNvSpPr>
            <a:spLocks noGrp="1"/>
          </p:cNvSpPr>
          <p:nvPr>
            <p:ph type="body" idx="1"/>
          </p:nvPr>
        </p:nvSpPr>
        <p:spPr>
          <a:noFill/>
          <a:ln/>
        </p:spPr>
        <p:txBody>
          <a:bodyPr/>
          <a:lstStyle/>
          <a:p>
            <a:pPr eaLnBrk="1" hangingPunct="1">
              <a:spcBef>
                <a:spcPct val="0"/>
              </a:spcBef>
            </a:pPr>
            <a:endParaRPr lang="en-US">
              <a:latin typeface="Arial" pitchFamily="34" charset="0"/>
            </a:endParaRPr>
          </a:p>
        </p:txBody>
      </p:sp>
      <p:sp>
        <p:nvSpPr>
          <p:cNvPr id="129028" name="Slide Number Placeholder 3"/>
          <p:cNvSpPr>
            <a:spLocks noGrp="1"/>
          </p:cNvSpPr>
          <p:nvPr>
            <p:ph type="sldNum" sz="quarter" idx="5"/>
          </p:nvPr>
        </p:nvSpPr>
        <p:spPr>
          <a:xfrm>
            <a:off x="3884613" y="8685213"/>
            <a:ext cx="2971800" cy="457200"/>
          </a:xfrm>
          <a:prstGeom prst="rect">
            <a:avLst/>
          </a:prstGeom>
          <a:noFill/>
        </p:spPr>
        <p:txBody>
          <a:bodyPr lIns="91429" tIns="45714" rIns="91429" bIns="45714"/>
          <a:lstStyle/>
          <a:p>
            <a:fld id="{14192DEE-7D6B-41DB-A54F-C6B66E7A18D8}" type="slidenum">
              <a:rPr lang="en-US" smtClean="0">
                <a:latin typeface="Calibri" pitchFamily="34" charset="0"/>
              </a:rPr>
              <a:pPr/>
              <a:t>32</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C21699-82D5-4532-B475-4D680D6A2FCD}"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E313B-253E-4FDF-864F-F2D484E8CE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C21699-82D5-4532-B475-4D680D6A2FCD}"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E313B-253E-4FDF-864F-F2D484E8CE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C21699-82D5-4532-B475-4D680D6A2FCD}"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E313B-253E-4FDF-864F-F2D484E8CEE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buClr>
                <a:schemeClr val="bg2"/>
              </a:buClr>
              <a:defRPr sz="1013"/>
            </a:lvl1pPr>
            <a:lvl2pPr>
              <a:defRPr sz="900"/>
            </a:lvl2pPr>
            <a:lvl3pPr>
              <a:buClr>
                <a:schemeClr val="bg2"/>
              </a:buClr>
              <a:defRPr sz="788"/>
            </a:lvl3pPr>
            <a:lvl4pPr>
              <a:defRPr sz="675"/>
            </a:lvl4pPr>
            <a:lvl5pPr>
              <a:buClr>
                <a:schemeClr val="bg2"/>
              </a:buClr>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457200" y="1547813"/>
            <a:ext cx="8229600" cy="412750"/>
          </a:xfrm>
        </p:spPr>
        <p:txBody>
          <a:bodyPr/>
          <a:lstStyle>
            <a:lvl1pPr marL="0" indent="0">
              <a:buNone/>
              <a:defRPr sz="1013" b="1">
                <a:solidFill>
                  <a:schemeClr val="bg2"/>
                </a:solidFill>
              </a:defRPr>
            </a:lvl1pPr>
          </a:lstStyle>
          <a:p>
            <a:pPr lvl="0"/>
            <a:r>
              <a:rPr lang="en-US"/>
              <a:t>Click to edit Master text styles</a:t>
            </a:r>
          </a:p>
        </p:txBody>
      </p:sp>
      <p:sp>
        <p:nvSpPr>
          <p:cNvPr id="5" name="Text Placeholder 7"/>
          <p:cNvSpPr>
            <a:spLocks noGrp="1"/>
          </p:cNvSpPr>
          <p:nvPr>
            <p:ph type="body" sz="quarter" idx="14" hasCustomPrompt="1"/>
          </p:nvPr>
        </p:nvSpPr>
        <p:spPr>
          <a:xfrm>
            <a:off x="3" y="6446525"/>
            <a:ext cx="6568093" cy="170175"/>
          </a:xfrm>
        </p:spPr>
        <p:txBody>
          <a:bodyPr wrap="square" anchor="b" anchorCtr="0">
            <a:spAutoFit/>
          </a:bodyPr>
          <a:lstStyle>
            <a:lvl1pPr marL="0" indent="0" algn="r">
              <a:buNone/>
              <a:defRPr sz="506"/>
            </a:lvl1pPr>
            <a:lvl2pPr marL="257175" indent="0">
              <a:buNone/>
              <a:defRPr sz="675"/>
            </a:lvl2pPr>
            <a:lvl3pPr marL="514350" indent="0">
              <a:buNone/>
              <a:defRPr sz="675"/>
            </a:lvl3pPr>
            <a:lvl4pPr marL="771525" indent="0">
              <a:buNone/>
              <a:defRPr sz="675"/>
            </a:lvl4pPr>
            <a:lvl5pPr marL="1028700" indent="0">
              <a:buNone/>
              <a:defRPr sz="675"/>
            </a:lvl5pPr>
          </a:lstStyle>
          <a:p>
            <a:pPr lvl="0"/>
            <a:r>
              <a:rPr lang="en-US" dirty="0"/>
              <a:t>Reference placeholder</a:t>
            </a:r>
            <a:endParaRPr lang="en-GB" dirty="0"/>
          </a:p>
        </p:txBody>
      </p:sp>
    </p:spTree>
    <p:extLst>
      <p:ext uri="{BB962C8B-B14F-4D97-AF65-F5344CB8AC3E}">
        <p14:creationId xmlns:p14="http://schemas.microsoft.com/office/powerpoint/2010/main" val="173148524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7"/>
          <p:cNvSpPr>
            <a:spLocks noGrp="1"/>
          </p:cNvSpPr>
          <p:nvPr>
            <p:ph type="body" sz="quarter" idx="14" hasCustomPrompt="1"/>
          </p:nvPr>
        </p:nvSpPr>
        <p:spPr>
          <a:xfrm>
            <a:off x="8011783" y="6482925"/>
            <a:ext cx="974947" cy="196208"/>
          </a:xfrm>
        </p:spPr>
        <p:txBody>
          <a:bodyPr wrap="none" anchor="b" anchorCtr="0">
            <a:spAutoFit/>
          </a:bodyPr>
          <a:lstStyle>
            <a:lvl1pPr marL="0" indent="0" algn="r">
              <a:buNone/>
              <a:defRPr sz="675"/>
            </a:lvl1pPr>
            <a:lvl2pPr marL="257175" indent="0">
              <a:buNone/>
              <a:defRPr sz="675"/>
            </a:lvl2pPr>
            <a:lvl3pPr marL="514350" indent="0">
              <a:buNone/>
              <a:defRPr sz="675"/>
            </a:lvl3pPr>
            <a:lvl4pPr marL="771525" indent="0">
              <a:buNone/>
              <a:defRPr sz="675"/>
            </a:lvl4pPr>
            <a:lvl5pPr marL="1028700" indent="0">
              <a:buNone/>
              <a:defRPr sz="675"/>
            </a:lvl5pPr>
          </a:lstStyle>
          <a:p>
            <a:pPr lvl="0"/>
            <a:r>
              <a:rPr lang="en-US" dirty="0"/>
              <a:t>Reference placeholder</a:t>
            </a:r>
            <a:endParaRPr lang="en-GB" dirty="0"/>
          </a:p>
        </p:txBody>
      </p:sp>
    </p:spTree>
    <p:extLst>
      <p:ext uri="{BB962C8B-B14F-4D97-AF65-F5344CB8AC3E}">
        <p14:creationId xmlns:p14="http://schemas.microsoft.com/office/powerpoint/2010/main" val="1422338863"/>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TextLayout" userDrawn="1">
  <p:cSld name="1_Title Only">
    <p:spTree>
      <p:nvGrpSpPr>
        <p:cNvPr id="1" name=""/>
        <p:cNvGrpSpPr/>
        <p:nvPr/>
      </p:nvGrpSpPr>
      <p:grpSpPr>
        <a:xfrm>
          <a:off x="0" y="0"/>
          <a:ext cx="0" cy="0"/>
          <a:chOff x="0" y="0"/>
          <a:chExt cx="0" cy="0"/>
        </a:xfrm>
      </p:grpSpPr>
      <p:sp>
        <p:nvSpPr>
          <p:cNvPr id="6" name="ContextA">
            <a:extLst>
              <a:ext uri="{FF2B5EF4-FFF2-40B4-BE49-F238E27FC236}">
                <a16:creationId xmlns:a16="http://schemas.microsoft.com/office/drawing/2014/main" id="{D95A7DAE-A51A-4D89-8BDA-17CB1548E177}"/>
              </a:ext>
            </a:extLst>
          </p:cNvPr>
          <p:cNvSpPr>
            <a:spLocks noGrp="1"/>
          </p:cNvSpPr>
          <p:nvPr>
            <p:ph type="title" idx="10" hasCustomPrompt="1"/>
          </p:nvPr>
        </p:nvSpPr>
        <p:spPr>
          <a:xfrm>
            <a:off x="457200" y="279400"/>
            <a:ext cx="8229600" cy="1143000"/>
          </a:xfrm>
        </p:spPr>
        <p:txBody>
          <a:bodyPr>
            <a:normAutofit/>
          </a:bodyPr>
          <a:lstStyle>
            <a:lvl1pPr algn="ctr">
              <a:defRPr sz="1800"/>
            </a:lvl1pPr>
          </a:lstStyle>
          <a:p>
            <a:r>
              <a:rPr lang="en-US"/>
              <a:t>Click to enter poll prompt.</a:t>
            </a:r>
          </a:p>
        </p:txBody>
      </p:sp>
      <p:sp>
        <p:nvSpPr>
          <p:cNvPr id="7" name="ContextB">
            <a:extLst>
              <a:ext uri="{FF2B5EF4-FFF2-40B4-BE49-F238E27FC236}">
                <a16:creationId xmlns:a16="http://schemas.microsoft.com/office/drawing/2014/main" id="{39EBFC84-71CF-4171-9B7C-ACBAD458AA03}"/>
              </a:ext>
            </a:extLst>
          </p:cNvPr>
          <p:cNvSpPr>
            <a:spLocks noGrp="1"/>
          </p:cNvSpPr>
          <p:nvPr>
            <p:ph type="body" idx="11" hasCustomPrompt="1"/>
          </p:nvPr>
        </p:nvSpPr>
        <p:spPr>
          <a:xfrm>
            <a:off x="457200" y="1498600"/>
            <a:ext cx="5080000" cy="4445000"/>
          </a:xfrm>
        </p:spPr>
        <p:txBody>
          <a:bodyPr wrap="square">
            <a:noAutofit/>
          </a:bodyPr>
          <a:lstStyle>
            <a:lvl1pPr marL="289322" indent="-289322" algn="l" defTabSz="514350" rtl="0" eaLnBrk="1" latinLnBrk="0" hangingPunct="1">
              <a:spcBef>
                <a:spcPts val="0"/>
              </a:spcBef>
              <a:spcAft>
                <a:spcPts val="225"/>
              </a:spcAft>
              <a:buFont typeface="Arial" pitchFamily="34" charset="0"/>
              <a:buAutoNum type="arabicPeriod"/>
              <a:defRPr sz="1575"/>
            </a:lvl1pPr>
            <a:lvl2pPr marL="546497" indent="-289322" algn="l" defTabSz="514350" rtl="0" eaLnBrk="1" latinLnBrk="0" hangingPunct="1">
              <a:spcBef>
                <a:spcPts val="0"/>
              </a:spcBef>
              <a:spcAft>
                <a:spcPts val="225"/>
              </a:spcAft>
              <a:buFont typeface="Arial" pitchFamily="34" charset="0"/>
              <a:buAutoNum type="arabicPeriod"/>
              <a:defRPr sz="1575"/>
            </a:lvl2pPr>
            <a:lvl3pPr marL="803672" indent="-289322" algn="l" defTabSz="514350" rtl="0" eaLnBrk="1" latinLnBrk="0" hangingPunct="1">
              <a:spcBef>
                <a:spcPts val="0"/>
              </a:spcBef>
              <a:spcAft>
                <a:spcPts val="225"/>
              </a:spcAft>
              <a:buFont typeface="Arial" pitchFamily="34" charset="0"/>
              <a:buAutoNum type="arabicPeriod"/>
              <a:defRPr sz="1575"/>
            </a:lvl3pPr>
            <a:lvl4pPr marL="1060847" indent="-289322" algn="l" defTabSz="514350" rtl="0" eaLnBrk="1" latinLnBrk="0" hangingPunct="1">
              <a:spcBef>
                <a:spcPts val="0"/>
              </a:spcBef>
              <a:spcAft>
                <a:spcPts val="225"/>
              </a:spcAft>
              <a:buFont typeface="Arial" pitchFamily="34" charset="0"/>
              <a:buAutoNum type="arabicPeriod"/>
              <a:defRPr sz="1575"/>
            </a:lvl4pPr>
            <a:lvl5pPr marL="1318022" indent="-289322" algn="l" defTabSz="514350" rtl="0" eaLnBrk="1" latinLnBrk="0" hangingPunct="1">
              <a:spcBef>
                <a:spcPts val="0"/>
              </a:spcBef>
              <a:spcAft>
                <a:spcPts val="225"/>
              </a:spcAft>
              <a:buFont typeface="Arial" pitchFamily="34" charset="0"/>
              <a:buAutoNum type="arabicPeriod"/>
              <a:defRPr sz="1575"/>
            </a:lvl5pPr>
          </a:lstStyle>
          <a:p>
            <a:pPr lvl="0"/>
            <a:r>
              <a:rPr lang="en-US"/>
              <a:t>Click to enter choices.</a:t>
            </a:r>
          </a:p>
        </p:txBody>
      </p:sp>
    </p:spTree>
    <p:extLst>
      <p:ext uri="{BB962C8B-B14F-4D97-AF65-F5344CB8AC3E}">
        <p14:creationId xmlns:p14="http://schemas.microsoft.com/office/powerpoint/2010/main" val="398623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C21699-82D5-4532-B475-4D680D6A2FCD}"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E313B-253E-4FDF-864F-F2D484E8CE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C21699-82D5-4532-B475-4D680D6A2FCD}"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E313B-253E-4FDF-864F-F2D484E8CE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C21699-82D5-4532-B475-4D680D6A2FCD}" type="datetimeFigureOut">
              <a:rPr lang="en-US" smtClean="0"/>
              <a:pPr/>
              <a:t>7/7/2017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E313B-253E-4FDF-864F-F2D484E8CE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C21699-82D5-4532-B475-4D680D6A2FCD}" type="datetimeFigureOut">
              <a:rPr lang="en-US" smtClean="0"/>
              <a:pPr/>
              <a:t>7/7/2017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E313B-253E-4FDF-864F-F2D484E8CE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C21699-82D5-4532-B475-4D680D6A2FCD}" type="datetimeFigureOut">
              <a:rPr lang="en-US" smtClean="0"/>
              <a:pPr/>
              <a:t>7/7/2017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E313B-253E-4FDF-864F-F2D484E8CE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21699-82D5-4532-B475-4D680D6A2FCD}" type="datetimeFigureOut">
              <a:rPr lang="en-US" smtClean="0"/>
              <a:pPr/>
              <a:t>7/7/2017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E313B-253E-4FDF-864F-F2D484E8CE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A1C21699-82D5-4532-B475-4D680D6A2FCD}" type="datetimeFigureOut">
              <a:rPr lang="en-US" smtClean="0"/>
              <a:pPr/>
              <a:t>7/7/2017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E313B-253E-4FDF-864F-F2D484E8CE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A1C21699-82D5-4532-B475-4D680D6A2FCD}" type="datetimeFigureOut">
              <a:rPr lang="en-US" smtClean="0"/>
              <a:pPr/>
              <a:t>7/7/2017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E313B-253E-4FDF-864F-F2D484E8CE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A1C21699-82D5-4532-B475-4D680D6A2FCD}" type="datetimeFigureOut">
              <a:rPr lang="en-US" smtClean="0"/>
              <a:pPr/>
              <a:t>7/7/2017</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3F3E313B-253E-4FDF-864F-F2D484E8CE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3" r:id="rId12"/>
    <p:sldLayoutId id="2147483702" r:id="rId13"/>
    <p:sldLayoutId id="2147483703" r:id="rId14"/>
  </p:sldLayoutIdLst>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ontrol" Target="../activeX/activeX3.xml"/><Relationship Id="rId13" Type="http://schemas.openxmlformats.org/officeDocument/2006/relationships/image" Target="../media/image5.wmf"/><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9.emf"/><Relationship Id="rId2" Type="http://schemas.openxmlformats.org/officeDocument/2006/relationships/tags" Target="../tags/tag14.xml"/><Relationship Id="rId1" Type="http://schemas.openxmlformats.org/officeDocument/2006/relationships/vmlDrawing" Target="../drawings/vmlDrawing3.vml"/><Relationship Id="rId6" Type="http://schemas.openxmlformats.org/officeDocument/2006/relationships/tags" Target="../tags/tag18.xml"/><Relationship Id="rId11" Type="http://schemas.openxmlformats.org/officeDocument/2006/relationships/oleObject" Target="../embeddings/oleObject3.bin"/><Relationship Id="rId5" Type="http://schemas.openxmlformats.org/officeDocument/2006/relationships/tags" Target="../tags/tag17.xml"/><Relationship Id="rId10" Type="http://schemas.openxmlformats.org/officeDocument/2006/relationships/image" Target="../media/image1.png"/><Relationship Id="rId4" Type="http://schemas.openxmlformats.org/officeDocument/2006/relationships/tags" Target="../tags/tag16.xml"/><Relationship Id="rId9"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tiff"/><Relationship Id="rId5" Type="http://schemas.openxmlformats.org/officeDocument/2006/relationships/image" Target="../media/image12.emf"/><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0.emf"/><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ontrol" Target="../activeX/activeX4.xml"/><Relationship Id="rId13" Type="http://schemas.openxmlformats.org/officeDocument/2006/relationships/image" Target="../media/image23.wmf"/><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22.emf"/><Relationship Id="rId2" Type="http://schemas.openxmlformats.org/officeDocument/2006/relationships/tags" Target="../tags/tag20.xml"/><Relationship Id="rId1" Type="http://schemas.openxmlformats.org/officeDocument/2006/relationships/vmlDrawing" Target="../drawings/vmlDrawing4.vml"/><Relationship Id="rId6" Type="http://schemas.openxmlformats.org/officeDocument/2006/relationships/tags" Target="../tags/tag24.xml"/><Relationship Id="rId11" Type="http://schemas.openxmlformats.org/officeDocument/2006/relationships/oleObject" Target="../embeddings/oleObject4.bin"/><Relationship Id="rId5" Type="http://schemas.openxmlformats.org/officeDocument/2006/relationships/tags" Target="../tags/tag23.xml"/><Relationship Id="rId10" Type="http://schemas.openxmlformats.org/officeDocument/2006/relationships/image" Target="../media/image1.png"/><Relationship Id="rId4" Type="http://schemas.openxmlformats.org/officeDocument/2006/relationships/tags" Target="../tags/tag22.xml"/><Relationship Id="rId9"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control" Target="../activeX/activeX5.xml"/><Relationship Id="rId13" Type="http://schemas.openxmlformats.org/officeDocument/2006/relationships/image" Target="../media/image27.wmf"/><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26.emf"/><Relationship Id="rId2" Type="http://schemas.openxmlformats.org/officeDocument/2006/relationships/tags" Target="../tags/tag26.xml"/><Relationship Id="rId1" Type="http://schemas.openxmlformats.org/officeDocument/2006/relationships/vmlDrawing" Target="../drawings/vmlDrawing5.vml"/><Relationship Id="rId6" Type="http://schemas.openxmlformats.org/officeDocument/2006/relationships/tags" Target="../tags/tag30.xml"/><Relationship Id="rId11" Type="http://schemas.openxmlformats.org/officeDocument/2006/relationships/oleObject" Target="../embeddings/oleObject5.bin"/><Relationship Id="rId5" Type="http://schemas.openxmlformats.org/officeDocument/2006/relationships/tags" Target="../tags/tag29.xml"/><Relationship Id="rId10" Type="http://schemas.openxmlformats.org/officeDocument/2006/relationships/image" Target="../media/image1.png"/><Relationship Id="rId4" Type="http://schemas.openxmlformats.org/officeDocument/2006/relationships/tags" Target="../tags/tag28.xml"/><Relationship Id="rId9"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ontrol" Target="../activeX/activeX1.xml"/><Relationship Id="rId13" Type="http://schemas.openxmlformats.org/officeDocument/2006/relationships/image" Target="../media/image5.wmf"/><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oleObject" Target="../embeddings/oleObject1.bin"/><Relationship Id="rId5" Type="http://schemas.openxmlformats.org/officeDocument/2006/relationships/tags" Target="../tags/tag5.xml"/><Relationship Id="rId10" Type="http://schemas.openxmlformats.org/officeDocument/2006/relationships/image" Target="../media/image1.png"/><Relationship Id="rId4" Type="http://schemas.openxmlformats.org/officeDocument/2006/relationships/tags" Target="../tags/tag4.xml"/><Relationship Id="rId9"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CZk4lEsU140" TargetMode="External"/><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ontrol" Target="../activeX/activeX2.xml"/><Relationship Id="rId13" Type="http://schemas.openxmlformats.org/officeDocument/2006/relationships/image" Target="../media/image5.wmf"/><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8.emf"/><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tags" Target="../tags/tag12.xml"/><Relationship Id="rId11" Type="http://schemas.openxmlformats.org/officeDocument/2006/relationships/oleObject" Target="../embeddings/oleObject2.bin"/><Relationship Id="rId5" Type="http://schemas.openxmlformats.org/officeDocument/2006/relationships/tags" Target="../tags/tag11.xml"/><Relationship Id="rId10" Type="http://schemas.openxmlformats.org/officeDocument/2006/relationships/image" Target="../media/image1.png"/><Relationship Id="rId4" Type="http://schemas.openxmlformats.org/officeDocument/2006/relationships/tags" Target="../tags/tag10.xml"/><Relationship Id="rId9"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vanhoutan\Desktop\Powerpoint Border for Dr. Agrawal.png"/>
          <p:cNvPicPr>
            <a:picLocks noChangeAspect="1" noChangeArrowheads="1"/>
          </p:cNvPicPr>
          <p:nvPr/>
        </p:nvPicPr>
        <p:blipFill>
          <a:blip r:embed="rId2" cstate="print"/>
          <a:srcRect/>
          <a:stretch>
            <a:fillRect/>
          </a:stretch>
        </p:blipFill>
        <p:spPr bwMode="auto">
          <a:xfrm>
            <a:off x="1143000" y="857250"/>
            <a:ext cx="6858000" cy="5143500"/>
          </a:xfrm>
          <a:prstGeom prst="rect">
            <a:avLst/>
          </a:prstGeom>
          <a:noFill/>
        </p:spPr>
      </p:pic>
      <p:sp>
        <p:nvSpPr>
          <p:cNvPr id="4" name="Title 3"/>
          <p:cNvSpPr>
            <a:spLocks noGrp="1"/>
          </p:cNvSpPr>
          <p:nvPr>
            <p:ph type="ctrTitle"/>
          </p:nvPr>
        </p:nvSpPr>
        <p:spPr>
          <a:xfrm>
            <a:off x="2000250" y="3343275"/>
            <a:ext cx="5143500" cy="910829"/>
          </a:xfrm>
        </p:spPr>
        <p:txBody>
          <a:bodyPr>
            <a:normAutofit fontScale="90000"/>
          </a:bodyPr>
          <a:lstStyle/>
          <a:p>
            <a:r>
              <a:rPr lang="en-US" sz="2981" dirty="0">
                <a:solidFill>
                  <a:srgbClr val="003399"/>
                </a:solidFill>
              </a:rPr>
              <a:t>How to Further Reduce Cardiovascular Events:</a:t>
            </a:r>
            <a:br>
              <a:rPr lang="en-US" dirty="0">
                <a:solidFill>
                  <a:srgbClr val="003399"/>
                </a:solidFill>
              </a:rPr>
            </a:br>
            <a:r>
              <a:rPr lang="en-US" dirty="0">
                <a:solidFill>
                  <a:srgbClr val="003399"/>
                </a:solidFill>
              </a:rPr>
              <a:t>Management of LDL-C</a:t>
            </a:r>
            <a:br>
              <a:rPr lang="en-US" dirty="0">
                <a:solidFill>
                  <a:srgbClr val="003399"/>
                </a:solidFill>
              </a:rPr>
            </a:br>
            <a:r>
              <a:rPr lang="en-US" dirty="0">
                <a:solidFill>
                  <a:srgbClr val="003399"/>
                </a:solidFill>
              </a:rPr>
              <a:t> Beyond Statins</a:t>
            </a:r>
          </a:p>
        </p:txBody>
      </p:sp>
      <p:sp>
        <p:nvSpPr>
          <p:cNvPr id="5" name="Subtitle 4"/>
          <p:cNvSpPr>
            <a:spLocks noGrp="1"/>
          </p:cNvSpPr>
          <p:nvPr>
            <p:ph type="subTitle" idx="1"/>
          </p:nvPr>
        </p:nvSpPr>
        <p:spPr>
          <a:xfrm>
            <a:off x="2000250" y="4757738"/>
            <a:ext cx="5143500" cy="342900"/>
          </a:xfrm>
        </p:spPr>
        <p:txBody>
          <a:bodyPr>
            <a:noAutofit/>
          </a:bodyPr>
          <a:lstStyle/>
          <a:p>
            <a:r>
              <a:rPr lang="en-US" sz="2250" b="1" dirty="0" err="1">
                <a:solidFill>
                  <a:srgbClr val="FFC000"/>
                </a:solidFill>
              </a:rPr>
              <a:t>Subodh</a:t>
            </a:r>
            <a:r>
              <a:rPr lang="en-US" sz="2250" b="1" dirty="0">
                <a:solidFill>
                  <a:srgbClr val="FFC000"/>
                </a:solidFill>
              </a:rPr>
              <a:t> K </a:t>
            </a:r>
            <a:r>
              <a:rPr lang="en-US" sz="2250" b="1" dirty="0" err="1">
                <a:solidFill>
                  <a:srgbClr val="FFC000"/>
                </a:solidFill>
              </a:rPr>
              <a:t>Agrawal</a:t>
            </a:r>
            <a:r>
              <a:rPr lang="en-US" sz="2250" b="1" dirty="0">
                <a:solidFill>
                  <a:srgbClr val="FFC000"/>
                </a:solidFill>
              </a:rPr>
              <a:t>, MD FACC</a:t>
            </a:r>
          </a:p>
          <a:p>
            <a:endParaRPr lang="en-US" sz="2250" dirty="0">
              <a:solidFill>
                <a:srgbClr val="FFC000"/>
              </a:solidFill>
            </a:endParaRPr>
          </a:p>
        </p:txBody>
      </p:sp>
      <p:pic>
        <p:nvPicPr>
          <p:cNvPr id="7" name="Picture 2" descr="C:\Users\Hvanhoutan\Desktop\Synergy-Logo-Large.png"/>
          <p:cNvPicPr>
            <a:picLocks noChangeAspect="1" noChangeArrowheads="1"/>
          </p:cNvPicPr>
          <p:nvPr/>
        </p:nvPicPr>
        <p:blipFill>
          <a:blip r:embed="rId3" cstate="print"/>
          <a:srcRect l="1600" r="66400" b="-1597"/>
          <a:stretch>
            <a:fillRect/>
          </a:stretch>
        </p:blipFill>
        <p:spPr bwMode="auto">
          <a:xfrm>
            <a:off x="2514600" y="1757362"/>
            <a:ext cx="733245" cy="728663"/>
          </a:xfrm>
          <a:prstGeom prst="rect">
            <a:avLst/>
          </a:prstGeom>
          <a:noFill/>
        </p:spPr>
      </p:pic>
      <p:sp>
        <p:nvSpPr>
          <p:cNvPr id="8" name="TextBox 7"/>
          <p:cNvSpPr txBox="1"/>
          <p:nvPr/>
        </p:nvSpPr>
        <p:spPr>
          <a:xfrm>
            <a:off x="3247845" y="1524000"/>
            <a:ext cx="3538538" cy="1200329"/>
          </a:xfrm>
          <a:prstGeom prst="rect">
            <a:avLst/>
          </a:prstGeom>
          <a:noFill/>
        </p:spPr>
        <p:txBody>
          <a:bodyPr wrap="square" rtlCol="0">
            <a:spAutoFit/>
          </a:bodyPr>
          <a:lstStyle/>
          <a:p>
            <a:r>
              <a:rPr lang="en-US" sz="4500" dirty="0">
                <a:solidFill>
                  <a:srgbClr val="003399"/>
                </a:solidFill>
                <a:latin typeface="Georgia" pitchFamily="18" charset="0"/>
              </a:rPr>
              <a:t>Synergy </a:t>
            </a:r>
          </a:p>
          <a:p>
            <a:r>
              <a:rPr lang="en-US" sz="2700" dirty="0">
                <a:solidFill>
                  <a:srgbClr val="003399"/>
                </a:solidFill>
                <a:latin typeface="Georgia" pitchFamily="18" charset="0"/>
              </a:rPr>
              <a:t>Cardiac E/P Update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Hvanhoutan\Desktop\Powerpoint Border for Dr. Agrawal.png">
            <a:extLst>
              <a:ext uri="{FF2B5EF4-FFF2-40B4-BE49-F238E27FC236}">
                <a16:creationId xmlns:a16="http://schemas.microsoft.com/office/drawing/2014/main" id="{4DF8EB02-BB1D-4741-A2D3-7E35BB5576B4}"/>
              </a:ext>
            </a:extLst>
          </p:cNvPr>
          <p:cNvPicPr>
            <a:picLocks noChangeAspect="1" noChangeArrowheads="1"/>
          </p:cNvPicPr>
          <p:nvPr/>
        </p:nvPicPr>
        <p:blipFill>
          <a:blip r:embed="rId10" cstate="print"/>
          <a:srcRect/>
          <a:stretch>
            <a:fillRect/>
          </a:stretch>
        </p:blipFill>
        <p:spPr bwMode="auto">
          <a:xfrm>
            <a:off x="2000250" y="1500188"/>
            <a:ext cx="5143500" cy="3857625"/>
          </a:xfrm>
          <a:prstGeom prst="rect">
            <a:avLst/>
          </a:prstGeom>
          <a:noFill/>
        </p:spPr>
      </p:pic>
      <p:sp>
        <p:nvSpPr>
          <p:cNvPr id="2" name="ContextA">
            <a:extLst>
              <a:ext uri="{FF2B5EF4-FFF2-40B4-BE49-F238E27FC236}">
                <a16:creationId xmlns:a16="http://schemas.microsoft.com/office/drawing/2014/main" id="{BCC89553-55B5-4C1D-8687-47352D183089}"/>
              </a:ext>
            </a:extLst>
          </p:cNvPr>
          <p:cNvSpPr>
            <a:spLocks noGrp="1"/>
          </p:cNvSpPr>
          <p:nvPr>
            <p:ph type="title" idx="10"/>
            <p:custDataLst>
              <p:tags r:id="rId3"/>
            </p:custDataLst>
          </p:nvPr>
        </p:nvSpPr>
        <p:spPr/>
        <p:txBody>
          <a:bodyPr>
            <a:normAutofit/>
          </a:bodyPr>
          <a:lstStyle/>
          <a:p>
            <a:r>
              <a:rPr lang="en-US" sz="2250" dirty="0">
                <a:solidFill>
                  <a:srgbClr val="000099"/>
                </a:solidFill>
              </a:rPr>
              <a:t>Case Presentation #1 </a:t>
            </a:r>
          </a:p>
        </p:txBody>
      </p:sp>
      <p:sp>
        <p:nvSpPr>
          <p:cNvPr id="3" name="ContextB">
            <a:extLst>
              <a:ext uri="{FF2B5EF4-FFF2-40B4-BE49-F238E27FC236}">
                <a16:creationId xmlns:a16="http://schemas.microsoft.com/office/drawing/2014/main" id="{03926064-4532-46EF-8677-68A12F29885D}"/>
              </a:ext>
            </a:extLst>
          </p:cNvPr>
          <p:cNvSpPr>
            <a:spLocks noGrp="1"/>
          </p:cNvSpPr>
          <p:nvPr>
            <p:ph type="body" idx="11"/>
            <p:custDataLst>
              <p:tags r:id="rId4"/>
            </p:custDataLst>
          </p:nvPr>
        </p:nvSpPr>
        <p:spPr>
          <a:xfrm>
            <a:off x="2257425" y="3230777"/>
            <a:ext cx="2857500" cy="1200150"/>
          </a:xfrm>
        </p:spPr>
        <p:txBody>
          <a:bodyPr/>
          <a:lstStyle/>
          <a:p>
            <a:r>
              <a:rPr lang="en-US" sz="1350" dirty="0">
                <a:solidFill>
                  <a:srgbClr val="000099"/>
                </a:solidFill>
              </a:rPr>
              <a:t>Add </a:t>
            </a:r>
            <a:r>
              <a:rPr lang="en-US" sz="1350" dirty="0" err="1">
                <a:solidFill>
                  <a:srgbClr val="000099"/>
                </a:solidFill>
              </a:rPr>
              <a:t>Repatha</a:t>
            </a:r>
            <a:endParaRPr lang="en-US" sz="1350" dirty="0">
              <a:solidFill>
                <a:srgbClr val="000099"/>
              </a:solidFill>
            </a:endParaRPr>
          </a:p>
          <a:p>
            <a:r>
              <a:rPr lang="en-US" sz="1350" dirty="0">
                <a:solidFill>
                  <a:srgbClr val="000099"/>
                </a:solidFill>
              </a:rPr>
              <a:t>Add </a:t>
            </a:r>
            <a:r>
              <a:rPr lang="en-US" sz="1350" dirty="0" err="1">
                <a:solidFill>
                  <a:srgbClr val="000099"/>
                </a:solidFill>
              </a:rPr>
              <a:t>Praluent</a:t>
            </a:r>
            <a:endParaRPr lang="en-US" sz="1350" dirty="0">
              <a:solidFill>
                <a:srgbClr val="000099"/>
              </a:solidFill>
            </a:endParaRPr>
          </a:p>
          <a:p>
            <a:r>
              <a:rPr lang="en-US" sz="1350" dirty="0">
                <a:solidFill>
                  <a:srgbClr val="000099"/>
                </a:solidFill>
              </a:rPr>
              <a:t>No additional therapy</a:t>
            </a:r>
          </a:p>
          <a:p>
            <a:r>
              <a:rPr lang="en-US" sz="1350" dirty="0">
                <a:solidFill>
                  <a:srgbClr val="000099"/>
                </a:solidFill>
              </a:rPr>
              <a:t>Add Co Q10 </a:t>
            </a:r>
          </a:p>
          <a:p>
            <a:r>
              <a:rPr lang="en-US" sz="1350" dirty="0">
                <a:solidFill>
                  <a:srgbClr val="000099"/>
                </a:solidFill>
              </a:rPr>
              <a:t>1&amp;2</a:t>
            </a:r>
            <a:endParaRPr lang="en-US" dirty="0">
              <a:solidFill>
                <a:srgbClr val="000099"/>
              </a:solidFill>
            </a:endParaRPr>
          </a:p>
        </p:txBody>
      </p:sp>
      <p:sp>
        <p:nvSpPr>
          <p:cNvPr id="4" name="PollCounter1" hidden="1">
            <a:extLst>
              <a:ext uri="{FF2B5EF4-FFF2-40B4-BE49-F238E27FC236}">
                <a16:creationId xmlns:a16="http://schemas.microsoft.com/office/drawing/2014/main" id="{56F08A50-DF18-4B75-A9C4-8A32807184D6}"/>
              </a:ext>
            </a:extLst>
          </p:cNvPr>
          <p:cNvSpPr txBox="1"/>
          <p:nvPr>
            <p:custDataLst>
              <p:tags r:id="rId5"/>
            </p:custDataLst>
          </p:nvPr>
        </p:nvSpPr>
        <p:spPr>
          <a:xfrm>
            <a:off x="2257425" y="4899852"/>
            <a:ext cx="714375" cy="265457"/>
          </a:xfrm>
          <a:prstGeom prst="rect">
            <a:avLst/>
          </a:prstGeom>
          <a:noFill/>
          <a:ln w="12700" cmpd="sng">
            <a:solidFill>
              <a:schemeClr val="tx1"/>
            </a:solidFill>
          </a:ln>
        </p:spPr>
        <p:txBody>
          <a:bodyPr vert="horz" rtlCol="0">
            <a:spAutoFit/>
          </a:bodyPr>
          <a:lstStyle/>
          <a:p>
            <a:pPr algn="ctr"/>
            <a:r>
              <a:rPr lang="en-US" sz="1125"/>
              <a:t>0 / 0</a:t>
            </a:r>
          </a:p>
        </p:txBody>
      </p:sp>
      <p:sp>
        <p:nvSpPr>
          <p:cNvPr id="5" name="CrossTabLblShape" hidden="1">
            <a:extLst>
              <a:ext uri="{FF2B5EF4-FFF2-40B4-BE49-F238E27FC236}">
                <a16:creationId xmlns:a16="http://schemas.microsoft.com/office/drawing/2014/main" id="{69CB7A59-0096-4340-B7CA-219A30DB850D}"/>
              </a:ext>
            </a:extLst>
          </p:cNvPr>
          <p:cNvSpPr txBox="1"/>
          <p:nvPr/>
        </p:nvSpPr>
        <p:spPr>
          <a:xfrm>
            <a:off x="3092914" y="4880120"/>
            <a:ext cx="1051891" cy="265457"/>
          </a:xfrm>
          <a:prstGeom prst="rect">
            <a:avLst/>
          </a:prstGeom>
          <a:noFill/>
        </p:spPr>
        <p:txBody>
          <a:bodyPr vert="horz" wrap="none" rtlCol="0">
            <a:spAutoFit/>
          </a:bodyPr>
          <a:lstStyle/>
          <a:p>
            <a:r>
              <a:rPr lang="en-US" sz="1125" dirty="0"/>
              <a:t>Cross-tab label</a:t>
            </a:r>
          </a:p>
        </p:txBody>
      </p:sp>
      <p:graphicFrame>
        <p:nvGraphicFramePr>
          <p:cNvPr id="6" name="OTChartCtrl1">
            <a:extLst>
              <a:ext uri="{FF2B5EF4-FFF2-40B4-BE49-F238E27FC236}">
                <a16:creationId xmlns:a16="http://schemas.microsoft.com/office/drawing/2014/main" id="{77E40332-D58D-4D74-9806-C20F08AF1434}"/>
              </a:ext>
            </a:extLst>
          </p:cNvPr>
          <p:cNvGraphicFramePr>
            <a:graphicFrameLocks noChangeAspect="1"/>
          </p:cNvGraphicFramePr>
          <p:nvPr>
            <p:custDataLst>
              <p:tags r:id="rId6"/>
            </p:custDataLst>
            <p:extLst>
              <p:ext uri="{D42A27DB-BD31-4B8C-83A1-F6EECF244321}">
                <p14:modId xmlns:p14="http://schemas.microsoft.com/office/powerpoint/2010/main" val="1224779143"/>
              </p:ext>
            </p:extLst>
          </p:nvPr>
        </p:nvGraphicFramePr>
        <p:xfrm>
          <a:off x="5193021" y="2841130"/>
          <a:ext cx="2000250" cy="2428875"/>
        </p:xfrm>
        <a:graphic>
          <a:graphicData uri="http://schemas.openxmlformats.org/presentationml/2006/ole">
            <mc:AlternateContent xmlns:mc="http://schemas.openxmlformats.org/markup-compatibility/2006">
              <mc:Choice xmlns:v="urn:schemas-microsoft-com:vml" Requires="v">
                <p:oleObj spid="_x0000_s4142" name="Chart" r:id="rId11" imgW="4441220" imgH="5393479" progId="MSGraph.Chart.8">
                  <p:embed followColorScheme="full"/>
                </p:oleObj>
              </mc:Choice>
              <mc:Fallback>
                <p:oleObj name="Chart" r:id="rId11" imgW="4441220" imgH="5393479" progId="MSGraph.Chart.8">
                  <p:embed followColorScheme="full"/>
                  <p:pic>
                    <p:nvPicPr>
                      <p:cNvPr id="0" name=""/>
                      <p:cNvPicPr/>
                      <p:nvPr/>
                    </p:nvPicPr>
                    <p:blipFill>
                      <a:blip r:embed="rId12"/>
                      <a:stretch>
                        <a:fillRect/>
                      </a:stretch>
                    </p:blipFill>
                    <p:spPr>
                      <a:xfrm>
                        <a:off x="5193021" y="2841130"/>
                        <a:ext cx="2000250" cy="2428875"/>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A998286E-AE47-4B9E-8892-232E297058F8}"/>
              </a:ext>
            </a:extLst>
          </p:cNvPr>
          <p:cNvSpPr txBox="1"/>
          <p:nvPr/>
        </p:nvSpPr>
        <p:spPr>
          <a:xfrm>
            <a:off x="-714376" y="1500188"/>
            <a:ext cx="642938" cy="248209"/>
          </a:xfrm>
          <a:prstGeom prst="rect">
            <a:avLst/>
          </a:prstGeom>
          <a:noFill/>
        </p:spPr>
        <p:txBody>
          <a:bodyPr vert="horz" rtlCol="0">
            <a:spAutoFit/>
          </a:bodyPr>
          <a:lstStyle/>
          <a:p>
            <a:r>
              <a:rPr lang="en-US" sz="1013"/>
              <a:t> </a:t>
            </a:r>
          </a:p>
        </p:txBody>
      </p:sp>
      <p:sp>
        <p:nvSpPr>
          <p:cNvPr id="10" name="TextBox 9">
            <a:extLst>
              <a:ext uri="{FF2B5EF4-FFF2-40B4-BE49-F238E27FC236}">
                <a16:creationId xmlns:a16="http://schemas.microsoft.com/office/drawing/2014/main" id="{F36E15E1-965F-41EE-AB87-3135DFDE1CC3}"/>
              </a:ext>
            </a:extLst>
          </p:cNvPr>
          <p:cNvSpPr txBox="1"/>
          <p:nvPr/>
        </p:nvSpPr>
        <p:spPr>
          <a:xfrm>
            <a:off x="2300288" y="2374845"/>
            <a:ext cx="4200525" cy="577081"/>
          </a:xfrm>
          <a:prstGeom prst="rect">
            <a:avLst/>
          </a:prstGeom>
          <a:noFill/>
        </p:spPr>
        <p:txBody>
          <a:bodyPr wrap="square" rtlCol="0">
            <a:spAutoFit/>
          </a:bodyPr>
          <a:lstStyle/>
          <a:p>
            <a:r>
              <a:rPr lang="en-US" sz="1575" dirty="0">
                <a:solidFill>
                  <a:srgbClr val="000099"/>
                </a:solidFill>
              </a:rPr>
              <a:t>What is the next step in management to reduce future risk for cardiovascular events? </a:t>
            </a:r>
          </a:p>
        </p:txBody>
      </p:sp>
      <p:sp>
        <p:nvSpPr>
          <p:cNvPr id="11" name="Timer1">
            <a:extLst>
              <a:ext uri="{FF2B5EF4-FFF2-40B4-BE49-F238E27FC236}">
                <a16:creationId xmlns:a16="http://schemas.microsoft.com/office/drawing/2014/main" id="{B3580271-CDF9-4F22-955D-699988D79711}"/>
              </a:ext>
            </a:extLst>
          </p:cNvPr>
          <p:cNvSpPr txBox="1"/>
          <p:nvPr>
            <p:custDataLst>
              <p:tags r:id="rId7"/>
            </p:custDataLst>
          </p:nvPr>
        </p:nvSpPr>
        <p:spPr>
          <a:xfrm>
            <a:off x="6350797" y="4714875"/>
            <a:ext cx="535781" cy="357188"/>
          </a:xfrm>
          <a:prstGeom prst="rect">
            <a:avLst/>
          </a:prstGeom>
          <a:noFill/>
          <a:ln w="76200" cmpd="tri">
            <a:solidFill>
              <a:schemeClr val="tx1"/>
            </a:solidFill>
          </a:ln>
        </p:spPr>
        <p:txBody>
          <a:bodyPr vert="horz" wrap="none" rtlCol="0">
            <a:noAutofit/>
          </a:bodyPr>
          <a:lstStyle/>
          <a:p>
            <a:pPr algn="ctr"/>
            <a:r>
              <a:rPr lang="en-US" sz="2025"/>
              <a:t>20</a:t>
            </a:r>
          </a:p>
        </p:txBody>
      </p:sp>
    </p:spTree>
    <p:custDataLst>
      <p:tags r:id="rId2"/>
    </p:custDataLst>
    <p:controls>
      <mc:AlternateContent xmlns:mc="http://schemas.openxmlformats.org/markup-compatibility/2006">
        <mc:Choice xmlns:v="urn:schemas-microsoft-com:vml" Requires="v">
          <p:control spid="4143" name="OPActiveX" r:id="rId8" imgW="213480" imgH="213480"/>
        </mc:Choice>
        <mc:Fallback>
          <p:control name="OPActiveX" r:id="rId8" imgW="213480" imgH="213480">
            <p:pic>
              <p:nvPicPr>
                <p:cNvPr id="7" name="OPActiveX" hidden="1">
                  <a:extLst>
                    <a:ext uri="{FF2B5EF4-FFF2-40B4-BE49-F238E27FC236}">
                      <a16:creationId xmlns:a16="http://schemas.microsoft.com/office/drawing/2014/main" id="{8FE47582-6628-4564-87BD-6A4C5E749B1C}"/>
                    </a:ext>
                  </a:extLst>
                </p:cNvPr>
                <p:cNvPicPr>
                  <a:picLocks/>
                </p:cNvPicPr>
                <p:nvPr/>
              </p:nvPicPr>
              <p:blipFill>
                <a:blip r:embed="rId13"/>
                <a:stretch>
                  <a:fillRect/>
                </a:stretch>
              </p:blipFill>
              <p:spPr>
                <a:xfrm>
                  <a:off x="-1428751" y="2928937"/>
                  <a:ext cx="214313" cy="214313"/>
                </a:xfrm>
                <a:prstGeom prst="rect">
                  <a:avLst/>
                </a:prstGeom>
              </p:spPr>
            </p:pic>
          </p:control>
        </mc:Fallback>
      </mc:AlternateContent>
    </p:controls>
    <p:extLst>
      <p:ext uri="{BB962C8B-B14F-4D97-AF65-F5344CB8AC3E}">
        <p14:creationId xmlns:p14="http://schemas.microsoft.com/office/powerpoint/2010/main" val="243057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vanhoutan\Desktop\Powerpoint Border for Dr. Agrawal.png"/>
          <p:cNvPicPr>
            <a:picLocks noChangeAspect="1" noChangeArrowheads="1"/>
          </p:cNvPicPr>
          <p:nvPr/>
        </p:nvPicPr>
        <p:blipFill>
          <a:blip r:embed="rId3" cstate="print"/>
          <a:srcRect/>
          <a:stretch>
            <a:fillRect/>
          </a:stretch>
        </p:blipFill>
        <p:spPr bwMode="auto">
          <a:xfrm>
            <a:off x="2000250" y="1500188"/>
            <a:ext cx="5143500" cy="3857625"/>
          </a:xfrm>
          <a:prstGeom prst="rect">
            <a:avLst/>
          </a:prstGeom>
          <a:noFill/>
        </p:spPr>
      </p:pic>
      <p:sp>
        <p:nvSpPr>
          <p:cNvPr id="3074" name="Rectangle 2"/>
          <p:cNvSpPr>
            <a:spLocks noGrp="1" noChangeArrowheads="1"/>
          </p:cNvSpPr>
          <p:nvPr>
            <p:ph type="ctrTitle"/>
          </p:nvPr>
        </p:nvSpPr>
        <p:spPr>
          <a:xfrm>
            <a:off x="2386013" y="1757365"/>
            <a:ext cx="4371975" cy="1777007"/>
          </a:xfrm>
        </p:spPr>
        <p:txBody>
          <a:bodyPr/>
          <a:lstStyle/>
          <a:p>
            <a:pPr algn="ctr" eaLnBrk="1" hangingPunct="1"/>
            <a:r>
              <a:rPr lang="en-US" b="1" dirty="0">
                <a:solidFill>
                  <a:schemeClr val="tx2"/>
                </a:solidFill>
                <a:latin typeface="Georgia" pitchFamily="18" charset="0"/>
              </a:rPr>
              <a:t>FOURIER</a:t>
            </a:r>
            <a:br>
              <a:rPr lang="en-US" dirty="0">
                <a:latin typeface="Georgia" pitchFamily="18" charset="0"/>
              </a:rPr>
            </a:br>
            <a:r>
              <a:rPr lang="en-US" sz="2025" u="sng" dirty="0">
                <a:solidFill>
                  <a:schemeClr val="tx2"/>
                </a:solidFill>
                <a:latin typeface="Georgia" pitchFamily="18" charset="0"/>
              </a:rPr>
              <a:t>F</a:t>
            </a:r>
            <a:r>
              <a:rPr lang="en-US" sz="2025" dirty="0">
                <a:solidFill>
                  <a:schemeClr val="tx2"/>
                </a:solidFill>
                <a:latin typeface="Georgia" pitchFamily="18" charset="0"/>
              </a:rPr>
              <a:t>urther Cardiovascular </a:t>
            </a:r>
            <a:r>
              <a:rPr lang="en-US" sz="2025" u="sng" dirty="0" err="1">
                <a:solidFill>
                  <a:schemeClr val="tx2"/>
                </a:solidFill>
                <a:latin typeface="Georgia" pitchFamily="18" charset="0"/>
              </a:rPr>
              <a:t>OU</a:t>
            </a:r>
            <a:r>
              <a:rPr lang="en-US" sz="2025" dirty="0" err="1">
                <a:solidFill>
                  <a:schemeClr val="tx2"/>
                </a:solidFill>
                <a:latin typeface="Georgia" pitchFamily="18" charset="0"/>
              </a:rPr>
              <a:t>tcomes</a:t>
            </a:r>
            <a:r>
              <a:rPr lang="en-US" sz="2025" dirty="0">
                <a:solidFill>
                  <a:schemeClr val="tx2"/>
                </a:solidFill>
                <a:latin typeface="Georgia" pitchFamily="18" charset="0"/>
              </a:rPr>
              <a:t> </a:t>
            </a:r>
            <a:r>
              <a:rPr lang="en-US" sz="2025" u="sng" dirty="0">
                <a:solidFill>
                  <a:schemeClr val="tx2"/>
                </a:solidFill>
                <a:latin typeface="Georgia" pitchFamily="18" charset="0"/>
              </a:rPr>
              <a:t>R</a:t>
            </a:r>
            <a:r>
              <a:rPr lang="en-US" sz="2025" dirty="0">
                <a:solidFill>
                  <a:schemeClr val="tx2"/>
                </a:solidFill>
                <a:latin typeface="Georgia" pitchFamily="18" charset="0"/>
              </a:rPr>
              <a:t>esearch with PCSK9 </a:t>
            </a:r>
            <a:r>
              <a:rPr lang="en-US" sz="2025" u="sng" dirty="0">
                <a:solidFill>
                  <a:schemeClr val="tx2"/>
                </a:solidFill>
                <a:latin typeface="Georgia" pitchFamily="18" charset="0"/>
              </a:rPr>
              <a:t>I</a:t>
            </a:r>
            <a:r>
              <a:rPr lang="en-US" sz="2025" dirty="0">
                <a:solidFill>
                  <a:schemeClr val="tx2"/>
                </a:solidFill>
                <a:latin typeface="Georgia" pitchFamily="18" charset="0"/>
              </a:rPr>
              <a:t>nhibition in Subjects with </a:t>
            </a:r>
            <a:r>
              <a:rPr lang="en-US" sz="2025" u="sng" dirty="0">
                <a:solidFill>
                  <a:schemeClr val="tx2"/>
                </a:solidFill>
                <a:latin typeface="Georgia" pitchFamily="18" charset="0"/>
              </a:rPr>
              <a:t>E</a:t>
            </a:r>
            <a:r>
              <a:rPr lang="en-US" sz="2025" dirty="0">
                <a:solidFill>
                  <a:schemeClr val="tx2"/>
                </a:solidFill>
                <a:latin typeface="Georgia" pitchFamily="18" charset="0"/>
              </a:rPr>
              <a:t>levated </a:t>
            </a:r>
            <a:r>
              <a:rPr lang="en-US" sz="2025" u="sng" dirty="0">
                <a:solidFill>
                  <a:schemeClr val="tx2"/>
                </a:solidFill>
                <a:latin typeface="Georgia" pitchFamily="18" charset="0"/>
              </a:rPr>
              <a:t>R</a:t>
            </a:r>
            <a:r>
              <a:rPr lang="en-US" sz="2025" dirty="0">
                <a:solidFill>
                  <a:schemeClr val="tx2"/>
                </a:solidFill>
                <a:latin typeface="Georgia" pitchFamily="18" charset="0"/>
              </a:rPr>
              <a:t>isk</a:t>
            </a:r>
            <a:endParaRPr lang="en-US" dirty="0">
              <a:solidFill>
                <a:schemeClr val="tx2"/>
              </a:solidFill>
              <a:latin typeface="Georgia" pitchFamily="18" charset="0"/>
            </a:endParaRPr>
          </a:p>
        </p:txBody>
      </p:sp>
      <p:sp>
        <p:nvSpPr>
          <p:cNvPr id="3075" name="Rectangle 4"/>
          <p:cNvSpPr>
            <a:spLocks noGrp="1" noChangeArrowheads="1"/>
          </p:cNvSpPr>
          <p:nvPr>
            <p:ph type="subTitle" idx="1"/>
          </p:nvPr>
        </p:nvSpPr>
        <p:spPr>
          <a:xfrm>
            <a:off x="2428876" y="4114800"/>
            <a:ext cx="4258754" cy="1007118"/>
          </a:xfrm>
        </p:spPr>
        <p:txBody>
          <a:bodyPr>
            <a:noAutofit/>
          </a:bodyPr>
          <a:lstStyle/>
          <a:p>
            <a:pPr algn="ctr" eaLnBrk="1" hangingPunct="1"/>
            <a:r>
              <a:rPr lang="en-US" sz="900" dirty="0">
                <a:solidFill>
                  <a:schemeClr val="tx2"/>
                </a:solidFill>
              </a:rPr>
              <a:t>MS Sabatine, RP Giugliano, AC Keech, N Honarpour,</a:t>
            </a:r>
            <a:br>
              <a:rPr lang="en-US" sz="900" dirty="0">
                <a:solidFill>
                  <a:schemeClr val="tx2"/>
                </a:solidFill>
              </a:rPr>
            </a:br>
            <a:r>
              <a:rPr lang="en-US" sz="900" dirty="0">
                <a:solidFill>
                  <a:schemeClr val="tx2"/>
                </a:solidFill>
              </a:rPr>
              <a:t>SM Wasserman, PS Sever, and TR Pedersen,</a:t>
            </a:r>
            <a:br>
              <a:rPr lang="en-US" sz="900" dirty="0">
                <a:solidFill>
                  <a:schemeClr val="tx2"/>
                </a:solidFill>
              </a:rPr>
            </a:br>
            <a:r>
              <a:rPr lang="en-US" sz="900" dirty="0">
                <a:solidFill>
                  <a:schemeClr val="tx2"/>
                </a:solidFill>
              </a:rPr>
              <a:t>for the FOURIER Steering Committee &amp; Investigators</a:t>
            </a:r>
          </a:p>
          <a:p>
            <a:pPr algn="ctr" eaLnBrk="1" hangingPunct="1"/>
            <a:r>
              <a:rPr lang="en-US" sz="900" i="1" dirty="0">
                <a:solidFill>
                  <a:schemeClr val="tx2"/>
                </a:solidFill>
              </a:rPr>
              <a:t>American College of Cardiology – 66</a:t>
            </a:r>
            <a:r>
              <a:rPr lang="en-US" sz="900" i="1" baseline="30000" dirty="0">
                <a:solidFill>
                  <a:schemeClr val="tx2"/>
                </a:solidFill>
              </a:rPr>
              <a:t>th</a:t>
            </a:r>
            <a:r>
              <a:rPr lang="en-US" sz="900" i="1" dirty="0">
                <a:solidFill>
                  <a:schemeClr val="tx2"/>
                </a:solidFill>
              </a:rPr>
              <a:t> Annual Scientific Session</a:t>
            </a:r>
          </a:p>
          <a:p>
            <a:pPr algn="ctr" eaLnBrk="1" hangingPunct="1"/>
            <a:r>
              <a:rPr lang="en-US" sz="900" i="1" dirty="0">
                <a:solidFill>
                  <a:schemeClr val="tx2"/>
                </a:solidFill>
              </a:rPr>
              <a:t>Late-Breaking Clinical Trial</a:t>
            </a:r>
          </a:p>
          <a:p>
            <a:pPr algn="ctr" eaLnBrk="1" hangingPunct="1"/>
            <a:r>
              <a:rPr lang="en-US" sz="900" i="1" dirty="0">
                <a:solidFill>
                  <a:schemeClr val="tx2"/>
                </a:solidFill>
              </a:rPr>
              <a:t>March 17, 2017</a:t>
            </a:r>
          </a:p>
        </p:txBody>
      </p:sp>
      <p:pic>
        <p:nvPicPr>
          <p:cNvPr id="5" name="Picture 1"/>
          <p:cNvPicPr>
            <a:picLocks noChangeAspect="1" noChangeArrowheads="1"/>
          </p:cNvPicPr>
          <p:nvPr/>
        </p:nvPicPr>
        <p:blipFill>
          <a:blip r:embed="rId4" cstate="print"/>
          <a:srcRect/>
          <a:stretch>
            <a:fillRect/>
          </a:stretch>
        </p:blipFill>
        <p:spPr bwMode="auto">
          <a:xfrm>
            <a:off x="3714750" y="3343279"/>
            <a:ext cx="1687653" cy="756176"/>
          </a:xfrm>
          <a:prstGeom prst="rect">
            <a:avLst/>
          </a:prstGeom>
          <a:noFill/>
          <a:ln w="9525">
            <a:noFill/>
            <a:miter lim="800000"/>
            <a:headEnd/>
            <a:tailEnd/>
          </a:ln>
        </p:spPr>
      </p:pic>
    </p:spTree>
    <p:extLst>
      <p:ext uri="{BB962C8B-B14F-4D97-AF65-F5344CB8AC3E}">
        <p14:creationId xmlns:p14="http://schemas.microsoft.com/office/powerpoint/2010/main" val="897841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Hvanhoutan\Desktop\Powerpoint Border for Dr. Agrawal.png"/>
          <p:cNvPicPr>
            <a:picLocks noChangeAspect="1" noChangeArrowheads="1"/>
          </p:cNvPicPr>
          <p:nvPr/>
        </p:nvPicPr>
        <p:blipFill>
          <a:blip r:embed="rId2" cstate="print"/>
          <a:srcRect/>
          <a:stretch>
            <a:fillRect/>
          </a:stretch>
        </p:blipFill>
        <p:spPr bwMode="auto">
          <a:xfrm>
            <a:off x="2000250" y="1500188"/>
            <a:ext cx="5143500" cy="3857625"/>
          </a:xfrm>
          <a:prstGeom prst="rect">
            <a:avLst/>
          </a:prstGeom>
          <a:noFill/>
        </p:spPr>
      </p:pic>
      <p:sp>
        <p:nvSpPr>
          <p:cNvPr id="10242" name="Rectangle 2"/>
          <p:cNvSpPr>
            <a:spLocks noGrp="1" noChangeArrowheads="1"/>
          </p:cNvSpPr>
          <p:nvPr>
            <p:ph type="title"/>
          </p:nvPr>
        </p:nvSpPr>
        <p:spPr/>
        <p:txBody>
          <a:bodyPr/>
          <a:lstStyle/>
          <a:p>
            <a:pPr eaLnBrk="1" hangingPunct="1"/>
            <a:r>
              <a:rPr lang="en-US" dirty="0">
                <a:solidFill>
                  <a:schemeClr val="tx2"/>
                </a:solidFill>
                <a:latin typeface="Georgia" pitchFamily="18" charset="0"/>
              </a:rPr>
              <a:t>Trial Design</a:t>
            </a:r>
          </a:p>
        </p:txBody>
      </p:sp>
      <p:sp>
        <p:nvSpPr>
          <p:cNvPr id="5" name="Text Box 139"/>
          <p:cNvSpPr txBox="1">
            <a:spLocks noChangeArrowheads="1"/>
          </p:cNvSpPr>
          <p:nvPr/>
        </p:nvSpPr>
        <p:spPr bwMode="auto">
          <a:xfrm>
            <a:off x="2771790" y="4130252"/>
            <a:ext cx="1337310" cy="360045"/>
          </a:xfrm>
          <a:prstGeom prst="rect">
            <a:avLst/>
          </a:prstGeom>
          <a:solidFill>
            <a:srgbClr val="C00000"/>
          </a:solidFill>
          <a:ln w="9525">
            <a:solidFill>
              <a:schemeClr val="tx1"/>
            </a:solidFill>
            <a:miter lim="800000"/>
            <a:headEnd/>
            <a:tailEnd/>
          </a:ln>
        </p:spPr>
        <p:txBody>
          <a:bodyPr lIns="20574" rIns="20574" anchor="ctr" anchorCtr="1"/>
          <a:lstStyle/>
          <a:p>
            <a:pPr algn="ctr"/>
            <a:r>
              <a:rPr lang="en-US" sz="1013" b="1" dirty="0">
                <a:solidFill>
                  <a:schemeClr val="bg1"/>
                </a:solidFill>
              </a:rPr>
              <a:t>Evolocumab SC </a:t>
            </a:r>
          </a:p>
          <a:p>
            <a:pPr algn="ctr"/>
            <a:r>
              <a:rPr lang="en-US" sz="900" b="1" dirty="0">
                <a:solidFill>
                  <a:schemeClr val="bg1"/>
                </a:solidFill>
                <a:latin typeface="Arial Narrow" pitchFamily="34" charset="0"/>
              </a:rPr>
              <a:t>140 mg Q2W or 420 mg QM</a:t>
            </a:r>
          </a:p>
        </p:txBody>
      </p:sp>
      <p:sp>
        <p:nvSpPr>
          <p:cNvPr id="7" name="Text Box 139"/>
          <p:cNvSpPr txBox="1">
            <a:spLocks noChangeArrowheads="1"/>
          </p:cNvSpPr>
          <p:nvPr/>
        </p:nvSpPr>
        <p:spPr bwMode="auto">
          <a:xfrm>
            <a:off x="5027802" y="4130252"/>
            <a:ext cx="1337310" cy="360045"/>
          </a:xfrm>
          <a:prstGeom prst="rect">
            <a:avLst/>
          </a:prstGeom>
          <a:solidFill>
            <a:srgbClr val="0070C0"/>
          </a:solidFill>
          <a:ln w="9525">
            <a:solidFill>
              <a:schemeClr val="tx1"/>
            </a:solidFill>
            <a:miter lim="800000"/>
            <a:headEnd/>
            <a:tailEnd/>
          </a:ln>
        </p:spPr>
        <p:txBody>
          <a:bodyPr lIns="20574" rIns="20574" anchor="ctr" anchorCtr="1"/>
          <a:lstStyle/>
          <a:p>
            <a:pPr algn="ctr"/>
            <a:r>
              <a:rPr lang="en-US" sz="1013" b="1" dirty="0">
                <a:solidFill>
                  <a:schemeClr val="bg1"/>
                </a:solidFill>
              </a:rPr>
              <a:t>Placebo SC</a:t>
            </a:r>
          </a:p>
          <a:p>
            <a:pPr algn="ctr"/>
            <a:r>
              <a:rPr lang="en-US" sz="900" b="1" dirty="0">
                <a:solidFill>
                  <a:schemeClr val="bg1"/>
                </a:solidFill>
                <a:latin typeface="Arial Narrow" pitchFamily="34" charset="0"/>
              </a:rPr>
              <a:t>Q2W or QM</a:t>
            </a:r>
          </a:p>
        </p:txBody>
      </p:sp>
      <p:cxnSp>
        <p:nvCxnSpPr>
          <p:cNvPr id="8" name="AutoShape 51"/>
          <p:cNvCxnSpPr>
            <a:cxnSpLocks noChangeShapeType="1"/>
            <a:stCxn id="7" idx="2"/>
            <a:endCxn id="13" idx="1"/>
          </p:cNvCxnSpPr>
          <p:nvPr/>
        </p:nvCxnSpPr>
        <p:spPr bwMode="auto">
          <a:xfrm rot="5400000">
            <a:off x="4906531" y="4155767"/>
            <a:ext cx="455396" cy="1124457"/>
          </a:xfrm>
          <a:prstGeom prst="bentConnector5">
            <a:avLst>
              <a:gd name="adj1" fmla="val 28236"/>
              <a:gd name="adj2" fmla="val 75980"/>
              <a:gd name="adj3" fmla="val 71764"/>
            </a:avLst>
          </a:prstGeom>
          <a:noFill/>
          <a:ln w="19050">
            <a:solidFill>
              <a:schemeClr val="tx1"/>
            </a:solidFill>
            <a:miter lim="800000"/>
            <a:headEnd/>
            <a:tailEnd type="triangle" w="lg" len="lg"/>
          </a:ln>
        </p:spPr>
      </p:cxnSp>
      <p:cxnSp>
        <p:nvCxnSpPr>
          <p:cNvPr id="9" name="Elbow Connector 107"/>
          <p:cNvCxnSpPr>
            <a:cxnSpLocks noChangeShapeType="1"/>
            <a:stCxn id="11" idx="2"/>
            <a:endCxn id="7" idx="0"/>
          </p:cNvCxnSpPr>
          <p:nvPr/>
        </p:nvCxnSpPr>
        <p:spPr bwMode="auto">
          <a:xfrm rot="16200000" flipH="1">
            <a:off x="5002290" y="3436084"/>
            <a:ext cx="263885" cy="1124456"/>
          </a:xfrm>
          <a:prstGeom prst="bentConnector3">
            <a:avLst>
              <a:gd name="adj1" fmla="val 50000"/>
            </a:avLst>
          </a:prstGeom>
          <a:noFill/>
          <a:ln w="19050" cap="sq" algn="ctr">
            <a:solidFill>
              <a:schemeClr val="tx1"/>
            </a:solidFill>
            <a:miter lim="800000"/>
            <a:headEnd/>
            <a:tailEnd type="triangle" w="lg" len="lg"/>
          </a:ln>
        </p:spPr>
      </p:cxnSp>
      <p:cxnSp>
        <p:nvCxnSpPr>
          <p:cNvPr id="10" name="Elbow Connector 108"/>
          <p:cNvCxnSpPr>
            <a:cxnSpLocks noChangeShapeType="1"/>
            <a:stCxn id="11" idx="2"/>
            <a:endCxn id="5" idx="0"/>
          </p:cNvCxnSpPr>
          <p:nvPr/>
        </p:nvCxnSpPr>
        <p:spPr bwMode="auto">
          <a:xfrm rot="5400000">
            <a:off x="3874285" y="3432534"/>
            <a:ext cx="263885" cy="1131556"/>
          </a:xfrm>
          <a:prstGeom prst="bentConnector3">
            <a:avLst>
              <a:gd name="adj1" fmla="val 50000"/>
            </a:avLst>
          </a:prstGeom>
          <a:noFill/>
          <a:ln w="19050" cap="sq" algn="ctr">
            <a:solidFill>
              <a:schemeClr val="tx1"/>
            </a:solidFill>
            <a:miter lim="800000"/>
            <a:headEnd/>
            <a:tailEnd type="triangle" w="lg" len="lg"/>
          </a:ln>
        </p:spPr>
      </p:cxnSp>
      <p:sp>
        <p:nvSpPr>
          <p:cNvPr id="11" name="Text Box 45"/>
          <p:cNvSpPr txBox="1">
            <a:spLocks noChangeArrowheads="1"/>
          </p:cNvSpPr>
          <p:nvPr/>
        </p:nvSpPr>
        <p:spPr bwMode="auto">
          <a:xfrm>
            <a:off x="3520941" y="3530920"/>
            <a:ext cx="2102126" cy="335447"/>
          </a:xfrm>
          <a:prstGeom prst="rect">
            <a:avLst/>
          </a:prstGeom>
          <a:solidFill>
            <a:srgbClr val="FF9966">
              <a:alpha val="50195"/>
            </a:srgbClr>
          </a:solidFill>
          <a:ln w="9525">
            <a:solidFill>
              <a:schemeClr val="tx1"/>
            </a:solidFill>
            <a:miter lim="800000"/>
            <a:headEnd/>
            <a:tailEnd/>
          </a:ln>
        </p:spPr>
        <p:txBody>
          <a:bodyPr tIns="0" bIns="0" anchor="ctr" anchorCtr="1"/>
          <a:lstStyle/>
          <a:p>
            <a:pPr algn="ctr"/>
            <a:br>
              <a:rPr lang="en-US" sz="900" dirty="0"/>
            </a:br>
            <a:br>
              <a:rPr lang="en-US" sz="900" dirty="0"/>
            </a:br>
            <a:endParaRPr lang="en-US" sz="900" dirty="0"/>
          </a:p>
          <a:p>
            <a:pPr algn="ctr"/>
            <a:r>
              <a:rPr lang="en-US" sz="900" b="1" dirty="0"/>
              <a:t>LDL-C </a:t>
            </a:r>
            <a:r>
              <a:rPr lang="en-US" sz="900" dirty="0"/>
              <a:t>≥70 mg/</a:t>
            </a:r>
            <a:r>
              <a:rPr lang="en-US" sz="900" dirty="0" err="1"/>
              <a:t>dL</a:t>
            </a:r>
            <a:r>
              <a:rPr lang="en-US" sz="900" dirty="0"/>
              <a:t> or</a:t>
            </a:r>
            <a:br>
              <a:rPr lang="en-US" sz="900" dirty="0"/>
            </a:br>
            <a:r>
              <a:rPr lang="en-US" sz="900" b="1" dirty="0"/>
              <a:t>non-HDL-C </a:t>
            </a:r>
            <a:r>
              <a:rPr lang="en-US" sz="900" dirty="0"/>
              <a:t>≥100 mg/</a:t>
            </a:r>
            <a:r>
              <a:rPr lang="en-US" sz="900" dirty="0" err="1"/>
              <a:t>dL</a:t>
            </a:r>
            <a:br>
              <a:rPr lang="en-US" sz="900" dirty="0"/>
            </a:br>
            <a:br>
              <a:rPr lang="en-US" sz="900" dirty="0"/>
            </a:br>
            <a:br>
              <a:rPr lang="en-US" sz="900" dirty="0"/>
            </a:br>
            <a:endParaRPr lang="en-US" sz="900" dirty="0"/>
          </a:p>
        </p:txBody>
      </p:sp>
      <p:cxnSp>
        <p:nvCxnSpPr>
          <p:cNvPr id="12" name="Straight Arrow Connector 11"/>
          <p:cNvCxnSpPr>
            <a:stCxn id="14" idx="2"/>
            <a:endCxn id="11" idx="0"/>
          </p:cNvCxnSpPr>
          <p:nvPr/>
        </p:nvCxnSpPr>
        <p:spPr>
          <a:xfrm>
            <a:off x="4571207" y="3329657"/>
            <a:ext cx="794" cy="201266"/>
          </a:xfrm>
          <a:prstGeom prst="straightConnector1">
            <a:avLst/>
          </a:prstGeom>
          <a:ln w="19050" cap="sq">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 Box 45"/>
          <p:cNvSpPr txBox="1">
            <a:spLocks noChangeArrowheads="1"/>
          </p:cNvSpPr>
          <p:nvPr/>
        </p:nvSpPr>
        <p:spPr bwMode="auto">
          <a:xfrm rot="5400000">
            <a:off x="4487616" y="4366605"/>
            <a:ext cx="168772" cy="1326952"/>
          </a:xfrm>
          <a:prstGeom prst="rect">
            <a:avLst/>
          </a:prstGeom>
          <a:solidFill>
            <a:srgbClr val="ECEFE2"/>
          </a:solidFill>
          <a:ln w="9525">
            <a:solidFill>
              <a:schemeClr val="tx1"/>
            </a:solidFill>
            <a:miter lim="800000"/>
            <a:headEnd/>
            <a:tailEnd/>
          </a:ln>
          <a:effectLst/>
        </p:spPr>
        <p:txBody>
          <a:bodyPr vert="vert270" anchor="ctr" anchorCtr="1"/>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ct val="50000"/>
              </a:spcBef>
              <a:defRPr/>
            </a:pPr>
            <a:br>
              <a:rPr lang="en-US" sz="788" dirty="0"/>
            </a:br>
            <a:r>
              <a:rPr lang="en-US" sz="788" b="1" dirty="0"/>
              <a:t>Follow-up Q 12 weeks</a:t>
            </a:r>
            <a:br>
              <a:rPr lang="en-US" sz="788" dirty="0"/>
            </a:br>
            <a:endParaRPr lang="en-US" sz="788" dirty="0"/>
          </a:p>
        </p:txBody>
      </p:sp>
      <p:sp>
        <p:nvSpPr>
          <p:cNvPr id="14" name="Rectangle 125"/>
          <p:cNvSpPr>
            <a:spLocks noChangeArrowheads="1"/>
          </p:cNvSpPr>
          <p:nvPr/>
        </p:nvSpPr>
        <p:spPr bwMode="auto">
          <a:xfrm>
            <a:off x="2745265" y="2851085"/>
            <a:ext cx="3651885" cy="478569"/>
          </a:xfrm>
          <a:prstGeom prst="rect">
            <a:avLst/>
          </a:prstGeom>
          <a:solidFill>
            <a:srgbClr val="ECEFE2"/>
          </a:solidFill>
          <a:ln w="1651" cap="rnd">
            <a:solidFill>
              <a:srgbClr val="000000"/>
            </a:solidFill>
            <a:round/>
            <a:headEnd/>
            <a:tailEnd/>
          </a:ln>
        </p:spPr>
        <p:txBody>
          <a:bodyPr lIns="25718" rIns="25718" anchor="ctr" anchorCtr="1"/>
          <a:lstStyle/>
          <a:p>
            <a:pPr algn="ctr">
              <a:spcBef>
                <a:spcPts val="338"/>
              </a:spcBef>
            </a:pPr>
            <a:r>
              <a:rPr lang="en-US" sz="900" b="1" dirty="0"/>
              <a:t>Screening, Lipid Stabilization, and Placebo Run-in</a:t>
            </a:r>
          </a:p>
          <a:p>
            <a:pPr algn="ctr"/>
            <a:endParaRPr lang="en-US" sz="506" b="1" dirty="0"/>
          </a:p>
          <a:p>
            <a:pPr algn="ctr"/>
            <a:r>
              <a:rPr lang="en-US" sz="900" b="1" dirty="0"/>
              <a:t>High or moderate intensity statin therapy </a:t>
            </a:r>
            <a:r>
              <a:rPr lang="en-US" sz="900" dirty="0"/>
              <a:t>(± </a:t>
            </a:r>
            <a:r>
              <a:rPr lang="en-US" sz="900" dirty="0" err="1"/>
              <a:t>ezetimibe</a:t>
            </a:r>
            <a:r>
              <a:rPr lang="en-US" sz="900" dirty="0"/>
              <a:t>)</a:t>
            </a:r>
          </a:p>
        </p:txBody>
      </p:sp>
      <p:sp>
        <p:nvSpPr>
          <p:cNvPr id="43" name="Rectangle 125"/>
          <p:cNvSpPr>
            <a:spLocks noChangeArrowheads="1"/>
          </p:cNvSpPr>
          <p:nvPr/>
        </p:nvSpPr>
        <p:spPr bwMode="auto">
          <a:xfrm>
            <a:off x="2744906" y="2252521"/>
            <a:ext cx="3651885" cy="408653"/>
          </a:xfrm>
          <a:prstGeom prst="rect">
            <a:avLst/>
          </a:prstGeom>
          <a:solidFill>
            <a:srgbClr val="ECEFE2"/>
          </a:solidFill>
          <a:ln w="1651" cap="rnd">
            <a:solidFill>
              <a:srgbClr val="000000"/>
            </a:solidFill>
            <a:round/>
            <a:headEnd/>
            <a:tailEnd/>
          </a:ln>
        </p:spPr>
        <p:txBody>
          <a:bodyPr lIns="25718" rIns="25718" anchor="ctr" anchorCtr="1"/>
          <a:lstStyle/>
          <a:p>
            <a:pPr algn="ctr">
              <a:spcBef>
                <a:spcPts val="338"/>
              </a:spcBef>
            </a:pPr>
            <a:r>
              <a:rPr lang="en-US" sz="900" b="1" dirty="0"/>
              <a:t>27,564 high-risk, stable patients with established CV disease (prior MI, prior stroke, or symptomatic PAD)</a:t>
            </a:r>
          </a:p>
        </p:txBody>
      </p:sp>
      <p:cxnSp>
        <p:nvCxnSpPr>
          <p:cNvPr id="44" name="Straight Arrow Connector 43"/>
          <p:cNvCxnSpPr>
            <a:stCxn id="43" idx="2"/>
            <a:endCxn id="14" idx="0"/>
          </p:cNvCxnSpPr>
          <p:nvPr/>
        </p:nvCxnSpPr>
        <p:spPr>
          <a:xfrm>
            <a:off x="4570852" y="2661174"/>
            <a:ext cx="359" cy="189912"/>
          </a:xfrm>
          <a:prstGeom prst="straightConnector1">
            <a:avLst/>
          </a:prstGeom>
          <a:ln w="19050" cap="sq">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2" name="Text Box 7"/>
          <p:cNvSpPr txBox="1">
            <a:spLocks noChangeArrowheads="1"/>
          </p:cNvSpPr>
          <p:nvPr/>
        </p:nvSpPr>
        <p:spPr bwMode="auto">
          <a:xfrm>
            <a:off x="3850612" y="3979068"/>
            <a:ext cx="1443038" cy="334835"/>
          </a:xfrm>
          <a:prstGeom prst="rect">
            <a:avLst/>
          </a:prstGeom>
          <a:noFill/>
          <a:ln w="9525">
            <a:noFill/>
            <a:miter lim="800000"/>
            <a:headEnd/>
            <a:tailEnd/>
          </a:ln>
        </p:spPr>
        <p:txBody>
          <a:bodyPr>
            <a:spAutoFit/>
          </a:bodyPr>
          <a:lstStyle/>
          <a:p>
            <a:pPr algn="ctr"/>
            <a:r>
              <a:rPr lang="en-US" sz="788" dirty="0">
                <a:solidFill>
                  <a:srgbClr val="000000"/>
                </a:solidFill>
                <a:cs typeface="Arial" charset="0"/>
              </a:rPr>
              <a:t>RANDOMIZED</a:t>
            </a:r>
          </a:p>
          <a:p>
            <a:pPr algn="ctr"/>
            <a:r>
              <a:rPr lang="en-US" sz="788" dirty="0">
                <a:solidFill>
                  <a:srgbClr val="000000"/>
                </a:solidFill>
                <a:cs typeface="Arial" charset="0"/>
              </a:rPr>
              <a:t>DOUBLE BLIND</a:t>
            </a:r>
          </a:p>
        </p:txBody>
      </p:sp>
      <p:cxnSp>
        <p:nvCxnSpPr>
          <p:cNvPr id="104" name="Elbow Connector 108"/>
          <p:cNvCxnSpPr>
            <a:cxnSpLocks noChangeShapeType="1"/>
            <a:stCxn id="5" idx="2"/>
            <a:endCxn id="13" idx="1"/>
          </p:cNvCxnSpPr>
          <p:nvPr/>
        </p:nvCxnSpPr>
        <p:spPr bwMode="auto">
          <a:xfrm rot="16200000" flipH="1">
            <a:off x="3778524" y="4152218"/>
            <a:ext cx="455396" cy="1131555"/>
          </a:xfrm>
          <a:prstGeom prst="bentConnector5">
            <a:avLst>
              <a:gd name="adj1" fmla="val 28236"/>
              <a:gd name="adj2" fmla="val 75817"/>
              <a:gd name="adj3" fmla="val 71764"/>
            </a:avLst>
          </a:prstGeom>
          <a:noFill/>
          <a:ln w="19050" cap="sq" algn="ctr">
            <a:solidFill>
              <a:schemeClr val="tx1"/>
            </a:solidFill>
            <a:miter lim="800000"/>
            <a:headEnd/>
            <a:tailEnd type="triangle" w="lg" len="lg"/>
          </a:ln>
        </p:spPr>
      </p:cxnSp>
      <p:pic>
        <p:nvPicPr>
          <p:cNvPr id="18" name="Picture 1"/>
          <p:cNvPicPr>
            <a:picLocks noChangeAspect="1" noChangeArrowheads="1"/>
          </p:cNvPicPr>
          <p:nvPr/>
        </p:nvPicPr>
        <p:blipFill>
          <a:blip r:embed="rId3" cstate="print"/>
          <a:srcRect/>
          <a:stretch>
            <a:fillRect/>
          </a:stretch>
        </p:blipFill>
        <p:spPr bwMode="auto">
          <a:xfrm>
            <a:off x="5815016" y="1765935"/>
            <a:ext cx="1033145" cy="462915"/>
          </a:xfrm>
          <a:prstGeom prst="rect">
            <a:avLst/>
          </a:prstGeom>
          <a:noFill/>
          <a:ln w="9525">
            <a:noFill/>
            <a:miter lim="800000"/>
            <a:headEnd/>
            <a:tailEnd/>
          </a:ln>
        </p:spPr>
      </p:pic>
      <p:sp>
        <p:nvSpPr>
          <p:cNvPr id="21" name="TextBox 20"/>
          <p:cNvSpPr txBox="1"/>
          <p:nvPr/>
        </p:nvSpPr>
        <p:spPr>
          <a:xfrm>
            <a:off x="5201334" y="4972051"/>
            <a:ext cx="1830950" cy="196208"/>
          </a:xfrm>
          <a:prstGeom prst="rect">
            <a:avLst/>
          </a:prstGeom>
          <a:noFill/>
        </p:spPr>
        <p:txBody>
          <a:bodyPr wrap="none" rtlCol="0">
            <a:spAutoFit/>
          </a:bodyPr>
          <a:lstStyle/>
          <a:p>
            <a:r>
              <a:rPr lang="en-US" sz="675" dirty="0"/>
              <a:t>Sabatine MS et al. </a:t>
            </a:r>
            <a:r>
              <a:rPr lang="en-US" sz="675" i="1" dirty="0"/>
              <a:t>Am Heart J </a:t>
            </a:r>
            <a:r>
              <a:rPr lang="en-US" sz="675" dirty="0"/>
              <a:t>2016;173:94-101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vanhoutan\Desktop\Powerpoint Border for Dr. Agrawal.png"/>
          <p:cNvPicPr>
            <a:picLocks noChangeAspect="1" noChangeArrowheads="1"/>
          </p:cNvPicPr>
          <p:nvPr/>
        </p:nvPicPr>
        <p:blipFill>
          <a:blip r:embed="rId3" cstate="print"/>
          <a:srcRect/>
          <a:stretch>
            <a:fillRect/>
          </a:stretch>
        </p:blipFill>
        <p:spPr bwMode="auto">
          <a:xfrm>
            <a:off x="2000250" y="1500188"/>
            <a:ext cx="5143500" cy="3857625"/>
          </a:xfrm>
          <a:prstGeom prst="rect">
            <a:avLst/>
          </a:prstGeom>
          <a:noFill/>
        </p:spPr>
      </p:pic>
      <p:sp>
        <p:nvSpPr>
          <p:cNvPr id="606" name="Text Box 32"/>
          <p:cNvSpPr txBox="1">
            <a:spLocks noChangeArrowheads="1"/>
          </p:cNvSpPr>
          <p:nvPr/>
        </p:nvSpPr>
        <p:spPr bwMode="auto">
          <a:xfrm>
            <a:off x="2724816" y="2122467"/>
            <a:ext cx="3694375" cy="404085"/>
          </a:xfrm>
          <a:prstGeom prst="rect">
            <a:avLst/>
          </a:prstGeom>
          <a:noFill/>
          <a:ln w="19050">
            <a:noFill/>
            <a:miter lim="800000"/>
            <a:headEnd/>
            <a:tailEnd/>
          </a:ln>
          <a:effectLst/>
        </p:spPr>
        <p:txBody>
          <a:bodyPr wrap="square">
            <a:spAutoFit/>
          </a:bodyPr>
          <a:lstStyle/>
          <a:p>
            <a:pPr algn="ctr">
              <a:defRPr/>
            </a:pPr>
            <a:r>
              <a:rPr lang="en-US" sz="1013" b="1" kern="0" dirty="0">
                <a:latin typeface="Arial" charset="0"/>
              </a:rPr>
              <a:t>27,564 patients </a:t>
            </a:r>
            <a:r>
              <a:rPr lang="en-US" sz="1013" kern="0" dirty="0"/>
              <a:t>randomized at 1242 sites</a:t>
            </a:r>
            <a:br>
              <a:rPr lang="en-US" sz="1013" kern="0" dirty="0"/>
            </a:br>
            <a:r>
              <a:rPr lang="en-US" sz="1013" kern="0" dirty="0"/>
              <a:t>in 49 countries between 2/2013 – 6/2015</a:t>
            </a:r>
            <a:endParaRPr lang="en-US" sz="1013" b="1" i="1" kern="0" dirty="0">
              <a:latin typeface="Arial" charset="0"/>
            </a:endParaRPr>
          </a:p>
        </p:txBody>
      </p:sp>
      <p:sp>
        <p:nvSpPr>
          <p:cNvPr id="607" name="Title 4"/>
          <p:cNvSpPr txBox="1">
            <a:spLocks/>
          </p:cNvSpPr>
          <p:nvPr/>
        </p:nvSpPr>
        <p:spPr>
          <a:xfrm>
            <a:off x="2214566" y="1774331"/>
            <a:ext cx="4672012" cy="411659"/>
          </a:xfrm>
          <a:prstGeom prst="rect">
            <a:avLst/>
          </a:prstGeom>
        </p:spPr>
        <p:txBody>
          <a:bodyPr/>
          <a:lstStyle/>
          <a:p>
            <a:pPr algn="ctr" eaLnBrk="0" fontAlgn="base" hangingPunct="0">
              <a:spcBef>
                <a:spcPct val="0"/>
              </a:spcBef>
              <a:spcAft>
                <a:spcPct val="0"/>
              </a:spcAft>
              <a:defRPr/>
            </a:pPr>
            <a:r>
              <a:rPr lang="en-US" b="1" kern="0" dirty="0">
                <a:solidFill>
                  <a:srgbClr val="A50021"/>
                </a:solidFill>
                <a:latin typeface="+mj-lt"/>
                <a:ea typeface="+mj-ea"/>
                <a:cs typeface="+mj-cs"/>
              </a:rPr>
              <a:t>Global Enrollment</a:t>
            </a:r>
          </a:p>
        </p:txBody>
      </p:sp>
      <p:sp>
        <p:nvSpPr>
          <p:cNvPr id="609" name="Text Box 9"/>
          <p:cNvSpPr txBox="1">
            <a:spLocks noChangeArrowheads="1"/>
          </p:cNvSpPr>
          <p:nvPr/>
        </p:nvSpPr>
        <p:spPr bwMode="auto">
          <a:xfrm>
            <a:off x="2471738" y="4972050"/>
            <a:ext cx="2228850" cy="213648"/>
          </a:xfrm>
          <a:prstGeom prst="rect">
            <a:avLst/>
          </a:prstGeom>
          <a:noFill/>
          <a:ln w="9525">
            <a:noFill/>
            <a:miter lim="800000"/>
            <a:headEnd/>
            <a:tailEnd/>
          </a:ln>
          <a:effectLst/>
        </p:spPr>
        <p:txBody>
          <a:bodyPr>
            <a:spAutoFit/>
          </a:bodyPr>
          <a:lstStyle/>
          <a:p>
            <a:pPr>
              <a:defRPr/>
            </a:pPr>
            <a:r>
              <a:rPr lang="en-US" sz="394" b="1" dirty="0">
                <a:solidFill>
                  <a:srgbClr val="990000"/>
                </a:solidFill>
              </a:rPr>
              <a:t>An Academic Research Organization of </a:t>
            </a:r>
          </a:p>
          <a:p>
            <a:pPr>
              <a:defRPr/>
            </a:pPr>
            <a:r>
              <a:rPr lang="en-US" sz="394" b="1" dirty="0">
                <a:solidFill>
                  <a:srgbClr val="990000"/>
                </a:solidFill>
              </a:rPr>
              <a:t>Brigham and Women’s Hospital and Harvard Medical School</a:t>
            </a:r>
          </a:p>
        </p:txBody>
      </p:sp>
      <p:pic>
        <p:nvPicPr>
          <p:cNvPr id="610" name="Picture 2"/>
          <p:cNvPicPr>
            <a:picLocks noChangeAspect="1" noChangeArrowheads="1"/>
          </p:cNvPicPr>
          <p:nvPr/>
        </p:nvPicPr>
        <p:blipFill>
          <a:blip r:embed="rId4" cstate="print"/>
          <a:srcRect l="2838" t="5727" r="83394" b="33792"/>
          <a:stretch>
            <a:fillRect/>
          </a:stretch>
        </p:blipFill>
        <p:spPr bwMode="auto">
          <a:xfrm>
            <a:off x="2214565" y="4972050"/>
            <a:ext cx="115495" cy="133731"/>
          </a:xfrm>
          <a:prstGeom prst="rect">
            <a:avLst/>
          </a:prstGeom>
          <a:noFill/>
          <a:ln w="9525">
            <a:noFill/>
            <a:miter lim="800000"/>
            <a:headEnd/>
            <a:tailEnd/>
          </a:ln>
        </p:spPr>
      </p:pic>
      <p:pic>
        <p:nvPicPr>
          <p:cNvPr id="611" name="Picture 1" descr="HMS_Affiliate_NEW_8.eps"/>
          <p:cNvPicPr>
            <a:picLocks noChangeAspect="1"/>
          </p:cNvPicPr>
          <p:nvPr/>
        </p:nvPicPr>
        <p:blipFill>
          <a:blip r:embed="rId5" cstate="print"/>
          <a:srcRect r="85854"/>
          <a:stretch>
            <a:fillRect/>
          </a:stretch>
        </p:blipFill>
        <p:spPr bwMode="auto">
          <a:xfrm>
            <a:off x="2365253" y="4972050"/>
            <a:ext cx="106487" cy="128588"/>
          </a:xfrm>
          <a:prstGeom prst="rect">
            <a:avLst/>
          </a:prstGeom>
          <a:noFill/>
          <a:ln w="9525">
            <a:noFill/>
            <a:miter lim="800000"/>
            <a:headEnd/>
            <a:tailEnd/>
          </a:ln>
        </p:spPr>
      </p:pic>
      <p:pic>
        <p:nvPicPr>
          <p:cNvPr id="613" name="Picture 612" descr="TIMI heart_type inside_F.tif"/>
          <p:cNvPicPr>
            <a:picLocks noChangeAspect="1"/>
          </p:cNvPicPr>
          <p:nvPr/>
        </p:nvPicPr>
        <p:blipFill>
          <a:blip r:embed="rId6" cstate="print"/>
          <a:srcRect b="34756"/>
          <a:stretch>
            <a:fillRect/>
          </a:stretch>
        </p:blipFill>
        <p:spPr>
          <a:xfrm>
            <a:off x="2257426" y="1799960"/>
            <a:ext cx="238593" cy="386028"/>
          </a:xfrm>
          <a:prstGeom prst="rect">
            <a:avLst/>
          </a:prstGeom>
        </p:spPr>
      </p:pic>
      <p:pic>
        <p:nvPicPr>
          <p:cNvPr id="615" name="Picture 1"/>
          <p:cNvPicPr>
            <a:picLocks noChangeAspect="1" noChangeArrowheads="1"/>
          </p:cNvPicPr>
          <p:nvPr/>
        </p:nvPicPr>
        <p:blipFill>
          <a:blip r:embed="rId7" cstate="print"/>
          <a:srcRect/>
          <a:stretch>
            <a:fillRect/>
          </a:stretch>
        </p:blipFill>
        <p:spPr bwMode="auto">
          <a:xfrm>
            <a:off x="5853433" y="1808798"/>
            <a:ext cx="1033145" cy="462915"/>
          </a:xfrm>
          <a:prstGeom prst="rect">
            <a:avLst/>
          </a:prstGeom>
          <a:noFill/>
          <a:ln w="9525">
            <a:noFill/>
            <a:miter lim="800000"/>
            <a:headEnd/>
            <a:tailEnd/>
          </a:ln>
        </p:spPr>
      </p:pic>
      <p:pic>
        <p:nvPicPr>
          <p:cNvPr id="11" name="Picture 2" descr="\\Cifs2\timichr$\Melinda\Meetings\ACC\ACC 2017\FOURIER\FOURIERMAPV4.png"/>
          <p:cNvPicPr>
            <a:picLocks noChangeAspect="1" noChangeArrowheads="1"/>
          </p:cNvPicPr>
          <p:nvPr/>
        </p:nvPicPr>
        <p:blipFill>
          <a:blip r:embed="rId8" cstate="print"/>
          <a:srcRect l="9850" r="1920"/>
          <a:stretch>
            <a:fillRect/>
          </a:stretch>
        </p:blipFill>
        <p:spPr bwMode="auto">
          <a:xfrm>
            <a:off x="2257426" y="2545343"/>
            <a:ext cx="4601225" cy="229812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Hvanhoutan\Desktop\Powerpoint Border for Dr. Agrawal.png"/>
          <p:cNvPicPr>
            <a:picLocks noChangeAspect="1" noChangeArrowheads="1"/>
          </p:cNvPicPr>
          <p:nvPr/>
        </p:nvPicPr>
        <p:blipFill>
          <a:blip r:embed="rId2" cstate="print"/>
          <a:srcRect/>
          <a:stretch>
            <a:fillRect/>
          </a:stretch>
        </p:blipFill>
        <p:spPr bwMode="auto">
          <a:xfrm>
            <a:off x="2000250" y="1500188"/>
            <a:ext cx="5143500" cy="3857625"/>
          </a:xfrm>
          <a:prstGeom prst="rect">
            <a:avLst/>
          </a:prstGeom>
          <a:noFill/>
        </p:spPr>
      </p:pic>
      <p:sp>
        <p:nvSpPr>
          <p:cNvPr id="10242" name="Rectangle 2"/>
          <p:cNvSpPr>
            <a:spLocks noGrp="1" noChangeArrowheads="1"/>
          </p:cNvSpPr>
          <p:nvPr>
            <p:ph type="title"/>
          </p:nvPr>
        </p:nvSpPr>
        <p:spPr>
          <a:xfrm>
            <a:off x="2000250" y="1671637"/>
            <a:ext cx="5143500" cy="642938"/>
          </a:xfrm>
        </p:spPr>
        <p:txBody>
          <a:bodyPr>
            <a:normAutofit fontScale="90000"/>
          </a:bodyPr>
          <a:lstStyle/>
          <a:p>
            <a:pPr eaLnBrk="1" hangingPunct="1"/>
            <a:r>
              <a:rPr lang="en-US" sz="2025" dirty="0">
                <a:solidFill>
                  <a:srgbClr val="003399"/>
                </a:solidFill>
                <a:latin typeface="Georgia" pitchFamily="18" charset="0"/>
              </a:rPr>
              <a:t>Lipid Lowering Therapy</a:t>
            </a:r>
            <a:br>
              <a:rPr lang="en-US" sz="2025" dirty="0">
                <a:solidFill>
                  <a:srgbClr val="003399"/>
                </a:solidFill>
                <a:latin typeface="Georgia" pitchFamily="18" charset="0"/>
              </a:rPr>
            </a:br>
            <a:r>
              <a:rPr lang="en-US" sz="2025" dirty="0">
                <a:solidFill>
                  <a:srgbClr val="003399"/>
                </a:solidFill>
                <a:latin typeface="Georgia" pitchFamily="18" charset="0"/>
              </a:rPr>
              <a:t>&amp; Lipid Levels at Baseline</a:t>
            </a:r>
          </a:p>
        </p:txBody>
      </p:sp>
      <p:graphicFrame>
        <p:nvGraphicFramePr>
          <p:cNvPr id="51" name="Table 50"/>
          <p:cNvGraphicFramePr>
            <a:graphicFrameLocks noGrp="1"/>
          </p:cNvGraphicFramePr>
          <p:nvPr/>
        </p:nvGraphicFramePr>
        <p:xfrm>
          <a:off x="2772668" y="2355952"/>
          <a:ext cx="3600450" cy="2158774"/>
        </p:xfrm>
        <a:graphic>
          <a:graphicData uri="http://schemas.openxmlformats.org/drawingml/2006/table">
            <a:tbl>
              <a:tblPr firstRow="1" bandRow="1">
                <a:tableStyleId>{5C22544A-7EE6-4342-B048-85BDC9FD1C3A}</a:tableStyleId>
              </a:tblPr>
              <a:tblGrid>
                <a:gridCol w="2550115">
                  <a:extLst>
                    <a:ext uri="{9D8B030D-6E8A-4147-A177-3AD203B41FA5}">
                      <a16:colId xmlns:a16="http://schemas.microsoft.com/office/drawing/2014/main" val="20000"/>
                    </a:ext>
                  </a:extLst>
                </a:gridCol>
                <a:gridCol w="1050335">
                  <a:extLst>
                    <a:ext uri="{9D8B030D-6E8A-4147-A177-3AD203B41FA5}">
                      <a16:colId xmlns:a16="http://schemas.microsoft.com/office/drawing/2014/main" val="20001"/>
                    </a:ext>
                  </a:extLst>
                </a:gridCol>
              </a:tblGrid>
              <a:tr h="215878">
                <a:tc>
                  <a:txBody>
                    <a:bodyPr/>
                    <a:lstStyle/>
                    <a:p>
                      <a:r>
                        <a:rPr lang="en-US" sz="1100" dirty="0">
                          <a:solidFill>
                            <a:schemeClr val="bg1"/>
                          </a:solidFill>
                        </a:rPr>
                        <a:t>Characteristic</a:t>
                      </a:r>
                    </a:p>
                  </a:txBody>
                  <a:tcPr marL="51435" marR="51435" marT="25718" marB="25718"/>
                </a:tc>
                <a:tc>
                  <a:txBody>
                    <a:bodyPr/>
                    <a:lstStyle/>
                    <a:p>
                      <a:pPr algn="ctr"/>
                      <a:r>
                        <a:rPr lang="en-US" sz="1100" dirty="0">
                          <a:solidFill>
                            <a:schemeClr val="bg1"/>
                          </a:solidFill>
                        </a:rPr>
                        <a:t>Value</a:t>
                      </a:r>
                    </a:p>
                  </a:txBody>
                  <a:tcPr marL="51435" marR="51435" marT="25718" marB="25718"/>
                </a:tc>
                <a:extLst>
                  <a:ext uri="{0D108BD9-81ED-4DB2-BD59-A6C34878D82A}">
                    <a16:rowId xmlns:a16="http://schemas.microsoft.com/office/drawing/2014/main" val="10000"/>
                  </a:ext>
                </a:extLst>
              </a:tr>
              <a:tr h="215878">
                <a:tc>
                  <a:txBody>
                    <a:bodyPr/>
                    <a:lstStyle/>
                    <a:p>
                      <a:r>
                        <a:rPr lang="en-US" sz="1100" b="1" dirty="0">
                          <a:solidFill>
                            <a:schemeClr val="tx2"/>
                          </a:solidFill>
                          <a:latin typeface="Georgia" pitchFamily="18" charset="0"/>
                        </a:rPr>
                        <a:t>Statin use </a:t>
                      </a:r>
                      <a:r>
                        <a:rPr lang="en-US" sz="1100" b="0" dirty="0">
                          <a:solidFill>
                            <a:schemeClr val="tx2"/>
                          </a:solidFill>
                          <a:latin typeface="Georgia" pitchFamily="18" charset="0"/>
                        </a:rPr>
                        <a:t>(%)*</a:t>
                      </a:r>
                      <a:endParaRPr lang="en-US" sz="1100" b="1" dirty="0">
                        <a:solidFill>
                          <a:schemeClr val="tx2"/>
                        </a:solidFill>
                        <a:latin typeface="Georgia" pitchFamily="18" charset="0"/>
                      </a:endParaRPr>
                    </a:p>
                  </a:txBody>
                  <a:tcPr marL="51435" marR="51435" marT="25718" marB="25718"/>
                </a:tc>
                <a:tc>
                  <a:txBody>
                    <a:bodyPr/>
                    <a:lstStyle/>
                    <a:p>
                      <a:pPr algn="ctr"/>
                      <a:endParaRPr lang="en-US" sz="1100" b="1" dirty="0">
                        <a:solidFill>
                          <a:schemeClr val="tx2"/>
                        </a:solidFill>
                        <a:latin typeface="Georgia" pitchFamily="18" charset="0"/>
                      </a:endParaRPr>
                    </a:p>
                  </a:txBody>
                  <a:tcPr marL="51435" marR="51435" marT="25718" marB="25718"/>
                </a:tc>
                <a:extLst>
                  <a:ext uri="{0D108BD9-81ED-4DB2-BD59-A6C34878D82A}">
                    <a16:rowId xmlns:a16="http://schemas.microsoft.com/office/drawing/2014/main" val="10001"/>
                  </a:ext>
                </a:extLst>
              </a:tr>
              <a:tr h="215878">
                <a:tc>
                  <a:txBody>
                    <a:bodyPr/>
                    <a:lstStyle/>
                    <a:p>
                      <a:pPr>
                        <a:tabLst>
                          <a:tab pos="230188" algn="l"/>
                        </a:tabLst>
                      </a:pPr>
                      <a:r>
                        <a:rPr lang="en-US" sz="1100" dirty="0">
                          <a:solidFill>
                            <a:schemeClr val="tx2"/>
                          </a:solidFill>
                          <a:latin typeface="Georgia" pitchFamily="18" charset="0"/>
                        </a:rPr>
                        <a:t>	High-intensity</a:t>
                      </a:r>
                    </a:p>
                  </a:txBody>
                  <a:tcPr marL="51435" marR="51435" marT="25718" marB="25718"/>
                </a:tc>
                <a:tc>
                  <a:txBody>
                    <a:bodyPr/>
                    <a:lstStyle/>
                    <a:p>
                      <a:pPr algn="ctr"/>
                      <a:r>
                        <a:rPr lang="en-US" sz="1100" b="1" dirty="0">
                          <a:solidFill>
                            <a:schemeClr val="tx2"/>
                          </a:solidFill>
                          <a:latin typeface="Georgia" pitchFamily="18" charset="0"/>
                        </a:rPr>
                        <a:t>69</a:t>
                      </a:r>
                    </a:p>
                  </a:txBody>
                  <a:tcPr marL="51435" marR="51435" marT="25718" marB="25718"/>
                </a:tc>
                <a:extLst>
                  <a:ext uri="{0D108BD9-81ED-4DB2-BD59-A6C34878D82A}">
                    <a16:rowId xmlns:a16="http://schemas.microsoft.com/office/drawing/2014/main" val="10002"/>
                  </a:ext>
                </a:extLst>
              </a:tr>
              <a:tr h="215878">
                <a:tc>
                  <a:txBody>
                    <a:bodyPr/>
                    <a:lstStyle/>
                    <a:p>
                      <a:pPr>
                        <a:tabLst>
                          <a:tab pos="230188" algn="l"/>
                        </a:tabLst>
                      </a:pPr>
                      <a:r>
                        <a:rPr lang="en-US" sz="1100" dirty="0">
                          <a:solidFill>
                            <a:schemeClr val="tx2"/>
                          </a:solidFill>
                          <a:latin typeface="Georgia" pitchFamily="18" charset="0"/>
                        </a:rPr>
                        <a:t>	Moderate</a:t>
                      </a:r>
                      <a:r>
                        <a:rPr lang="en-US" sz="1100" baseline="0" dirty="0">
                          <a:solidFill>
                            <a:schemeClr val="tx2"/>
                          </a:solidFill>
                          <a:latin typeface="Georgia" pitchFamily="18" charset="0"/>
                        </a:rPr>
                        <a:t>-intensity</a:t>
                      </a:r>
                      <a:endParaRPr lang="en-US" sz="1100" dirty="0">
                        <a:solidFill>
                          <a:schemeClr val="tx2"/>
                        </a:solidFill>
                        <a:latin typeface="Georgia" pitchFamily="18" charset="0"/>
                      </a:endParaRPr>
                    </a:p>
                  </a:txBody>
                  <a:tcPr marL="51435" marR="51435" marT="25718" marB="25718"/>
                </a:tc>
                <a:tc>
                  <a:txBody>
                    <a:bodyPr/>
                    <a:lstStyle/>
                    <a:p>
                      <a:pPr algn="ctr"/>
                      <a:r>
                        <a:rPr lang="en-US" sz="1100" b="1" dirty="0">
                          <a:solidFill>
                            <a:schemeClr val="tx2"/>
                          </a:solidFill>
                          <a:latin typeface="Georgia" pitchFamily="18" charset="0"/>
                        </a:rPr>
                        <a:t>30</a:t>
                      </a:r>
                    </a:p>
                  </a:txBody>
                  <a:tcPr marL="51435" marR="51435" marT="25718" marB="25718"/>
                </a:tc>
                <a:extLst>
                  <a:ext uri="{0D108BD9-81ED-4DB2-BD59-A6C34878D82A}">
                    <a16:rowId xmlns:a16="http://schemas.microsoft.com/office/drawing/2014/main" val="10003"/>
                  </a:ext>
                </a:extLst>
              </a:tr>
              <a:tr h="215878">
                <a:tc>
                  <a:txBody>
                    <a:bodyPr/>
                    <a:lstStyle/>
                    <a:p>
                      <a:r>
                        <a:rPr lang="en-US" sz="1100" b="1" dirty="0" err="1">
                          <a:solidFill>
                            <a:schemeClr val="tx2"/>
                          </a:solidFill>
                          <a:latin typeface="Georgia" pitchFamily="18" charset="0"/>
                        </a:rPr>
                        <a:t>Ezetimibe</a:t>
                      </a:r>
                      <a:r>
                        <a:rPr lang="en-US" sz="1100" b="1" dirty="0">
                          <a:solidFill>
                            <a:schemeClr val="tx2"/>
                          </a:solidFill>
                          <a:latin typeface="Georgia" pitchFamily="18" charset="0"/>
                        </a:rPr>
                        <a:t> use </a:t>
                      </a:r>
                      <a:r>
                        <a:rPr lang="en-US" sz="1100" b="0" dirty="0">
                          <a:solidFill>
                            <a:schemeClr val="tx2"/>
                          </a:solidFill>
                          <a:latin typeface="Georgia" pitchFamily="18" charset="0"/>
                        </a:rPr>
                        <a:t>(%)</a:t>
                      </a:r>
                    </a:p>
                  </a:txBody>
                  <a:tcPr marL="51435" marR="51435" marT="25718" marB="25718"/>
                </a:tc>
                <a:tc>
                  <a:txBody>
                    <a:bodyPr/>
                    <a:lstStyle/>
                    <a:p>
                      <a:pPr algn="ctr"/>
                      <a:r>
                        <a:rPr lang="en-US" sz="1100" b="1" dirty="0">
                          <a:solidFill>
                            <a:schemeClr val="tx2"/>
                          </a:solidFill>
                          <a:latin typeface="Georgia" pitchFamily="18" charset="0"/>
                        </a:rPr>
                        <a:t>5</a:t>
                      </a:r>
                    </a:p>
                  </a:txBody>
                  <a:tcPr marL="51435" marR="51435" marT="25718" marB="25718"/>
                </a:tc>
                <a:extLst>
                  <a:ext uri="{0D108BD9-81ED-4DB2-BD59-A6C34878D82A}">
                    <a16:rowId xmlns:a16="http://schemas.microsoft.com/office/drawing/2014/main" val="10004"/>
                  </a:ext>
                </a:extLst>
              </a:tr>
              <a:tr h="371475">
                <a:tc>
                  <a:txBody>
                    <a:bodyPr/>
                    <a:lstStyle/>
                    <a:p>
                      <a:r>
                        <a:rPr lang="en-US" sz="1100" b="1" dirty="0">
                          <a:solidFill>
                            <a:schemeClr val="tx2"/>
                          </a:solidFill>
                          <a:latin typeface="Georgia" pitchFamily="18" charset="0"/>
                        </a:rPr>
                        <a:t>Median lipid measures </a:t>
                      </a:r>
                      <a:r>
                        <a:rPr lang="en-US" sz="1100" b="0" dirty="0">
                          <a:solidFill>
                            <a:schemeClr val="tx2"/>
                          </a:solidFill>
                          <a:latin typeface="Georgia" pitchFamily="18" charset="0"/>
                        </a:rPr>
                        <a:t>(IQR) – mg/</a:t>
                      </a:r>
                      <a:r>
                        <a:rPr lang="en-US" sz="1100" b="0" dirty="0" err="1">
                          <a:solidFill>
                            <a:schemeClr val="tx2"/>
                          </a:solidFill>
                          <a:latin typeface="Georgia" pitchFamily="18" charset="0"/>
                        </a:rPr>
                        <a:t>dL</a:t>
                      </a:r>
                      <a:endParaRPr lang="en-US" sz="1100" b="1" dirty="0">
                        <a:solidFill>
                          <a:schemeClr val="tx2"/>
                        </a:solidFill>
                        <a:latin typeface="Georgia" pitchFamily="18" charset="0"/>
                      </a:endParaRPr>
                    </a:p>
                  </a:txBody>
                  <a:tcPr marL="51435" marR="51435" marT="25718" marB="25718"/>
                </a:tc>
                <a:tc>
                  <a:txBody>
                    <a:bodyPr/>
                    <a:lstStyle/>
                    <a:p>
                      <a:pPr algn="ctr"/>
                      <a:endParaRPr lang="en-US" sz="1100" b="1" dirty="0">
                        <a:solidFill>
                          <a:schemeClr val="tx2"/>
                        </a:solidFill>
                        <a:latin typeface="Georgia" pitchFamily="18" charset="0"/>
                      </a:endParaRPr>
                    </a:p>
                  </a:txBody>
                  <a:tcPr marL="51435" marR="51435" marT="25718" marB="25718"/>
                </a:tc>
                <a:extLst>
                  <a:ext uri="{0D108BD9-81ED-4DB2-BD59-A6C34878D82A}">
                    <a16:rowId xmlns:a16="http://schemas.microsoft.com/office/drawing/2014/main" val="10005"/>
                  </a:ext>
                </a:extLst>
              </a:tr>
              <a:tr h="215878">
                <a:tc>
                  <a:txBody>
                    <a:bodyPr/>
                    <a:lstStyle/>
                    <a:p>
                      <a:pPr>
                        <a:tabLst>
                          <a:tab pos="230188" algn="l"/>
                        </a:tabLst>
                      </a:pPr>
                      <a:r>
                        <a:rPr lang="en-US" sz="1100" dirty="0">
                          <a:solidFill>
                            <a:schemeClr val="tx2"/>
                          </a:solidFill>
                          <a:latin typeface="Georgia" pitchFamily="18" charset="0"/>
                        </a:rPr>
                        <a:t>	LDL-C</a:t>
                      </a:r>
                    </a:p>
                  </a:txBody>
                  <a:tcPr marL="51435" marR="51435" marT="25718" marB="25718"/>
                </a:tc>
                <a:tc>
                  <a:txBody>
                    <a:bodyPr/>
                    <a:lstStyle/>
                    <a:p>
                      <a:pPr algn="ctr"/>
                      <a:r>
                        <a:rPr lang="en-US" sz="1100" b="1" dirty="0">
                          <a:solidFill>
                            <a:schemeClr val="tx2"/>
                          </a:solidFill>
                          <a:latin typeface="Georgia" pitchFamily="18" charset="0"/>
                        </a:rPr>
                        <a:t>92 (80-109)</a:t>
                      </a:r>
                    </a:p>
                  </a:txBody>
                  <a:tcPr marL="51435" marR="51435" marT="25718" marB="25718"/>
                </a:tc>
                <a:extLst>
                  <a:ext uri="{0D108BD9-81ED-4DB2-BD59-A6C34878D82A}">
                    <a16:rowId xmlns:a16="http://schemas.microsoft.com/office/drawing/2014/main" val="10006"/>
                  </a:ext>
                </a:extLst>
              </a:tr>
              <a:tr h="215878">
                <a:tc>
                  <a:txBody>
                    <a:bodyPr/>
                    <a:lstStyle/>
                    <a:p>
                      <a:pPr>
                        <a:tabLst>
                          <a:tab pos="230188" algn="l"/>
                        </a:tabLst>
                      </a:pPr>
                      <a:r>
                        <a:rPr lang="en-US" sz="1100" dirty="0">
                          <a:solidFill>
                            <a:schemeClr val="tx2"/>
                          </a:solidFill>
                          <a:latin typeface="Georgia" pitchFamily="18" charset="0"/>
                        </a:rPr>
                        <a:t>	Total cholesterol</a:t>
                      </a:r>
                    </a:p>
                  </a:txBody>
                  <a:tcPr marL="51435" marR="51435" marT="25718" marB="25718"/>
                </a:tc>
                <a:tc>
                  <a:txBody>
                    <a:bodyPr/>
                    <a:lstStyle/>
                    <a:p>
                      <a:pPr algn="ctr"/>
                      <a:r>
                        <a:rPr lang="en-US" sz="1100" b="1" dirty="0">
                          <a:solidFill>
                            <a:schemeClr val="tx2"/>
                          </a:solidFill>
                          <a:latin typeface="Georgia" pitchFamily="18" charset="0"/>
                        </a:rPr>
                        <a:t>168 (151-189)</a:t>
                      </a:r>
                    </a:p>
                  </a:txBody>
                  <a:tcPr marL="51435" marR="51435" marT="25718" marB="25718"/>
                </a:tc>
                <a:extLst>
                  <a:ext uri="{0D108BD9-81ED-4DB2-BD59-A6C34878D82A}">
                    <a16:rowId xmlns:a16="http://schemas.microsoft.com/office/drawing/2014/main" val="10007"/>
                  </a:ext>
                </a:extLst>
              </a:tr>
              <a:tr h="215878">
                <a:tc>
                  <a:txBody>
                    <a:bodyPr/>
                    <a:lstStyle/>
                    <a:p>
                      <a:pPr>
                        <a:tabLst>
                          <a:tab pos="230188" algn="l"/>
                        </a:tabLst>
                      </a:pPr>
                      <a:r>
                        <a:rPr lang="en-US" sz="1100" dirty="0">
                          <a:solidFill>
                            <a:schemeClr val="tx2"/>
                          </a:solidFill>
                          <a:latin typeface="Georgia" pitchFamily="18" charset="0"/>
                        </a:rPr>
                        <a:t>	HDL-C</a:t>
                      </a:r>
                    </a:p>
                  </a:txBody>
                  <a:tcPr marL="51435" marR="51435" marT="25718" marB="25718"/>
                </a:tc>
                <a:tc>
                  <a:txBody>
                    <a:bodyPr/>
                    <a:lstStyle/>
                    <a:p>
                      <a:pPr algn="ctr"/>
                      <a:r>
                        <a:rPr lang="en-US" sz="1100" b="1" dirty="0">
                          <a:solidFill>
                            <a:schemeClr val="tx2"/>
                          </a:solidFill>
                          <a:latin typeface="Georgia" pitchFamily="18" charset="0"/>
                        </a:rPr>
                        <a:t>44 (37-53)</a:t>
                      </a:r>
                    </a:p>
                  </a:txBody>
                  <a:tcPr marL="51435" marR="51435" marT="25718" marB="25718"/>
                </a:tc>
                <a:extLst>
                  <a:ext uri="{0D108BD9-81ED-4DB2-BD59-A6C34878D82A}">
                    <a16:rowId xmlns:a16="http://schemas.microsoft.com/office/drawing/2014/main" val="10008"/>
                  </a:ext>
                </a:extLst>
              </a:tr>
              <a:tr h="215878">
                <a:tc>
                  <a:txBody>
                    <a:bodyPr/>
                    <a:lstStyle/>
                    <a:p>
                      <a:pPr>
                        <a:tabLst>
                          <a:tab pos="230188" algn="l"/>
                        </a:tabLst>
                      </a:pPr>
                      <a:r>
                        <a:rPr lang="en-US" sz="1100" dirty="0">
                          <a:solidFill>
                            <a:schemeClr val="tx2"/>
                          </a:solidFill>
                          <a:latin typeface="Georgia" pitchFamily="18" charset="0"/>
                        </a:rPr>
                        <a:t>	Triglycerides</a:t>
                      </a:r>
                    </a:p>
                  </a:txBody>
                  <a:tcPr marL="51435" marR="51435" marT="25718" marB="25718"/>
                </a:tc>
                <a:tc>
                  <a:txBody>
                    <a:bodyPr/>
                    <a:lstStyle/>
                    <a:p>
                      <a:pPr algn="ctr"/>
                      <a:r>
                        <a:rPr lang="en-US" sz="1100" b="1" dirty="0">
                          <a:solidFill>
                            <a:schemeClr val="tx2"/>
                          </a:solidFill>
                          <a:latin typeface="Georgia" pitchFamily="18" charset="0"/>
                        </a:rPr>
                        <a:t>133 (100-182)</a:t>
                      </a:r>
                    </a:p>
                  </a:txBody>
                  <a:tcPr marL="51435" marR="51435" marT="25718" marB="25718"/>
                </a:tc>
                <a:extLst>
                  <a:ext uri="{0D108BD9-81ED-4DB2-BD59-A6C34878D82A}">
                    <a16:rowId xmlns:a16="http://schemas.microsoft.com/office/drawing/2014/main" val="10009"/>
                  </a:ext>
                </a:extLst>
              </a:tr>
            </a:tbl>
          </a:graphicData>
        </a:graphic>
      </p:graphicFrame>
      <p:sp>
        <p:nvSpPr>
          <p:cNvPr id="5" name="TextBox 4"/>
          <p:cNvSpPr txBox="1"/>
          <p:nvPr/>
        </p:nvSpPr>
        <p:spPr>
          <a:xfrm>
            <a:off x="4485106" y="4929189"/>
            <a:ext cx="2356735" cy="213585"/>
          </a:xfrm>
          <a:prstGeom prst="rect">
            <a:avLst/>
          </a:prstGeom>
          <a:noFill/>
        </p:spPr>
        <p:txBody>
          <a:bodyPr wrap="none" rtlCol="0">
            <a:spAutoFit/>
          </a:bodyPr>
          <a:lstStyle/>
          <a:p>
            <a:pPr algn="ctr"/>
            <a:r>
              <a:rPr lang="en-US" sz="788" dirty="0"/>
              <a:t>Pooled data; no differences between treatment arms</a:t>
            </a:r>
          </a:p>
        </p:txBody>
      </p:sp>
      <p:sp>
        <p:nvSpPr>
          <p:cNvPr id="9" name="Rectangle 8"/>
          <p:cNvSpPr/>
          <p:nvPr/>
        </p:nvSpPr>
        <p:spPr>
          <a:xfrm>
            <a:off x="2764438" y="4533712"/>
            <a:ext cx="3741518" cy="456087"/>
          </a:xfrm>
          <a:prstGeom prst="rect">
            <a:avLst/>
          </a:prstGeom>
        </p:spPr>
        <p:txBody>
          <a:bodyPr wrap="square">
            <a:spAutoFit/>
          </a:bodyPr>
          <a:lstStyle/>
          <a:p>
            <a:pPr marL="98227" indent="-98227"/>
            <a:r>
              <a:rPr lang="en-US" sz="788" dirty="0">
                <a:latin typeface="Arial Narrow" pitchFamily="34" charset="0"/>
              </a:rPr>
              <a:t>*Per protocol, patients were to be on </a:t>
            </a:r>
            <a:r>
              <a:rPr lang="en-US" sz="788" dirty="0" err="1">
                <a:latin typeface="Arial Narrow" pitchFamily="34" charset="0"/>
              </a:rPr>
              <a:t>atorva</a:t>
            </a:r>
            <a:r>
              <a:rPr lang="en-US" sz="788" dirty="0">
                <a:latin typeface="Arial Narrow" pitchFamily="34" charset="0"/>
              </a:rPr>
              <a:t> ≥20 mg/d or equivalent.</a:t>
            </a:r>
          </a:p>
          <a:p>
            <a:pPr marL="98227" indent="-98227"/>
            <a:r>
              <a:rPr lang="en-US" sz="788" dirty="0">
                <a:latin typeface="Arial Narrow" pitchFamily="34" charset="0"/>
              </a:rPr>
              <a:t>1% were on low intensity or intensity data were missing.</a:t>
            </a:r>
          </a:p>
          <a:p>
            <a:pPr marL="98227" indent="-98227"/>
            <a:r>
              <a:rPr lang="en-US" sz="788" dirty="0">
                <a:latin typeface="Arial Narrow" pitchFamily="34" charset="0"/>
              </a:rPr>
              <a:t>Statin intensity defined per ACC/AHA 2013 Cholesterol Guidelines.</a:t>
            </a:r>
          </a:p>
        </p:txBody>
      </p:sp>
      <p:pic>
        <p:nvPicPr>
          <p:cNvPr id="10" name="Picture 1"/>
          <p:cNvPicPr>
            <a:picLocks noChangeAspect="1" noChangeArrowheads="1"/>
          </p:cNvPicPr>
          <p:nvPr/>
        </p:nvPicPr>
        <p:blipFill>
          <a:blip r:embed="rId3" cstate="print"/>
          <a:srcRect/>
          <a:stretch>
            <a:fillRect/>
          </a:stretch>
        </p:blipFill>
        <p:spPr bwMode="auto">
          <a:xfrm>
            <a:off x="5853433" y="1765935"/>
            <a:ext cx="1033145" cy="46291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257425" y="1714501"/>
            <a:ext cx="4629150" cy="3429000"/>
          </a:xfrm>
          <a:prstGeom prst="rect">
            <a:avLst/>
          </a:prstGeom>
        </p:spPr>
      </p:pic>
      <p:pic>
        <p:nvPicPr>
          <p:cNvPr id="5" name="Picture 2" descr="C:\Users\Hvanhoutan\Desktop\Powerpoint Border for Dr. Agrawal.png"/>
          <p:cNvPicPr>
            <a:picLocks noChangeAspect="1" noChangeArrowheads="1"/>
          </p:cNvPicPr>
          <p:nvPr/>
        </p:nvPicPr>
        <p:blipFill>
          <a:blip r:embed="rId3" cstate="print"/>
          <a:srcRect/>
          <a:stretch>
            <a:fillRect/>
          </a:stretch>
        </p:blipFill>
        <p:spPr bwMode="auto">
          <a:xfrm>
            <a:off x="2000250" y="1500188"/>
            <a:ext cx="5143500" cy="3857625"/>
          </a:xfrm>
          <a:prstGeom prst="rect">
            <a:avLst/>
          </a:prstGeom>
          <a:noFill/>
        </p:spPr>
      </p:pic>
    </p:spTree>
    <p:extLst>
      <p:ext uri="{BB962C8B-B14F-4D97-AF65-F5344CB8AC3E}">
        <p14:creationId xmlns:p14="http://schemas.microsoft.com/office/powerpoint/2010/main" val="207832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35128" y="1671638"/>
            <a:ext cx="4686843" cy="3514725"/>
          </a:xfrm>
          <a:prstGeom prst="rect">
            <a:avLst/>
          </a:prstGeom>
          <a:noFill/>
          <a:ln w="9525">
            <a:noFill/>
            <a:miter lim="800000"/>
            <a:headEnd/>
            <a:tailEnd/>
          </a:ln>
          <a:effectLst/>
        </p:spPr>
      </p:pic>
      <p:pic>
        <p:nvPicPr>
          <p:cNvPr id="3" name="Picture 2" descr="C:\Users\Hvanhoutan\Desktop\Powerpoint Border for Dr. Agrawal.png"/>
          <p:cNvPicPr>
            <a:picLocks noChangeAspect="1" noChangeArrowheads="1"/>
          </p:cNvPicPr>
          <p:nvPr/>
        </p:nvPicPr>
        <p:blipFill>
          <a:blip r:embed="rId3" cstate="print"/>
          <a:srcRect/>
          <a:stretch>
            <a:fillRect/>
          </a:stretch>
        </p:blipFill>
        <p:spPr bwMode="auto">
          <a:xfrm>
            <a:off x="2000250" y="1500188"/>
            <a:ext cx="5143500" cy="3857625"/>
          </a:xfrm>
          <a:prstGeom prst="rect">
            <a:avLst/>
          </a:prstGeom>
          <a:noFill/>
        </p:spPr>
      </p:pic>
    </p:spTree>
    <p:extLst>
      <p:ext uri="{BB962C8B-B14F-4D97-AF65-F5344CB8AC3E}">
        <p14:creationId xmlns:p14="http://schemas.microsoft.com/office/powerpoint/2010/main" val="3575219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220836" y="1671640"/>
            <a:ext cx="4708604" cy="3531046"/>
          </a:xfrm>
          <a:prstGeom prst="rect">
            <a:avLst/>
          </a:prstGeom>
          <a:noFill/>
          <a:ln w="9525">
            <a:noFill/>
            <a:miter lim="800000"/>
            <a:headEnd/>
            <a:tailEnd/>
          </a:ln>
          <a:effectLst/>
        </p:spPr>
      </p:pic>
      <p:pic>
        <p:nvPicPr>
          <p:cNvPr id="3" name="Picture 2" descr="C:\Users\Hvanhoutan\Desktop\Powerpoint Border for Dr. Agrawal.png"/>
          <p:cNvPicPr>
            <a:picLocks noChangeAspect="1" noChangeArrowheads="1"/>
          </p:cNvPicPr>
          <p:nvPr/>
        </p:nvPicPr>
        <p:blipFill>
          <a:blip r:embed="rId3" cstate="print"/>
          <a:srcRect/>
          <a:stretch>
            <a:fillRect/>
          </a:stretch>
        </p:blipFill>
        <p:spPr bwMode="auto">
          <a:xfrm>
            <a:off x="2000250" y="1500188"/>
            <a:ext cx="5143500" cy="3857625"/>
          </a:xfrm>
          <a:prstGeom prst="rect">
            <a:avLst/>
          </a:prstGeom>
          <a:noFill/>
        </p:spPr>
      </p:pic>
    </p:spTree>
    <p:extLst>
      <p:ext uri="{BB962C8B-B14F-4D97-AF65-F5344CB8AC3E}">
        <p14:creationId xmlns:p14="http://schemas.microsoft.com/office/powerpoint/2010/main" val="3923287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Hvanhoutan\Desktop\Powerpoint Border for Dr. Agrawal.png"/>
          <p:cNvPicPr>
            <a:picLocks noChangeAspect="1" noChangeArrowheads="1"/>
          </p:cNvPicPr>
          <p:nvPr/>
        </p:nvPicPr>
        <p:blipFill>
          <a:blip r:embed="rId2" cstate="print"/>
          <a:srcRect/>
          <a:stretch>
            <a:fillRect/>
          </a:stretch>
        </p:blipFill>
        <p:spPr bwMode="auto">
          <a:xfrm>
            <a:off x="2000250" y="1500188"/>
            <a:ext cx="5143500" cy="3857625"/>
          </a:xfrm>
          <a:prstGeom prst="rect">
            <a:avLst/>
          </a:prstGeom>
          <a:noFill/>
        </p:spPr>
      </p:pic>
      <p:sp>
        <p:nvSpPr>
          <p:cNvPr id="10242" name="Rectangle 2"/>
          <p:cNvSpPr>
            <a:spLocks noGrp="1" noChangeArrowheads="1"/>
          </p:cNvSpPr>
          <p:nvPr>
            <p:ph type="title"/>
          </p:nvPr>
        </p:nvSpPr>
        <p:spPr>
          <a:xfrm>
            <a:off x="2000250" y="1714500"/>
            <a:ext cx="5143500" cy="642938"/>
          </a:xfrm>
        </p:spPr>
        <p:txBody>
          <a:bodyPr/>
          <a:lstStyle/>
          <a:p>
            <a:pPr eaLnBrk="1" hangingPunct="1"/>
            <a:r>
              <a:rPr lang="en-US" sz="2025" dirty="0">
                <a:solidFill>
                  <a:srgbClr val="003399"/>
                </a:solidFill>
              </a:rPr>
              <a:t>Safety</a:t>
            </a:r>
          </a:p>
        </p:txBody>
      </p:sp>
      <p:graphicFrame>
        <p:nvGraphicFramePr>
          <p:cNvPr id="51" name="Table 50"/>
          <p:cNvGraphicFramePr>
            <a:graphicFrameLocks noGrp="1"/>
          </p:cNvGraphicFramePr>
          <p:nvPr>
            <p:extLst>
              <p:ext uri="{D42A27DB-BD31-4B8C-83A1-F6EECF244321}">
                <p14:modId xmlns:p14="http://schemas.microsoft.com/office/powerpoint/2010/main" val="3559192078"/>
              </p:ext>
            </p:extLst>
          </p:nvPr>
        </p:nvGraphicFramePr>
        <p:xfrm>
          <a:off x="2343151" y="2349904"/>
          <a:ext cx="4457700" cy="2522470"/>
        </p:xfrm>
        <a:graphic>
          <a:graphicData uri="http://schemas.openxmlformats.org/drawingml/2006/table">
            <a:tbl>
              <a:tblPr firstRow="1" bandRow="1">
                <a:tableStyleId>{5C22544A-7EE6-4342-B048-85BDC9FD1C3A}</a:tableStyleId>
              </a:tblPr>
              <a:tblGrid>
                <a:gridCol w="2587529">
                  <a:extLst>
                    <a:ext uri="{9D8B030D-6E8A-4147-A177-3AD203B41FA5}">
                      <a16:colId xmlns:a16="http://schemas.microsoft.com/office/drawing/2014/main" val="20000"/>
                    </a:ext>
                  </a:extLst>
                </a:gridCol>
                <a:gridCol w="940378">
                  <a:extLst>
                    <a:ext uri="{9D8B030D-6E8A-4147-A177-3AD203B41FA5}">
                      <a16:colId xmlns:a16="http://schemas.microsoft.com/office/drawing/2014/main" val="20001"/>
                    </a:ext>
                  </a:extLst>
                </a:gridCol>
                <a:gridCol w="929793">
                  <a:extLst>
                    <a:ext uri="{9D8B030D-6E8A-4147-A177-3AD203B41FA5}">
                      <a16:colId xmlns:a16="http://schemas.microsoft.com/office/drawing/2014/main" val="20002"/>
                    </a:ext>
                  </a:extLst>
                </a:gridCol>
              </a:tblGrid>
              <a:tr h="432435">
                <a:tc>
                  <a:txBody>
                    <a:bodyPr/>
                    <a:lstStyle/>
                    <a:p>
                      <a:pPr marL="0" marR="0">
                        <a:lnSpc>
                          <a:spcPts val="2200"/>
                        </a:lnSpc>
                        <a:spcBef>
                          <a:spcPts val="960"/>
                        </a:spcBef>
                        <a:spcAft>
                          <a:spcPts val="960"/>
                        </a:spcAft>
                      </a:pPr>
                      <a:endParaRPr lang="en-US" sz="900" dirty="0">
                        <a:solidFill>
                          <a:schemeClr val="tx1"/>
                        </a:solidFill>
                        <a:latin typeface="+mj-lt"/>
                        <a:ea typeface="Times New Roman"/>
                        <a:cs typeface="Times New Roman"/>
                      </a:endParaRPr>
                    </a:p>
                  </a:txBody>
                  <a:tcPr marL="21431" marR="21431"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en-US" sz="900" dirty="0">
                          <a:solidFill>
                            <a:srgbClr val="C00000"/>
                          </a:solidFill>
                        </a:rPr>
                        <a:t>Evolocumab</a:t>
                      </a:r>
                    </a:p>
                    <a:p>
                      <a:pPr marL="0" marR="0" indent="0" algn="ctr" defTabSz="914400" rtl="0" eaLnBrk="1" fontAlgn="auto" latinLnBrk="0" hangingPunct="1">
                        <a:lnSpc>
                          <a:spcPts val="2000"/>
                        </a:lnSpc>
                        <a:spcBef>
                          <a:spcPts val="0"/>
                        </a:spcBef>
                        <a:spcAft>
                          <a:spcPts val="0"/>
                        </a:spcAft>
                        <a:buClrTx/>
                        <a:buSzTx/>
                        <a:buFontTx/>
                        <a:buNone/>
                        <a:tabLst/>
                        <a:defRPr/>
                      </a:pPr>
                      <a:r>
                        <a:rPr lang="en-US" sz="900" dirty="0">
                          <a:solidFill>
                            <a:srgbClr val="C00000"/>
                          </a:solidFill>
                        </a:rPr>
                        <a:t>(N=13,769)</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en-US" sz="900" b="1" dirty="0">
                          <a:solidFill>
                            <a:srgbClr val="0070C0"/>
                          </a:solidFill>
                        </a:rPr>
                        <a:t>Placebo</a:t>
                      </a:r>
                    </a:p>
                    <a:p>
                      <a:pPr marL="0" marR="0" indent="0" algn="ctr" defTabSz="914400" rtl="0" eaLnBrk="1" fontAlgn="auto" latinLnBrk="0" hangingPunct="1">
                        <a:lnSpc>
                          <a:spcPts val="2000"/>
                        </a:lnSpc>
                        <a:spcBef>
                          <a:spcPts val="0"/>
                        </a:spcBef>
                        <a:spcAft>
                          <a:spcPts val="0"/>
                        </a:spcAft>
                        <a:buClrTx/>
                        <a:buSzTx/>
                        <a:buFontTx/>
                        <a:buNone/>
                        <a:tabLst/>
                        <a:defRPr/>
                      </a:pPr>
                      <a:r>
                        <a:rPr lang="en-US" sz="900" b="1" dirty="0">
                          <a:solidFill>
                            <a:srgbClr val="0070C0"/>
                          </a:solidFill>
                        </a:rPr>
                        <a:t>(N=13,756)</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60985">
                <a:tc>
                  <a:txBody>
                    <a:bodyPr/>
                    <a:lstStyle/>
                    <a:p>
                      <a:pPr marL="0" marR="0">
                        <a:lnSpc>
                          <a:spcPts val="2200"/>
                        </a:lnSpc>
                        <a:spcBef>
                          <a:spcPts val="0"/>
                        </a:spcBef>
                        <a:spcAft>
                          <a:spcPts val="0"/>
                        </a:spcAft>
                      </a:pPr>
                      <a:r>
                        <a:rPr lang="en-US" sz="900" b="1" dirty="0">
                          <a:solidFill>
                            <a:schemeClr val="tx2"/>
                          </a:solidFill>
                          <a:latin typeface="+mj-lt"/>
                          <a:ea typeface="Times New Roman"/>
                          <a:cs typeface="Times New Roman"/>
                        </a:rPr>
                        <a:t>Adverse events </a:t>
                      </a:r>
                      <a:r>
                        <a:rPr lang="en-US" sz="900" b="0" dirty="0">
                          <a:solidFill>
                            <a:schemeClr val="tx2"/>
                          </a:solidFill>
                          <a:latin typeface="+mj-lt"/>
                          <a:ea typeface="Times New Roman"/>
                          <a:cs typeface="Times New Roman"/>
                        </a:rPr>
                        <a:t>(%)</a:t>
                      </a:r>
                    </a:p>
                  </a:txBody>
                  <a:tcPr marL="21431" marR="214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2200"/>
                        </a:lnSpc>
                        <a:spcBef>
                          <a:spcPts val="0"/>
                        </a:spcBef>
                        <a:spcAft>
                          <a:spcPts val="0"/>
                        </a:spcAft>
                      </a:pPr>
                      <a:endParaRPr lang="en-US" sz="900" b="1" dirty="0">
                        <a:solidFill>
                          <a:srgbClr val="C00000"/>
                        </a:solidFill>
                      </a:endParaRP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2200"/>
                        </a:lnSpc>
                        <a:spcBef>
                          <a:spcPts val="0"/>
                        </a:spcBef>
                        <a:spcAft>
                          <a:spcPts val="0"/>
                        </a:spcAft>
                      </a:pPr>
                      <a:endParaRPr lang="en-US" sz="900" b="1" dirty="0">
                        <a:solidFill>
                          <a:srgbClr val="0070C0"/>
                        </a:solidFill>
                      </a:endParaRP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209550">
                <a:tc>
                  <a:txBody>
                    <a:bodyPr/>
                    <a:lstStyle/>
                    <a:p>
                      <a:pPr marL="171450" marR="0">
                        <a:lnSpc>
                          <a:spcPts val="2200"/>
                        </a:lnSpc>
                        <a:spcBef>
                          <a:spcPts val="100"/>
                        </a:spcBef>
                        <a:spcAft>
                          <a:spcPts val="100"/>
                        </a:spcAft>
                      </a:pPr>
                      <a:r>
                        <a:rPr lang="en-US" sz="900" dirty="0">
                          <a:solidFill>
                            <a:schemeClr val="tx2"/>
                          </a:solidFill>
                          <a:latin typeface="+mn-lt"/>
                          <a:ea typeface="MS Mincho"/>
                        </a:rPr>
                        <a:t>Any</a:t>
                      </a:r>
                    </a:p>
                  </a:txBody>
                  <a:tcPr marL="25718" marR="25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lnSpc>
                          <a:spcPts val="2200"/>
                        </a:lnSpc>
                        <a:spcBef>
                          <a:spcPts val="100"/>
                        </a:spcBef>
                        <a:spcAft>
                          <a:spcPts val="100"/>
                        </a:spcAft>
                        <a:tabLst>
                          <a:tab pos="796925" algn="dec"/>
                        </a:tabLst>
                      </a:pPr>
                      <a:r>
                        <a:rPr lang="en-US" sz="900" b="1" dirty="0">
                          <a:solidFill>
                            <a:srgbClr val="C00000"/>
                          </a:solidFill>
                          <a:latin typeface="+mn-lt"/>
                          <a:ea typeface="MS Mincho"/>
                        </a:rPr>
                        <a:t>	77.4</a:t>
                      </a:r>
                    </a:p>
                  </a:txBody>
                  <a:tcPr marL="25718" marR="25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lnSpc>
                          <a:spcPts val="2200"/>
                        </a:lnSpc>
                        <a:spcBef>
                          <a:spcPts val="100"/>
                        </a:spcBef>
                        <a:spcAft>
                          <a:spcPts val="100"/>
                        </a:spcAft>
                        <a:tabLst>
                          <a:tab pos="796925" algn="dec"/>
                        </a:tabLst>
                      </a:pPr>
                      <a:r>
                        <a:rPr lang="en-US" sz="900" b="1" dirty="0">
                          <a:solidFill>
                            <a:srgbClr val="0070C0"/>
                          </a:solidFill>
                          <a:latin typeface="+mn-lt"/>
                          <a:ea typeface="MS Mincho"/>
                        </a:rPr>
                        <a:t>	77.4</a:t>
                      </a:r>
                    </a:p>
                  </a:txBody>
                  <a:tcPr marL="25718" marR="257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209550">
                <a:tc>
                  <a:txBody>
                    <a:bodyPr/>
                    <a:lstStyle/>
                    <a:p>
                      <a:pPr marL="171450" marR="0">
                        <a:lnSpc>
                          <a:spcPts val="2200"/>
                        </a:lnSpc>
                        <a:spcBef>
                          <a:spcPts val="100"/>
                        </a:spcBef>
                        <a:spcAft>
                          <a:spcPts val="100"/>
                        </a:spcAft>
                      </a:pPr>
                      <a:r>
                        <a:rPr lang="en-US" sz="900" dirty="0">
                          <a:solidFill>
                            <a:schemeClr val="tx2"/>
                          </a:solidFill>
                          <a:latin typeface="+mn-lt"/>
                          <a:ea typeface="MS Mincho"/>
                        </a:rPr>
                        <a:t>Serious</a:t>
                      </a:r>
                    </a:p>
                  </a:txBody>
                  <a:tcPr marL="25718" marR="25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lnSpc>
                          <a:spcPts val="2200"/>
                        </a:lnSpc>
                        <a:spcBef>
                          <a:spcPts val="100"/>
                        </a:spcBef>
                        <a:spcAft>
                          <a:spcPts val="100"/>
                        </a:spcAft>
                        <a:tabLst>
                          <a:tab pos="796925" algn="dec"/>
                        </a:tabLst>
                      </a:pPr>
                      <a:r>
                        <a:rPr lang="en-US" sz="900" b="1" dirty="0">
                          <a:solidFill>
                            <a:srgbClr val="C00000"/>
                          </a:solidFill>
                          <a:latin typeface="+mn-lt"/>
                          <a:ea typeface="Calibri"/>
                        </a:rPr>
                        <a:t>	24.8</a:t>
                      </a:r>
                      <a:endParaRPr lang="en-US" sz="900" b="1" dirty="0">
                        <a:solidFill>
                          <a:srgbClr val="C00000"/>
                        </a:solidFill>
                        <a:latin typeface="+mn-lt"/>
                        <a:ea typeface="MS Mincho"/>
                      </a:endParaRPr>
                    </a:p>
                  </a:txBody>
                  <a:tcPr marL="25718" marR="25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lnSpc>
                          <a:spcPts val="2200"/>
                        </a:lnSpc>
                        <a:spcBef>
                          <a:spcPts val="100"/>
                        </a:spcBef>
                        <a:spcAft>
                          <a:spcPts val="100"/>
                        </a:spcAft>
                        <a:tabLst>
                          <a:tab pos="796925" algn="dec"/>
                        </a:tabLst>
                      </a:pPr>
                      <a:r>
                        <a:rPr lang="en-US" sz="900" b="1" dirty="0">
                          <a:solidFill>
                            <a:srgbClr val="0070C0"/>
                          </a:solidFill>
                          <a:latin typeface="+mn-lt"/>
                          <a:ea typeface="MS Mincho"/>
                        </a:rPr>
                        <a:t>	24.7</a:t>
                      </a:r>
                    </a:p>
                  </a:txBody>
                  <a:tcPr marL="25718" marR="257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209550">
                <a:tc>
                  <a:txBody>
                    <a:bodyPr/>
                    <a:lstStyle/>
                    <a:p>
                      <a:pPr marL="171450" marR="0">
                        <a:lnSpc>
                          <a:spcPts val="2200"/>
                        </a:lnSpc>
                        <a:spcBef>
                          <a:spcPts val="100"/>
                        </a:spcBef>
                        <a:spcAft>
                          <a:spcPts val="100"/>
                        </a:spcAft>
                      </a:pPr>
                      <a:r>
                        <a:rPr lang="en-US" sz="900" dirty="0">
                          <a:solidFill>
                            <a:schemeClr val="tx2"/>
                          </a:solidFill>
                          <a:latin typeface="+mn-lt"/>
                          <a:ea typeface="MS Mincho"/>
                        </a:rPr>
                        <a:t>Allergic reaction</a:t>
                      </a:r>
                    </a:p>
                  </a:txBody>
                  <a:tcPr marL="25718" marR="25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lnSpc>
                          <a:spcPts val="2200"/>
                        </a:lnSpc>
                        <a:spcBef>
                          <a:spcPts val="100"/>
                        </a:spcBef>
                        <a:spcAft>
                          <a:spcPts val="100"/>
                        </a:spcAft>
                        <a:tabLst>
                          <a:tab pos="796925" algn="dec"/>
                        </a:tabLst>
                      </a:pPr>
                      <a:r>
                        <a:rPr lang="en-US" sz="900" b="1" dirty="0">
                          <a:solidFill>
                            <a:srgbClr val="C00000"/>
                          </a:solidFill>
                          <a:latin typeface="+mn-lt"/>
                          <a:ea typeface="Calibri"/>
                        </a:rPr>
                        <a:t>	3.1</a:t>
                      </a:r>
                      <a:endParaRPr lang="en-US" sz="900" b="1" dirty="0">
                        <a:solidFill>
                          <a:srgbClr val="C00000"/>
                        </a:solidFill>
                        <a:latin typeface="+mn-lt"/>
                        <a:ea typeface="MS Mincho"/>
                      </a:endParaRPr>
                    </a:p>
                  </a:txBody>
                  <a:tcPr marL="25718" marR="25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lnSpc>
                          <a:spcPts val="2200"/>
                        </a:lnSpc>
                        <a:spcBef>
                          <a:spcPts val="100"/>
                        </a:spcBef>
                        <a:spcAft>
                          <a:spcPts val="100"/>
                        </a:spcAft>
                        <a:tabLst>
                          <a:tab pos="796925" algn="dec"/>
                        </a:tabLst>
                      </a:pPr>
                      <a:r>
                        <a:rPr lang="en-US" sz="900" b="1" dirty="0">
                          <a:solidFill>
                            <a:srgbClr val="0070C0"/>
                          </a:solidFill>
                          <a:latin typeface="+mn-lt"/>
                          <a:ea typeface="MS Mincho"/>
                        </a:rPr>
                        <a:t>	2.9</a:t>
                      </a:r>
                    </a:p>
                  </a:txBody>
                  <a:tcPr marL="25718" marR="25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209550">
                <a:tc>
                  <a:txBody>
                    <a:bodyPr/>
                    <a:lstStyle/>
                    <a:p>
                      <a:pPr marL="171450" marR="0">
                        <a:lnSpc>
                          <a:spcPts val="2200"/>
                        </a:lnSpc>
                        <a:spcBef>
                          <a:spcPts val="100"/>
                        </a:spcBef>
                        <a:spcAft>
                          <a:spcPts val="100"/>
                        </a:spcAft>
                      </a:pPr>
                      <a:r>
                        <a:rPr lang="en-US" sz="900" dirty="0">
                          <a:solidFill>
                            <a:schemeClr val="tx2"/>
                          </a:solidFill>
                          <a:latin typeface="+mn-lt"/>
                          <a:ea typeface="MS Mincho"/>
                        </a:rPr>
                        <a:t>Injection-site reaction</a:t>
                      </a:r>
                    </a:p>
                  </a:txBody>
                  <a:tcPr marL="25718" marR="25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lnSpc>
                          <a:spcPts val="2200"/>
                        </a:lnSpc>
                        <a:spcBef>
                          <a:spcPts val="100"/>
                        </a:spcBef>
                        <a:spcAft>
                          <a:spcPts val="100"/>
                        </a:spcAft>
                        <a:tabLst>
                          <a:tab pos="796925" algn="dec"/>
                        </a:tabLst>
                      </a:pPr>
                      <a:r>
                        <a:rPr lang="en-US" sz="900" b="1" dirty="0">
                          <a:solidFill>
                            <a:srgbClr val="C00000"/>
                          </a:solidFill>
                          <a:latin typeface="+mn-lt"/>
                          <a:ea typeface="Calibri"/>
                        </a:rPr>
                        <a:t>	2.1</a:t>
                      </a:r>
                      <a:endParaRPr lang="en-US" sz="900" b="1" dirty="0">
                        <a:solidFill>
                          <a:srgbClr val="C00000"/>
                        </a:solidFill>
                        <a:latin typeface="+mn-lt"/>
                        <a:ea typeface="MS Mincho"/>
                      </a:endParaRPr>
                    </a:p>
                  </a:txBody>
                  <a:tcPr marL="25718" marR="25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lnSpc>
                          <a:spcPts val="2200"/>
                        </a:lnSpc>
                        <a:spcBef>
                          <a:spcPts val="100"/>
                        </a:spcBef>
                        <a:spcAft>
                          <a:spcPts val="100"/>
                        </a:spcAft>
                        <a:tabLst>
                          <a:tab pos="796925" algn="dec"/>
                        </a:tabLst>
                      </a:pPr>
                      <a:r>
                        <a:rPr lang="en-US" sz="900" b="1" dirty="0">
                          <a:solidFill>
                            <a:srgbClr val="0070C0"/>
                          </a:solidFill>
                          <a:latin typeface="+mn-lt"/>
                          <a:ea typeface="MS Mincho"/>
                        </a:rPr>
                        <a:t>	1.6</a:t>
                      </a:r>
                    </a:p>
                  </a:txBody>
                  <a:tcPr marL="25718" marR="25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209550">
                <a:tc>
                  <a:txBody>
                    <a:bodyPr/>
                    <a:lstStyle/>
                    <a:p>
                      <a:pPr marL="344488" marR="0" indent="-173038">
                        <a:lnSpc>
                          <a:spcPts val="2200"/>
                        </a:lnSpc>
                        <a:spcBef>
                          <a:spcPts val="100"/>
                        </a:spcBef>
                        <a:spcAft>
                          <a:spcPts val="100"/>
                        </a:spcAft>
                      </a:pPr>
                      <a:r>
                        <a:rPr lang="en-US" sz="900" baseline="0" dirty="0">
                          <a:solidFill>
                            <a:schemeClr val="tx2"/>
                          </a:solidFill>
                          <a:latin typeface="+mn-lt"/>
                          <a:ea typeface="MS Mincho"/>
                        </a:rPr>
                        <a:t>Treatment-related and l</a:t>
                      </a:r>
                      <a:r>
                        <a:rPr lang="en-US" sz="900" dirty="0">
                          <a:solidFill>
                            <a:schemeClr val="tx2"/>
                          </a:solidFill>
                          <a:latin typeface="+mn-lt"/>
                          <a:ea typeface="MS Mincho"/>
                        </a:rPr>
                        <a:t>ed to d/c of study drug</a:t>
                      </a:r>
                    </a:p>
                  </a:txBody>
                  <a:tcPr marL="25718" marR="25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lnSpc>
                          <a:spcPts val="2200"/>
                        </a:lnSpc>
                        <a:spcBef>
                          <a:spcPts val="100"/>
                        </a:spcBef>
                        <a:spcAft>
                          <a:spcPts val="100"/>
                        </a:spcAft>
                        <a:tabLst>
                          <a:tab pos="796925" algn="dec"/>
                        </a:tabLst>
                      </a:pPr>
                      <a:r>
                        <a:rPr lang="en-US" sz="900" b="1" dirty="0">
                          <a:solidFill>
                            <a:srgbClr val="C00000"/>
                          </a:solidFill>
                          <a:latin typeface="+mn-lt"/>
                          <a:ea typeface="Calibri"/>
                        </a:rPr>
                        <a:t>	1.6</a:t>
                      </a:r>
                      <a:endParaRPr lang="en-US" sz="900" b="1" dirty="0">
                        <a:solidFill>
                          <a:srgbClr val="C00000"/>
                        </a:solidFill>
                        <a:latin typeface="+mn-lt"/>
                        <a:ea typeface="MS Mincho"/>
                      </a:endParaRPr>
                    </a:p>
                  </a:txBody>
                  <a:tcPr marL="25718" marR="25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lnSpc>
                          <a:spcPts val="2200"/>
                        </a:lnSpc>
                        <a:spcBef>
                          <a:spcPts val="100"/>
                        </a:spcBef>
                        <a:spcAft>
                          <a:spcPts val="100"/>
                        </a:spcAft>
                        <a:tabLst>
                          <a:tab pos="796925" algn="dec"/>
                        </a:tabLst>
                      </a:pPr>
                      <a:r>
                        <a:rPr lang="en-US" sz="900" b="1" dirty="0">
                          <a:solidFill>
                            <a:srgbClr val="0070C0"/>
                          </a:solidFill>
                          <a:latin typeface="+mn-lt"/>
                          <a:ea typeface="MS Mincho"/>
                        </a:rPr>
                        <a:t>	1.5</a:t>
                      </a:r>
                    </a:p>
                  </a:txBody>
                  <a:tcPr marL="25718" marR="25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r h="209550">
                <a:tc>
                  <a:txBody>
                    <a:bodyPr/>
                    <a:lstStyle/>
                    <a:p>
                      <a:pPr marL="171450" marR="0">
                        <a:lnSpc>
                          <a:spcPts val="2200"/>
                        </a:lnSpc>
                        <a:spcBef>
                          <a:spcPts val="100"/>
                        </a:spcBef>
                        <a:spcAft>
                          <a:spcPts val="100"/>
                        </a:spcAft>
                      </a:pPr>
                      <a:r>
                        <a:rPr lang="en-US" sz="900" dirty="0">
                          <a:solidFill>
                            <a:schemeClr val="tx2"/>
                          </a:solidFill>
                          <a:latin typeface="+mn-lt"/>
                          <a:ea typeface="MS Mincho"/>
                        </a:rPr>
                        <a:t>Muscle-related</a:t>
                      </a:r>
                    </a:p>
                  </a:txBody>
                  <a:tcPr marL="25718" marR="25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lnSpc>
                          <a:spcPts val="2200"/>
                        </a:lnSpc>
                        <a:spcBef>
                          <a:spcPts val="100"/>
                        </a:spcBef>
                        <a:spcAft>
                          <a:spcPts val="100"/>
                        </a:spcAft>
                        <a:tabLst>
                          <a:tab pos="796925" algn="dec"/>
                        </a:tabLst>
                      </a:pPr>
                      <a:r>
                        <a:rPr lang="en-US" sz="900" b="1" dirty="0">
                          <a:solidFill>
                            <a:srgbClr val="C00000"/>
                          </a:solidFill>
                          <a:latin typeface="+mn-lt"/>
                          <a:ea typeface="Calibri"/>
                        </a:rPr>
                        <a:t>	5.0</a:t>
                      </a:r>
                      <a:endParaRPr lang="en-US" sz="900" b="1" dirty="0">
                        <a:solidFill>
                          <a:srgbClr val="C00000"/>
                        </a:solidFill>
                        <a:latin typeface="+mn-lt"/>
                        <a:ea typeface="MS Mincho"/>
                      </a:endParaRPr>
                    </a:p>
                  </a:txBody>
                  <a:tcPr marL="25718" marR="25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lnSpc>
                          <a:spcPts val="2200"/>
                        </a:lnSpc>
                        <a:spcBef>
                          <a:spcPts val="100"/>
                        </a:spcBef>
                        <a:spcAft>
                          <a:spcPts val="100"/>
                        </a:spcAft>
                        <a:tabLst>
                          <a:tab pos="796925" algn="dec"/>
                        </a:tabLst>
                      </a:pPr>
                      <a:r>
                        <a:rPr lang="en-US" sz="900" b="1" dirty="0">
                          <a:solidFill>
                            <a:srgbClr val="0070C0"/>
                          </a:solidFill>
                          <a:latin typeface="+mn-lt"/>
                          <a:ea typeface="MS Mincho"/>
                        </a:rPr>
                        <a:t>	4.8</a:t>
                      </a:r>
                    </a:p>
                  </a:txBody>
                  <a:tcPr marL="25718" marR="2571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209550">
                <a:tc>
                  <a:txBody>
                    <a:bodyPr/>
                    <a:lstStyle/>
                    <a:p>
                      <a:pPr marL="171450" marR="0">
                        <a:lnSpc>
                          <a:spcPts val="2200"/>
                        </a:lnSpc>
                        <a:spcBef>
                          <a:spcPts val="100"/>
                        </a:spcBef>
                        <a:spcAft>
                          <a:spcPts val="100"/>
                        </a:spcAft>
                      </a:pPr>
                      <a:r>
                        <a:rPr lang="en-US" sz="900" dirty="0">
                          <a:solidFill>
                            <a:schemeClr val="tx2"/>
                          </a:solidFill>
                          <a:latin typeface="+mn-lt"/>
                          <a:ea typeface="MS Mincho"/>
                        </a:rPr>
                        <a:t>Cataract</a:t>
                      </a:r>
                    </a:p>
                  </a:txBody>
                  <a:tcPr marL="25718" marR="25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lnSpc>
                          <a:spcPts val="2200"/>
                        </a:lnSpc>
                        <a:spcBef>
                          <a:spcPts val="100"/>
                        </a:spcBef>
                        <a:spcAft>
                          <a:spcPts val="100"/>
                        </a:spcAft>
                        <a:tabLst>
                          <a:tab pos="796925" algn="dec"/>
                        </a:tabLst>
                      </a:pPr>
                      <a:r>
                        <a:rPr lang="en-US" sz="900" b="1" dirty="0">
                          <a:solidFill>
                            <a:srgbClr val="C00000"/>
                          </a:solidFill>
                          <a:latin typeface="+mn-lt"/>
                          <a:ea typeface="MS Mincho"/>
                        </a:rPr>
                        <a:t>	1.7</a:t>
                      </a:r>
                    </a:p>
                  </a:txBody>
                  <a:tcPr marL="25718" marR="25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lnSpc>
                          <a:spcPts val="2200"/>
                        </a:lnSpc>
                        <a:spcBef>
                          <a:spcPts val="100"/>
                        </a:spcBef>
                        <a:spcAft>
                          <a:spcPts val="100"/>
                        </a:spcAft>
                        <a:tabLst>
                          <a:tab pos="796925" algn="dec"/>
                        </a:tabLst>
                      </a:pPr>
                      <a:r>
                        <a:rPr lang="en-US" sz="900" b="1" dirty="0">
                          <a:solidFill>
                            <a:srgbClr val="0070C0"/>
                          </a:solidFill>
                          <a:latin typeface="+mn-lt"/>
                          <a:ea typeface="MS Mincho"/>
                        </a:rPr>
                        <a:t>	1.8</a:t>
                      </a:r>
                    </a:p>
                  </a:txBody>
                  <a:tcPr marL="25718" marR="257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37564322"/>
                  </a:ext>
                </a:extLst>
              </a:tr>
              <a:tr h="209550">
                <a:tc>
                  <a:txBody>
                    <a:bodyPr/>
                    <a:lstStyle/>
                    <a:p>
                      <a:pPr marL="171450" marR="0">
                        <a:lnSpc>
                          <a:spcPts val="2200"/>
                        </a:lnSpc>
                        <a:spcBef>
                          <a:spcPts val="100"/>
                        </a:spcBef>
                        <a:spcAft>
                          <a:spcPts val="100"/>
                        </a:spcAft>
                      </a:pPr>
                      <a:r>
                        <a:rPr lang="en-US" sz="900" dirty="0">
                          <a:solidFill>
                            <a:schemeClr val="tx2"/>
                          </a:solidFill>
                          <a:latin typeface="+mn-lt"/>
                          <a:ea typeface="MS Mincho"/>
                        </a:rPr>
                        <a:t>Diabetes (new-onset)</a:t>
                      </a:r>
                    </a:p>
                  </a:txBody>
                  <a:tcPr marL="25718" marR="25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lnSpc>
                          <a:spcPts val="2200"/>
                        </a:lnSpc>
                        <a:spcBef>
                          <a:spcPts val="100"/>
                        </a:spcBef>
                        <a:spcAft>
                          <a:spcPts val="100"/>
                        </a:spcAft>
                        <a:tabLst>
                          <a:tab pos="796925" algn="dec"/>
                        </a:tabLst>
                      </a:pPr>
                      <a:r>
                        <a:rPr lang="en-US" sz="900" b="1" dirty="0">
                          <a:solidFill>
                            <a:srgbClr val="C00000"/>
                          </a:solidFill>
                          <a:latin typeface="+mn-lt"/>
                          <a:ea typeface="Calibri"/>
                        </a:rPr>
                        <a:t>	8.1</a:t>
                      </a:r>
                      <a:endParaRPr lang="en-US" sz="900" b="1" dirty="0">
                        <a:solidFill>
                          <a:srgbClr val="C00000"/>
                        </a:solidFill>
                        <a:latin typeface="+mn-lt"/>
                        <a:ea typeface="MS Mincho"/>
                      </a:endParaRPr>
                    </a:p>
                  </a:txBody>
                  <a:tcPr marL="25718" marR="25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lnSpc>
                          <a:spcPts val="2200"/>
                        </a:lnSpc>
                        <a:spcBef>
                          <a:spcPts val="100"/>
                        </a:spcBef>
                        <a:spcAft>
                          <a:spcPts val="100"/>
                        </a:spcAft>
                        <a:tabLst>
                          <a:tab pos="796925" algn="dec"/>
                        </a:tabLst>
                      </a:pPr>
                      <a:r>
                        <a:rPr lang="en-US" sz="900" b="1" dirty="0">
                          <a:solidFill>
                            <a:srgbClr val="0070C0"/>
                          </a:solidFill>
                          <a:latin typeface="+mn-lt"/>
                          <a:ea typeface="MS Mincho"/>
                        </a:rPr>
                        <a:t>	7.7</a:t>
                      </a:r>
                    </a:p>
                  </a:txBody>
                  <a:tcPr marL="25718" marR="257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8"/>
                  </a:ext>
                </a:extLst>
              </a:tr>
              <a:tr h="209550">
                <a:tc>
                  <a:txBody>
                    <a:bodyPr/>
                    <a:lstStyle/>
                    <a:p>
                      <a:pPr marL="171450" marR="0">
                        <a:lnSpc>
                          <a:spcPts val="2200"/>
                        </a:lnSpc>
                        <a:spcBef>
                          <a:spcPts val="100"/>
                        </a:spcBef>
                        <a:spcAft>
                          <a:spcPts val="100"/>
                        </a:spcAft>
                      </a:pPr>
                      <a:r>
                        <a:rPr lang="en-US" sz="900" dirty="0">
                          <a:solidFill>
                            <a:schemeClr val="tx2"/>
                          </a:solidFill>
                          <a:latin typeface="+mn-lt"/>
                          <a:ea typeface="MS Mincho"/>
                        </a:rPr>
                        <a:t>Neurocognitive</a:t>
                      </a:r>
                    </a:p>
                  </a:txBody>
                  <a:tcPr marL="25718" marR="25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ts val="2200"/>
                        </a:lnSpc>
                        <a:spcBef>
                          <a:spcPts val="100"/>
                        </a:spcBef>
                        <a:spcAft>
                          <a:spcPts val="100"/>
                        </a:spcAft>
                        <a:tabLst>
                          <a:tab pos="796925" algn="dec"/>
                        </a:tabLst>
                      </a:pPr>
                      <a:r>
                        <a:rPr lang="en-US" sz="900" b="1" dirty="0">
                          <a:solidFill>
                            <a:srgbClr val="C00000"/>
                          </a:solidFill>
                          <a:latin typeface="+mn-lt"/>
                          <a:ea typeface="Calibri"/>
                        </a:rPr>
                        <a:t>	1.6</a:t>
                      </a:r>
                      <a:endParaRPr lang="en-US" sz="900" b="1" dirty="0">
                        <a:solidFill>
                          <a:srgbClr val="C00000"/>
                        </a:solidFill>
                        <a:latin typeface="+mn-lt"/>
                        <a:ea typeface="MS Mincho"/>
                      </a:endParaRPr>
                    </a:p>
                  </a:txBody>
                  <a:tcPr marL="25718" marR="25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ts val="2200"/>
                        </a:lnSpc>
                        <a:spcBef>
                          <a:spcPts val="100"/>
                        </a:spcBef>
                        <a:spcAft>
                          <a:spcPts val="100"/>
                        </a:spcAft>
                        <a:tabLst>
                          <a:tab pos="796925" algn="dec"/>
                        </a:tabLst>
                      </a:pPr>
                      <a:r>
                        <a:rPr lang="en-US" sz="900" b="1" dirty="0">
                          <a:solidFill>
                            <a:srgbClr val="0070C0"/>
                          </a:solidFill>
                          <a:latin typeface="+mn-lt"/>
                          <a:ea typeface="MS Mincho"/>
                        </a:rPr>
                        <a:t>	1.5</a:t>
                      </a:r>
                    </a:p>
                  </a:txBody>
                  <a:tcPr marL="25718" marR="257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60985">
                <a:tc>
                  <a:txBody>
                    <a:bodyPr/>
                    <a:lstStyle/>
                    <a:p>
                      <a:pPr marL="0" marR="0" indent="0" algn="l" defTabSz="914400" rtl="0" eaLnBrk="1" fontAlgn="auto" latinLnBrk="0" hangingPunct="1">
                        <a:lnSpc>
                          <a:spcPts val="2200"/>
                        </a:lnSpc>
                        <a:spcBef>
                          <a:spcPts val="100"/>
                        </a:spcBef>
                        <a:spcAft>
                          <a:spcPts val="100"/>
                        </a:spcAft>
                        <a:buClrTx/>
                        <a:buSzTx/>
                        <a:buFontTx/>
                        <a:buNone/>
                        <a:tabLst>
                          <a:tab pos="230188" algn="l"/>
                        </a:tabLst>
                        <a:defRPr/>
                      </a:pPr>
                      <a:r>
                        <a:rPr lang="en-US" sz="900" b="1" dirty="0">
                          <a:solidFill>
                            <a:schemeClr val="tx2"/>
                          </a:solidFill>
                        </a:rPr>
                        <a:t>Laboratory results </a:t>
                      </a:r>
                      <a:r>
                        <a:rPr lang="en-US" sz="900" b="0" kern="1200" dirty="0">
                          <a:solidFill>
                            <a:schemeClr val="tx2"/>
                          </a:solidFill>
                          <a:latin typeface="+mn-lt"/>
                          <a:ea typeface="Times New Roman"/>
                          <a:cs typeface="Times New Roman"/>
                        </a:rPr>
                        <a:t>(%)</a:t>
                      </a: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2200"/>
                        </a:lnSpc>
                        <a:spcBef>
                          <a:spcPts val="100"/>
                        </a:spcBef>
                        <a:spcAft>
                          <a:spcPts val="100"/>
                        </a:spcAft>
                      </a:pPr>
                      <a:endParaRPr lang="en-US" sz="900" b="1" dirty="0">
                        <a:solidFill>
                          <a:srgbClr val="C00000"/>
                        </a:solidFill>
                      </a:endParaRP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2200"/>
                        </a:lnSpc>
                        <a:spcBef>
                          <a:spcPts val="100"/>
                        </a:spcBef>
                        <a:spcAft>
                          <a:spcPts val="100"/>
                        </a:spcAft>
                      </a:pPr>
                      <a:endParaRPr lang="en-US" sz="900" b="1" dirty="0">
                        <a:solidFill>
                          <a:srgbClr val="0070C0"/>
                        </a:solidFill>
                      </a:endParaRPr>
                    </a:p>
                  </a:txBody>
                  <a:tcPr marL="51435" marR="51435"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0"/>
                  </a:ext>
                </a:extLst>
              </a:tr>
              <a:tr h="209550">
                <a:tc>
                  <a:txBody>
                    <a:bodyPr/>
                    <a:lstStyle/>
                    <a:p>
                      <a:pPr marL="227013" marR="0" indent="0">
                        <a:lnSpc>
                          <a:spcPts val="2200"/>
                        </a:lnSpc>
                        <a:spcBef>
                          <a:spcPts val="100"/>
                        </a:spcBef>
                        <a:spcAft>
                          <a:spcPts val="100"/>
                        </a:spcAft>
                      </a:pPr>
                      <a:r>
                        <a:rPr lang="en-US" sz="900" b="0" dirty="0">
                          <a:solidFill>
                            <a:schemeClr val="tx2"/>
                          </a:solidFill>
                          <a:latin typeface="+mj-lt"/>
                          <a:ea typeface="Times New Roman"/>
                          <a:cs typeface="Times New Roman"/>
                        </a:rPr>
                        <a:t>Binding</a:t>
                      </a:r>
                      <a:r>
                        <a:rPr lang="en-US" sz="900" b="0" baseline="0" dirty="0">
                          <a:solidFill>
                            <a:schemeClr val="tx2"/>
                          </a:solidFill>
                          <a:latin typeface="+mj-lt"/>
                          <a:ea typeface="Times New Roman"/>
                          <a:cs typeface="Times New Roman"/>
                        </a:rPr>
                        <a:t> </a:t>
                      </a:r>
                      <a:r>
                        <a:rPr lang="en-US" sz="900" b="0" baseline="0" dirty="0" err="1">
                          <a:solidFill>
                            <a:schemeClr val="tx2"/>
                          </a:solidFill>
                          <a:latin typeface="+mj-lt"/>
                          <a:ea typeface="Times New Roman"/>
                          <a:cs typeface="Times New Roman"/>
                        </a:rPr>
                        <a:t>Ab</a:t>
                      </a:r>
                      <a:endParaRPr lang="en-US" sz="900" b="0" dirty="0">
                        <a:solidFill>
                          <a:schemeClr val="tx2"/>
                        </a:solidFill>
                        <a:latin typeface="+mj-lt"/>
                        <a:ea typeface="Times New Roman"/>
                        <a:cs typeface="Times New Roman"/>
                      </a:endParaRPr>
                    </a:p>
                  </a:txBody>
                  <a:tcPr marL="21431" marR="214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lnSpc>
                          <a:spcPts val="2200"/>
                        </a:lnSpc>
                        <a:spcBef>
                          <a:spcPts val="100"/>
                        </a:spcBef>
                        <a:spcAft>
                          <a:spcPts val="100"/>
                        </a:spcAft>
                        <a:tabLst>
                          <a:tab pos="796925" algn="dec"/>
                        </a:tabLst>
                      </a:pPr>
                      <a:r>
                        <a:rPr lang="en-US" sz="900" b="1" dirty="0">
                          <a:solidFill>
                            <a:srgbClr val="C00000"/>
                          </a:solidFill>
                          <a:latin typeface="+mn-lt"/>
                          <a:ea typeface="MS Mincho"/>
                        </a:rPr>
                        <a:t>	0.3</a:t>
                      </a:r>
                    </a:p>
                  </a:txBody>
                  <a:tcPr marL="25718" marR="25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ts val="2200"/>
                        </a:lnSpc>
                        <a:spcBef>
                          <a:spcPts val="100"/>
                        </a:spcBef>
                        <a:spcAft>
                          <a:spcPts val="100"/>
                        </a:spcAft>
                      </a:pPr>
                      <a:r>
                        <a:rPr lang="en-US" sz="900" b="1" dirty="0">
                          <a:solidFill>
                            <a:srgbClr val="0070C0"/>
                          </a:solidFill>
                          <a:latin typeface="+mn-lt"/>
                          <a:ea typeface="MS Mincho"/>
                        </a:rPr>
                        <a:t>n/a</a:t>
                      </a:r>
                    </a:p>
                  </a:txBody>
                  <a:tcPr marL="25718" marR="25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1"/>
                  </a:ext>
                </a:extLst>
              </a:tr>
              <a:tr h="209550">
                <a:tc>
                  <a:txBody>
                    <a:bodyPr/>
                    <a:lstStyle/>
                    <a:p>
                      <a:pPr marL="227013" marR="0" indent="0">
                        <a:lnSpc>
                          <a:spcPts val="2200"/>
                        </a:lnSpc>
                        <a:spcBef>
                          <a:spcPts val="100"/>
                        </a:spcBef>
                        <a:spcAft>
                          <a:spcPts val="100"/>
                        </a:spcAft>
                      </a:pPr>
                      <a:r>
                        <a:rPr lang="en-US" sz="900" b="0" dirty="0">
                          <a:solidFill>
                            <a:schemeClr val="tx2"/>
                          </a:solidFill>
                          <a:latin typeface="+mj-lt"/>
                          <a:ea typeface="Times New Roman"/>
                          <a:cs typeface="Times New Roman"/>
                        </a:rPr>
                        <a:t>Neutralizing </a:t>
                      </a:r>
                      <a:r>
                        <a:rPr lang="en-US" sz="900" b="0" dirty="0" err="1">
                          <a:solidFill>
                            <a:schemeClr val="tx2"/>
                          </a:solidFill>
                          <a:latin typeface="+mj-lt"/>
                          <a:ea typeface="Times New Roman"/>
                          <a:cs typeface="Times New Roman"/>
                        </a:rPr>
                        <a:t>Ab</a:t>
                      </a:r>
                      <a:endParaRPr lang="en-US" sz="900" b="0" dirty="0">
                        <a:solidFill>
                          <a:schemeClr val="tx2"/>
                        </a:solidFill>
                        <a:latin typeface="+mj-lt"/>
                        <a:ea typeface="Times New Roman"/>
                        <a:cs typeface="Times New Roman"/>
                      </a:endParaRPr>
                    </a:p>
                  </a:txBody>
                  <a:tcPr marL="21431" marR="214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2200"/>
                        </a:lnSpc>
                        <a:spcBef>
                          <a:spcPts val="100"/>
                        </a:spcBef>
                        <a:spcAft>
                          <a:spcPts val="100"/>
                        </a:spcAft>
                      </a:pPr>
                      <a:r>
                        <a:rPr lang="en-US" sz="900" b="1" i="1" dirty="0">
                          <a:solidFill>
                            <a:srgbClr val="C00000"/>
                          </a:solidFill>
                          <a:latin typeface="+mn-lt"/>
                          <a:ea typeface="MS Mincho"/>
                        </a:rPr>
                        <a:t>none</a:t>
                      </a:r>
                    </a:p>
                  </a:txBody>
                  <a:tcPr marL="25718" marR="25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2200"/>
                        </a:lnSpc>
                        <a:spcBef>
                          <a:spcPts val="100"/>
                        </a:spcBef>
                        <a:spcAft>
                          <a:spcPts val="100"/>
                        </a:spcAft>
                      </a:pPr>
                      <a:r>
                        <a:rPr lang="en-US" sz="900" b="1" dirty="0">
                          <a:solidFill>
                            <a:srgbClr val="0070C0"/>
                          </a:solidFill>
                          <a:latin typeface="+mn-lt"/>
                          <a:ea typeface="MS Mincho"/>
                        </a:rPr>
                        <a:t>n/a</a:t>
                      </a:r>
                    </a:p>
                  </a:txBody>
                  <a:tcPr marL="25718" marR="257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5729291" y="1808798"/>
            <a:ext cx="1033145" cy="462915"/>
          </a:xfrm>
          <a:prstGeom prst="rect">
            <a:avLst/>
          </a:prstGeom>
          <a:noFill/>
          <a:ln w="9525">
            <a:noFill/>
            <a:miter lim="800000"/>
            <a:headEnd/>
            <a:tailEnd/>
          </a:ln>
        </p:spPr>
      </p:pic>
      <p:sp>
        <p:nvSpPr>
          <p:cNvPr id="6" name="TextBox 5"/>
          <p:cNvSpPr txBox="1"/>
          <p:nvPr/>
        </p:nvSpPr>
        <p:spPr>
          <a:xfrm>
            <a:off x="2209205" y="4893445"/>
            <a:ext cx="3324949" cy="196208"/>
          </a:xfrm>
          <a:prstGeom prst="rect">
            <a:avLst/>
          </a:prstGeom>
          <a:noFill/>
        </p:spPr>
        <p:txBody>
          <a:bodyPr wrap="none" rtlCol="0">
            <a:spAutoFit/>
          </a:bodyPr>
          <a:lstStyle/>
          <a:p>
            <a:r>
              <a:rPr lang="en-US" sz="675" dirty="0"/>
              <a:t>New-onset diabetes assessed in patients without diabetes at baseline; adjudicated by CEC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Hvanhoutan\Desktop\Powerpoint Border for Dr. Agrawal.png"/>
          <p:cNvPicPr>
            <a:picLocks noChangeAspect="1" noChangeArrowheads="1"/>
          </p:cNvPicPr>
          <p:nvPr/>
        </p:nvPicPr>
        <p:blipFill>
          <a:blip r:embed="rId3" cstate="print"/>
          <a:srcRect/>
          <a:stretch>
            <a:fillRect/>
          </a:stretch>
        </p:blipFill>
        <p:spPr bwMode="auto">
          <a:xfrm>
            <a:off x="2000250" y="1500188"/>
            <a:ext cx="5143500" cy="3857625"/>
          </a:xfrm>
          <a:prstGeom prst="rect">
            <a:avLst/>
          </a:prstGeom>
          <a:noFill/>
        </p:spPr>
      </p:pic>
      <p:sp>
        <p:nvSpPr>
          <p:cNvPr id="2" name="Title 1"/>
          <p:cNvSpPr>
            <a:spLocks noGrp="1"/>
          </p:cNvSpPr>
          <p:nvPr>
            <p:ph type="title"/>
          </p:nvPr>
        </p:nvSpPr>
        <p:spPr>
          <a:xfrm>
            <a:off x="2000250" y="1843088"/>
            <a:ext cx="5143500" cy="857250"/>
          </a:xfrm>
        </p:spPr>
        <p:txBody>
          <a:bodyPr>
            <a:noAutofit/>
          </a:bodyPr>
          <a:lstStyle/>
          <a:p>
            <a:pPr>
              <a:spcAft>
                <a:spcPts val="675"/>
              </a:spcAft>
            </a:pPr>
            <a:r>
              <a:rPr lang="en-US" sz="1519" b="1" dirty="0">
                <a:solidFill>
                  <a:srgbClr val="003399"/>
                </a:solidFill>
              </a:rPr>
              <a:t>EBBINGHAUS: </a:t>
            </a:r>
            <a:br>
              <a:rPr lang="en-US" sz="1519" b="1" dirty="0">
                <a:solidFill>
                  <a:srgbClr val="003399"/>
                </a:solidFill>
              </a:rPr>
            </a:br>
            <a:r>
              <a:rPr lang="en-US" sz="1519" b="1" u="sng" dirty="0">
                <a:solidFill>
                  <a:srgbClr val="003399"/>
                </a:solidFill>
              </a:rPr>
              <a:t>E</a:t>
            </a:r>
            <a:r>
              <a:rPr lang="en-US" sz="1519" b="1" dirty="0">
                <a:solidFill>
                  <a:srgbClr val="003399"/>
                </a:solidFill>
              </a:rPr>
              <a:t>valuating PCSK9 </a:t>
            </a:r>
            <a:r>
              <a:rPr lang="en-US" sz="1519" b="1" u="sng" dirty="0">
                <a:solidFill>
                  <a:srgbClr val="003399"/>
                </a:solidFill>
              </a:rPr>
              <a:t>B</a:t>
            </a:r>
            <a:r>
              <a:rPr lang="en-US" sz="1519" b="1" dirty="0">
                <a:solidFill>
                  <a:srgbClr val="003399"/>
                </a:solidFill>
              </a:rPr>
              <a:t>inding Anti</a:t>
            </a:r>
            <a:r>
              <a:rPr lang="en-US" sz="1519" b="1" u="sng" dirty="0">
                <a:solidFill>
                  <a:srgbClr val="003399"/>
                </a:solidFill>
              </a:rPr>
              <a:t>b</a:t>
            </a:r>
            <a:r>
              <a:rPr lang="en-US" sz="1519" b="1" dirty="0">
                <a:solidFill>
                  <a:srgbClr val="003399"/>
                </a:solidFill>
              </a:rPr>
              <a:t>ody </a:t>
            </a:r>
            <a:r>
              <a:rPr lang="en-US" sz="1519" b="1" u="sng" dirty="0">
                <a:solidFill>
                  <a:srgbClr val="003399"/>
                </a:solidFill>
              </a:rPr>
              <a:t>I</a:t>
            </a:r>
            <a:r>
              <a:rPr lang="en-US" sz="1519" b="1" dirty="0">
                <a:solidFill>
                  <a:srgbClr val="003399"/>
                </a:solidFill>
              </a:rPr>
              <a:t>nfluence o</a:t>
            </a:r>
            <a:r>
              <a:rPr lang="en-US" sz="1519" b="1" u="sng" dirty="0">
                <a:solidFill>
                  <a:srgbClr val="003399"/>
                </a:solidFill>
              </a:rPr>
              <a:t>n</a:t>
            </a:r>
            <a:r>
              <a:rPr lang="en-US" sz="1519" b="1" dirty="0">
                <a:solidFill>
                  <a:srgbClr val="003399"/>
                </a:solidFill>
              </a:rPr>
              <a:t> </a:t>
            </a:r>
            <a:br>
              <a:rPr lang="en-US" sz="1519" b="1" dirty="0">
                <a:solidFill>
                  <a:srgbClr val="003399"/>
                </a:solidFill>
              </a:rPr>
            </a:br>
            <a:r>
              <a:rPr lang="en-US" sz="1519" b="1" dirty="0">
                <a:solidFill>
                  <a:srgbClr val="003399"/>
                </a:solidFill>
              </a:rPr>
              <a:t>Co</a:t>
            </a:r>
            <a:r>
              <a:rPr lang="en-US" sz="1519" b="1" u="sng" dirty="0">
                <a:solidFill>
                  <a:srgbClr val="003399"/>
                </a:solidFill>
              </a:rPr>
              <a:t>g</a:t>
            </a:r>
            <a:r>
              <a:rPr lang="en-US" sz="1519" b="1" dirty="0">
                <a:solidFill>
                  <a:srgbClr val="003399"/>
                </a:solidFill>
              </a:rPr>
              <a:t>nitive </a:t>
            </a:r>
            <a:r>
              <a:rPr lang="en-US" sz="1519" b="1" u="sng" dirty="0">
                <a:solidFill>
                  <a:srgbClr val="003399"/>
                </a:solidFill>
              </a:rPr>
              <a:t>H</a:t>
            </a:r>
            <a:r>
              <a:rPr lang="en-US" sz="1519" b="1" dirty="0">
                <a:solidFill>
                  <a:srgbClr val="003399"/>
                </a:solidFill>
              </a:rPr>
              <a:t>e</a:t>
            </a:r>
            <a:r>
              <a:rPr lang="en-US" sz="1519" b="1" u="sng" dirty="0">
                <a:solidFill>
                  <a:srgbClr val="003399"/>
                </a:solidFill>
              </a:rPr>
              <a:t>a</a:t>
            </a:r>
            <a:r>
              <a:rPr lang="en-US" sz="1519" b="1" dirty="0">
                <a:solidFill>
                  <a:srgbClr val="003399"/>
                </a:solidFill>
              </a:rPr>
              <a:t>lth in High Cardiovasc</a:t>
            </a:r>
            <a:r>
              <a:rPr lang="en-US" sz="1519" b="1" u="sng" dirty="0">
                <a:solidFill>
                  <a:srgbClr val="003399"/>
                </a:solidFill>
              </a:rPr>
              <a:t>u</a:t>
            </a:r>
            <a:r>
              <a:rPr lang="en-US" sz="1519" b="1" dirty="0">
                <a:solidFill>
                  <a:srgbClr val="003399"/>
                </a:solidFill>
              </a:rPr>
              <a:t>lar Risk </a:t>
            </a:r>
            <a:r>
              <a:rPr lang="en-US" sz="1519" b="1" u="sng" dirty="0">
                <a:solidFill>
                  <a:srgbClr val="003399"/>
                </a:solidFill>
              </a:rPr>
              <a:t>S</a:t>
            </a:r>
            <a:r>
              <a:rPr lang="en-US" sz="1519" b="1" dirty="0">
                <a:solidFill>
                  <a:srgbClr val="003399"/>
                </a:solidFill>
              </a:rPr>
              <a:t>ubjects</a:t>
            </a:r>
            <a:br>
              <a:rPr lang="en-US" sz="1519" b="1" dirty="0">
                <a:solidFill>
                  <a:srgbClr val="003399"/>
                </a:solidFill>
              </a:rPr>
            </a:br>
            <a:endParaRPr lang="en-US" sz="1519" b="1" dirty="0">
              <a:solidFill>
                <a:srgbClr val="003399"/>
              </a:solidFill>
            </a:endParaRPr>
          </a:p>
        </p:txBody>
      </p:sp>
      <p:sp>
        <p:nvSpPr>
          <p:cNvPr id="3" name="Content Placeholder 2"/>
          <p:cNvSpPr>
            <a:spLocks noGrp="1"/>
          </p:cNvSpPr>
          <p:nvPr>
            <p:ph idx="1"/>
          </p:nvPr>
        </p:nvSpPr>
        <p:spPr>
          <a:xfrm>
            <a:off x="2128838" y="2974658"/>
            <a:ext cx="3171825" cy="1697355"/>
          </a:xfrm>
        </p:spPr>
        <p:txBody>
          <a:bodyPr>
            <a:noAutofit/>
          </a:bodyPr>
          <a:lstStyle/>
          <a:p>
            <a:pPr>
              <a:lnSpc>
                <a:spcPct val="95000"/>
              </a:lnSpc>
              <a:spcBef>
                <a:spcPts val="338"/>
              </a:spcBef>
              <a:spcAft>
                <a:spcPts val="225"/>
              </a:spcAft>
            </a:pPr>
            <a:r>
              <a:rPr lang="en-US" sz="872" dirty="0">
                <a:solidFill>
                  <a:srgbClr val="003399"/>
                </a:solidFill>
                <a:latin typeface="+mj-lt"/>
              </a:rPr>
              <a:t>EBBINGHAUS is the first prospectively designed study to evaluate the relationship between PCSK9 inhibition and changes in cognition, including memory, attention, and reaction time</a:t>
            </a:r>
          </a:p>
          <a:p>
            <a:pPr>
              <a:lnSpc>
                <a:spcPct val="95000"/>
              </a:lnSpc>
              <a:spcBef>
                <a:spcPts val="338"/>
              </a:spcBef>
              <a:spcAft>
                <a:spcPts val="225"/>
              </a:spcAft>
            </a:pPr>
            <a:r>
              <a:rPr lang="en-US" sz="872" dirty="0">
                <a:solidFill>
                  <a:srgbClr val="003399"/>
                </a:solidFill>
                <a:latin typeface="+mj-lt"/>
              </a:rPr>
              <a:t>The mean change in the primary endpoint of executive function, as measured by the Spatial Working Memory strategy index (from the Cambridge Neuropsychological Test Automated Battery), was -0.29 with placebo and -0.21 with evolocumab (</a:t>
            </a:r>
            <a:r>
              <a:rPr lang="en-US" sz="872" i="1" dirty="0">
                <a:solidFill>
                  <a:srgbClr val="003399"/>
                </a:solidFill>
                <a:latin typeface="+mj-lt"/>
              </a:rPr>
              <a:t>P</a:t>
            </a:r>
            <a:r>
              <a:rPr lang="en-US" sz="872" dirty="0">
                <a:solidFill>
                  <a:srgbClr val="003399"/>
                </a:solidFill>
                <a:latin typeface="+mj-lt"/>
              </a:rPr>
              <a:t>&lt;0.0001 for non-inferiority) </a:t>
            </a:r>
          </a:p>
          <a:p>
            <a:pPr>
              <a:lnSpc>
                <a:spcPct val="95000"/>
              </a:lnSpc>
              <a:spcBef>
                <a:spcPts val="338"/>
              </a:spcBef>
              <a:spcAft>
                <a:spcPts val="225"/>
              </a:spcAft>
            </a:pPr>
            <a:r>
              <a:rPr lang="en-US" sz="872" dirty="0">
                <a:solidFill>
                  <a:srgbClr val="003399"/>
                </a:solidFill>
                <a:latin typeface="+mj-lt"/>
              </a:rPr>
              <a:t>All secondary outcomes were similar for placebo and evolocumab, including patient self-reports and investigator-reported cognitive adverse events</a:t>
            </a:r>
          </a:p>
        </p:txBody>
      </p:sp>
      <p:sp>
        <p:nvSpPr>
          <p:cNvPr id="7" name="TextBox 6"/>
          <p:cNvSpPr txBox="1"/>
          <p:nvPr/>
        </p:nvSpPr>
        <p:spPr>
          <a:xfrm>
            <a:off x="2257425" y="2732454"/>
            <a:ext cx="4672013" cy="265457"/>
          </a:xfrm>
          <a:prstGeom prst="rect">
            <a:avLst/>
          </a:prstGeom>
          <a:solidFill>
            <a:schemeClr val="bg2">
              <a:lumMod val="90000"/>
            </a:schemeClr>
          </a:solidFill>
        </p:spPr>
        <p:txBody>
          <a:bodyPr wrap="square" rtlCol="0">
            <a:spAutoFit/>
          </a:bodyPr>
          <a:lstStyle/>
          <a:p>
            <a:pPr algn="ctr"/>
            <a:r>
              <a:rPr lang="en-US" sz="1125" b="1" dirty="0">
                <a:solidFill>
                  <a:schemeClr val="tx2"/>
                </a:solidFill>
                <a:latin typeface="+mj-lt"/>
              </a:rPr>
              <a:t>N=1,974 patients from FOURIER Study, followed for 96 weeks</a:t>
            </a:r>
            <a:endParaRPr lang="en-US" sz="1069" b="1" dirty="0">
              <a:solidFill>
                <a:schemeClr val="tx2"/>
              </a:solidFill>
              <a:latin typeface="+mj-lt"/>
            </a:endParaRPr>
          </a:p>
        </p:txBody>
      </p:sp>
      <p:sp>
        <p:nvSpPr>
          <p:cNvPr id="5" name="TextBox 4"/>
          <p:cNvSpPr txBox="1"/>
          <p:nvPr/>
        </p:nvSpPr>
        <p:spPr>
          <a:xfrm>
            <a:off x="2214562" y="4886326"/>
            <a:ext cx="4414838" cy="300082"/>
          </a:xfrm>
          <a:prstGeom prst="rect">
            <a:avLst/>
          </a:prstGeom>
          <a:noFill/>
        </p:spPr>
        <p:txBody>
          <a:bodyPr wrap="square" rtlCol="0">
            <a:spAutoFit/>
          </a:bodyPr>
          <a:lstStyle/>
          <a:p>
            <a:pPr defTabSz="257175"/>
            <a:r>
              <a:rPr lang="en-US" sz="450" dirty="0">
                <a:solidFill>
                  <a:srgbClr val="003399"/>
                </a:solidFill>
                <a:latin typeface="+mj-lt"/>
              </a:rPr>
              <a:t>https://clinicaltrials.gov/ct2/show/NCT02207634; </a:t>
            </a:r>
          </a:p>
          <a:p>
            <a:pPr defTabSz="257175"/>
            <a:r>
              <a:rPr lang="en-US" sz="450" dirty="0">
                <a:solidFill>
                  <a:srgbClr val="003399"/>
                </a:solidFill>
                <a:latin typeface="+mj-lt"/>
              </a:rPr>
              <a:t>http://www.acc.org/latest-in-cardiology/articles/2017/03/13/17/44/sat-8am-ebbinghaus-cognitive-study-of-patients-enrolled-in-fourier-acc-2017?w_nav=LC; </a:t>
            </a:r>
          </a:p>
          <a:p>
            <a:pPr defTabSz="257175"/>
            <a:r>
              <a:rPr lang="en-US" sz="450" dirty="0">
                <a:solidFill>
                  <a:srgbClr val="003399"/>
                </a:solidFill>
                <a:latin typeface="+mj-lt"/>
              </a:rPr>
              <a:t>https://challengesincardiology.com/ebbinghaus-a-cognitive-study-of-patients-enrolled-in-the-fourier-trial/.</a:t>
            </a:r>
          </a:p>
        </p:txBody>
      </p:sp>
      <p:sp>
        <p:nvSpPr>
          <p:cNvPr id="4" name="Rectangle 3"/>
          <p:cNvSpPr/>
          <p:nvPr/>
        </p:nvSpPr>
        <p:spPr>
          <a:xfrm>
            <a:off x="2214563" y="4714875"/>
            <a:ext cx="4457700" cy="248017"/>
          </a:xfrm>
          <a:prstGeom prst="rect">
            <a:avLst/>
          </a:prstGeom>
        </p:spPr>
        <p:txBody>
          <a:bodyPr wrap="square">
            <a:spAutoFit/>
          </a:bodyPr>
          <a:lstStyle/>
          <a:p>
            <a:r>
              <a:rPr lang="en-US" sz="506" dirty="0">
                <a:solidFill>
                  <a:srgbClr val="003399"/>
                </a:solidFill>
                <a:latin typeface="+mj-lt"/>
              </a:rPr>
              <a:t>Abbreviations:</a:t>
            </a:r>
            <a:r>
              <a:rPr lang="en-US" sz="506" dirty="0">
                <a:solidFill>
                  <a:srgbClr val="003399"/>
                </a:solidFill>
                <a:latin typeface="+mj-lt"/>
                <a:cs typeface="Calibri" panose="020F0502020204030204" pitchFamily="34" charset="0"/>
              </a:rPr>
              <a:t> </a:t>
            </a:r>
            <a:r>
              <a:rPr lang="en-US" sz="506" dirty="0">
                <a:solidFill>
                  <a:srgbClr val="003399"/>
                </a:solidFill>
                <a:latin typeface="+mj-lt"/>
                <a:ea typeface="Calibri" panose="020F0502020204030204" pitchFamily="34" charset="0"/>
                <a:cs typeface="Times New Roman" panose="02020603050405020304" pitchFamily="18" charset="0"/>
              </a:rPr>
              <a:t>FOURIER, Further Cardiovascular Outcomes Research with PCSK9 Inhibition in Subjects With Elevated Risk trial; </a:t>
            </a:r>
          </a:p>
          <a:p>
            <a:r>
              <a:rPr lang="en-US" sz="506" dirty="0">
                <a:solidFill>
                  <a:srgbClr val="003399"/>
                </a:solidFill>
                <a:latin typeface="+mj-lt"/>
                <a:ea typeface="Calibri" panose="020F0502020204030204" pitchFamily="34" charset="0"/>
                <a:cs typeface="Times New Roman" panose="02020603050405020304" pitchFamily="18" charset="0"/>
              </a:rPr>
              <a:t>PCSK9, proprotein convertase subtilisin/kexin type 9.</a:t>
            </a:r>
            <a:endParaRPr lang="en-US" sz="591" dirty="0">
              <a:solidFill>
                <a:srgbClr val="003399"/>
              </a:solidFill>
              <a:latin typeface="+mj-lt"/>
              <a:ea typeface="Calibri" panose="020F0502020204030204" pitchFamily="34" charset="0"/>
              <a:cs typeface="Times New Roman" panose="02020603050405020304" pitchFamily="18" charset="0"/>
            </a:endParaRPr>
          </a:p>
        </p:txBody>
      </p:sp>
      <p:pic>
        <p:nvPicPr>
          <p:cNvPr id="8" name="Picture 7" descr="a.tiff"/>
          <p:cNvPicPr>
            <a:picLocks noChangeAspect="1"/>
          </p:cNvPicPr>
          <p:nvPr/>
        </p:nvPicPr>
        <p:blipFill rotWithShape="1">
          <a:blip r:embed="rId4" cstate="print">
            <a:extLst>
              <a:ext uri="{28A0092B-C50C-407E-A947-70E740481C1C}">
                <a14:useLocalDpi xmlns:a14="http://schemas.microsoft.com/office/drawing/2010/main" val="0"/>
              </a:ext>
            </a:extLst>
          </a:blip>
          <a:srcRect r="5496"/>
          <a:stretch/>
        </p:blipFill>
        <p:spPr>
          <a:xfrm>
            <a:off x="5247031" y="3000376"/>
            <a:ext cx="1596683" cy="1628775"/>
          </a:xfrm>
          <a:prstGeom prst="rect">
            <a:avLst/>
          </a:prstGeom>
        </p:spPr>
      </p:pic>
    </p:spTree>
    <p:extLst>
      <p:ext uri="{BB962C8B-B14F-4D97-AF65-F5344CB8AC3E}">
        <p14:creationId xmlns:p14="http://schemas.microsoft.com/office/powerpoint/2010/main" val="340674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vanhoutan\Desktop\Powerpoint Border for Dr. Agrawal.png"/>
          <p:cNvPicPr>
            <a:picLocks noChangeAspect="1" noChangeArrowheads="1"/>
          </p:cNvPicPr>
          <p:nvPr/>
        </p:nvPicPr>
        <p:blipFill>
          <a:blip r:embed="rId2" cstate="print"/>
          <a:srcRect/>
          <a:stretch>
            <a:fillRect/>
          </a:stretch>
        </p:blipFill>
        <p:spPr bwMode="auto">
          <a:xfrm>
            <a:off x="1143000" y="857250"/>
            <a:ext cx="6858000" cy="5143500"/>
          </a:xfrm>
          <a:prstGeom prst="rect">
            <a:avLst/>
          </a:prstGeom>
          <a:noFill/>
        </p:spPr>
      </p:pic>
      <p:sp>
        <p:nvSpPr>
          <p:cNvPr id="2" name="Title 1"/>
          <p:cNvSpPr>
            <a:spLocks noGrp="1"/>
          </p:cNvSpPr>
          <p:nvPr>
            <p:ph type="title"/>
          </p:nvPr>
        </p:nvSpPr>
        <p:spPr/>
        <p:txBody>
          <a:bodyPr/>
          <a:lstStyle/>
          <a:p>
            <a:r>
              <a:rPr lang="en-US" dirty="0">
                <a:solidFill>
                  <a:srgbClr val="000099"/>
                </a:solidFill>
                <a:latin typeface="Georgia" pitchFamily="18" charset="0"/>
              </a:rPr>
              <a:t>Case Presentation #1</a:t>
            </a:r>
          </a:p>
        </p:txBody>
      </p:sp>
      <p:sp>
        <p:nvSpPr>
          <p:cNvPr id="3" name="Content Placeholder 2"/>
          <p:cNvSpPr>
            <a:spLocks noGrp="1"/>
          </p:cNvSpPr>
          <p:nvPr>
            <p:ph idx="1"/>
          </p:nvPr>
        </p:nvSpPr>
        <p:spPr>
          <a:xfrm>
            <a:off x="2257425" y="2400300"/>
            <a:ext cx="4629150" cy="2743200"/>
          </a:xfrm>
        </p:spPr>
        <p:txBody>
          <a:bodyPr>
            <a:normAutofit fontScale="85000" lnSpcReduction="10000"/>
          </a:bodyPr>
          <a:lstStyle/>
          <a:p>
            <a:r>
              <a:rPr lang="en-US" sz="1575" dirty="0">
                <a:solidFill>
                  <a:srgbClr val="003399"/>
                </a:solidFill>
                <a:latin typeface="Georgia" pitchFamily="18" charset="0"/>
              </a:rPr>
              <a:t>Mr. A, 60 Yrs old, returns to your office 6 weeks after Acute anterior myocardial episode, which was intercepted by Emergent PCI by placing a drug eluting stent.  He has return to work and feeling well.  He is accompanied by his 20 year old son Joe, who is in college and studying to be a physician.</a:t>
            </a:r>
          </a:p>
          <a:p>
            <a:r>
              <a:rPr lang="en-US" sz="1575" dirty="0">
                <a:solidFill>
                  <a:srgbClr val="003399"/>
                </a:solidFill>
                <a:latin typeface="Georgia" pitchFamily="18" charset="0"/>
              </a:rPr>
              <a:t>Mr. A smokes 5 cigar a day, and works 14 hour/day in his Law practice. He has not seen a physician in last 10 years, until his first heart attack 6 weeks ago.</a:t>
            </a:r>
          </a:p>
          <a:p>
            <a:r>
              <a:rPr lang="en-US" sz="1575" dirty="0">
                <a:solidFill>
                  <a:srgbClr val="003399"/>
                </a:solidFill>
                <a:latin typeface="Georgia" pitchFamily="18" charset="0"/>
              </a:rPr>
              <a:t>His father had MI at age 55 and died, Mother is 85 year old and active</a:t>
            </a:r>
          </a:p>
          <a:p>
            <a:r>
              <a:rPr lang="en-US" sz="1575" dirty="0">
                <a:solidFill>
                  <a:srgbClr val="003399"/>
                </a:solidFill>
                <a:latin typeface="Georgia" pitchFamily="18" charset="0"/>
              </a:rPr>
              <a:t>Physical Exam: BP 130/80, BMI 36. </a:t>
            </a:r>
            <a:r>
              <a:rPr lang="en-US" sz="1575" dirty="0" err="1">
                <a:solidFill>
                  <a:srgbClr val="003399"/>
                </a:solidFill>
                <a:latin typeface="Georgia" pitchFamily="18" charset="0"/>
              </a:rPr>
              <a:t>Truncal</a:t>
            </a:r>
            <a:r>
              <a:rPr lang="en-US" sz="1575" dirty="0">
                <a:solidFill>
                  <a:srgbClr val="003399"/>
                </a:solidFill>
                <a:latin typeface="Georgia" pitchFamily="18" charset="0"/>
              </a:rPr>
              <a:t> obesity</a:t>
            </a:r>
          </a:p>
          <a:p>
            <a:pPr>
              <a:buNone/>
            </a:pPr>
            <a:endParaRPr lang="en-US" sz="1350" dirty="0">
              <a:solidFill>
                <a:srgbClr val="003399"/>
              </a:solidFill>
              <a:latin typeface="Georgia"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vanhoutan\Desktop\Powerpoint Border for Dr. Agrawal.png"/>
          <p:cNvPicPr>
            <a:picLocks noChangeAspect="1" noChangeArrowheads="1"/>
          </p:cNvPicPr>
          <p:nvPr/>
        </p:nvPicPr>
        <p:blipFill>
          <a:blip r:embed="rId3" cstate="print"/>
          <a:srcRect/>
          <a:stretch>
            <a:fillRect/>
          </a:stretch>
        </p:blipFill>
        <p:spPr bwMode="auto">
          <a:xfrm>
            <a:off x="2000250" y="1500188"/>
            <a:ext cx="5143500" cy="3857625"/>
          </a:xfrm>
          <a:prstGeom prst="rect">
            <a:avLst/>
          </a:prstGeom>
          <a:noFill/>
        </p:spPr>
      </p:pic>
      <p:sp>
        <p:nvSpPr>
          <p:cNvPr id="4" name="Title 3"/>
          <p:cNvSpPr>
            <a:spLocks noGrp="1"/>
          </p:cNvSpPr>
          <p:nvPr>
            <p:ph type="title"/>
          </p:nvPr>
        </p:nvSpPr>
        <p:spPr>
          <a:xfrm>
            <a:off x="2000250" y="1585912"/>
            <a:ext cx="5143500" cy="642938"/>
          </a:xfrm>
          <a:extLst/>
        </p:spPr>
        <p:txBody>
          <a:bodyPr>
            <a:normAutofit/>
          </a:bodyPr>
          <a:lstStyle/>
          <a:p>
            <a:pPr algn="ctr">
              <a:defRPr/>
            </a:pPr>
            <a:r>
              <a:rPr lang="en-US" sz="1800" dirty="0">
                <a:solidFill>
                  <a:srgbClr val="FFC000"/>
                </a:solidFill>
              </a:rPr>
              <a:t>PCSK9 Increases degradation of LDL-C receptors</a:t>
            </a:r>
          </a:p>
        </p:txBody>
      </p:sp>
      <p:pic>
        <p:nvPicPr>
          <p:cNvPr id="143364" name="Picture 9" descr="nrcardi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3528" y="4843463"/>
            <a:ext cx="1489472"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5" name="Text Box 50"/>
          <p:cNvSpPr txBox="1">
            <a:spLocks noChangeArrowheads="1"/>
          </p:cNvSpPr>
          <p:nvPr/>
        </p:nvSpPr>
        <p:spPr bwMode="auto">
          <a:xfrm>
            <a:off x="2214562" y="4972051"/>
            <a:ext cx="3557588" cy="19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430" tIns="25715" rIns="51430" bIns="25715">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450" i="1" dirty="0">
                <a:solidFill>
                  <a:srgbClr val="003399"/>
                </a:solidFill>
                <a:latin typeface="Arial" panose="020B0604020202020204" pitchFamily="34" charset="0"/>
              </a:rPr>
              <a:t>Davidson M. Nature Rev </a:t>
            </a:r>
            <a:r>
              <a:rPr lang="en-US" altLang="en-US" sz="450" i="1" dirty="0" err="1">
                <a:solidFill>
                  <a:srgbClr val="003399"/>
                </a:solidFill>
                <a:latin typeface="Arial" panose="020B0604020202020204" pitchFamily="34" charset="0"/>
              </a:rPr>
              <a:t>Cardiol</a:t>
            </a:r>
            <a:r>
              <a:rPr lang="en-US" altLang="en-US" sz="450" i="1" dirty="0">
                <a:solidFill>
                  <a:srgbClr val="003399"/>
                </a:solidFill>
                <a:latin typeface="Arial" panose="020B0604020202020204" pitchFamily="34" charset="0"/>
              </a:rPr>
              <a:t> 2013; 10: 618-19; </a:t>
            </a:r>
            <a:r>
              <a:rPr lang="en-US" altLang="en-US" sz="450" i="1" dirty="0" err="1">
                <a:solidFill>
                  <a:srgbClr val="003399"/>
                </a:solidFill>
                <a:latin typeface="Arial" panose="020B0604020202020204" pitchFamily="34" charset="0"/>
              </a:rPr>
              <a:t>Brautbar</a:t>
            </a:r>
            <a:r>
              <a:rPr lang="en-US" altLang="en-US" sz="450" i="1" dirty="0">
                <a:solidFill>
                  <a:srgbClr val="003399"/>
                </a:solidFill>
                <a:latin typeface="Arial" panose="020B0604020202020204" pitchFamily="34" charset="0"/>
              </a:rPr>
              <a:t>, A. &amp; Ballantyne, C. M. </a:t>
            </a:r>
            <a:r>
              <a:rPr lang="en-GB" altLang="en-US" sz="450" i="1" dirty="0">
                <a:solidFill>
                  <a:srgbClr val="003399"/>
                </a:solidFill>
                <a:latin typeface="Arial" panose="020B0604020202020204" pitchFamily="34" charset="0"/>
              </a:rPr>
              <a:t>(2011)</a:t>
            </a:r>
            <a:r>
              <a:rPr lang="en-US" altLang="en-US" sz="450" i="1" dirty="0">
                <a:solidFill>
                  <a:srgbClr val="003399"/>
                </a:solidFill>
                <a:latin typeface="Arial" panose="020B0604020202020204" pitchFamily="34" charset="0"/>
              </a:rPr>
              <a:t> Nat. Rev. </a:t>
            </a:r>
            <a:r>
              <a:rPr lang="en-US" altLang="en-US" sz="450" i="1" dirty="0" err="1">
                <a:solidFill>
                  <a:srgbClr val="003399"/>
                </a:solidFill>
                <a:latin typeface="Arial" panose="020B0604020202020204" pitchFamily="34" charset="0"/>
              </a:rPr>
              <a:t>Cardiol</a:t>
            </a:r>
            <a:r>
              <a:rPr lang="en-US" altLang="en-US" sz="450" i="1" dirty="0">
                <a:solidFill>
                  <a:srgbClr val="003399"/>
                </a:solidFill>
                <a:latin typeface="Arial" panose="020B0604020202020204" pitchFamily="34" charset="0"/>
              </a:rPr>
              <a:t>. doi:10.1038/nrcardio.2011.2</a:t>
            </a:r>
          </a:p>
        </p:txBody>
      </p:sp>
      <p:pic>
        <p:nvPicPr>
          <p:cNvPr id="2" name="Picture 1"/>
          <p:cNvPicPr>
            <a:picLocks noChangeAspect="1"/>
          </p:cNvPicPr>
          <p:nvPr/>
        </p:nvPicPr>
        <p:blipFill>
          <a:blip r:embed="rId5" cstate="print"/>
          <a:stretch>
            <a:fillRect/>
          </a:stretch>
        </p:blipFill>
        <p:spPr>
          <a:xfrm>
            <a:off x="2686050" y="2252281"/>
            <a:ext cx="3471863" cy="2634047"/>
          </a:xfrm>
          <a:prstGeom prst="rect">
            <a:avLst/>
          </a:prstGeom>
        </p:spPr>
      </p:pic>
    </p:spTree>
    <p:extLst>
      <p:ext uri="{BB962C8B-B14F-4D97-AF65-F5344CB8AC3E}">
        <p14:creationId xmlns:p14="http://schemas.microsoft.com/office/powerpoint/2010/main" val="59852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vanhoutan\Desktop\Powerpoint Border for Dr. Agrawal.png"/>
          <p:cNvPicPr>
            <a:picLocks noChangeAspect="1" noChangeArrowheads="1"/>
          </p:cNvPicPr>
          <p:nvPr/>
        </p:nvPicPr>
        <p:blipFill>
          <a:blip r:embed="rId2" cstate="print"/>
          <a:srcRect/>
          <a:stretch>
            <a:fillRect/>
          </a:stretch>
        </p:blipFill>
        <p:spPr bwMode="auto">
          <a:xfrm>
            <a:off x="2000250" y="1500188"/>
            <a:ext cx="5143500" cy="3857625"/>
          </a:xfrm>
          <a:prstGeom prst="rect">
            <a:avLst/>
          </a:prstGeom>
          <a:noFill/>
        </p:spPr>
      </p:pic>
      <p:sp>
        <p:nvSpPr>
          <p:cNvPr id="10242" name="Rectangle 2"/>
          <p:cNvSpPr>
            <a:spLocks noGrp="1" noChangeArrowheads="1"/>
          </p:cNvSpPr>
          <p:nvPr>
            <p:ph type="title"/>
          </p:nvPr>
        </p:nvSpPr>
        <p:spPr>
          <a:xfrm>
            <a:off x="2000250" y="1757362"/>
            <a:ext cx="5143500" cy="642938"/>
          </a:xfrm>
        </p:spPr>
        <p:txBody>
          <a:bodyPr/>
          <a:lstStyle/>
          <a:p>
            <a:pPr eaLnBrk="1" hangingPunct="1"/>
            <a:r>
              <a:rPr lang="en-US" sz="2025" dirty="0">
                <a:solidFill>
                  <a:srgbClr val="003399"/>
                </a:solidFill>
                <a:latin typeface="Georgia" pitchFamily="18" charset="0"/>
              </a:rPr>
              <a:t>Summary for Evolocumab</a:t>
            </a:r>
          </a:p>
        </p:txBody>
      </p:sp>
      <p:sp>
        <p:nvSpPr>
          <p:cNvPr id="10243" name="Rectangle 3"/>
          <p:cNvSpPr>
            <a:spLocks noGrp="1" noChangeArrowheads="1"/>
          </p:cNvSpPr>
          <p:nvPr>
            <p:ph type="body" idx="1"/>
          </p:nvPr>
        </p:nvSpPr>
        <p:spPr>
          <a:xfrm>
            <a:off x="2203690" y="2325454"/>
            <a:ext cx="4783700" cy="2794379"/>
          </a:xfrm>
        </p:spPr>
        <p:txBody>
          <a:bodyPr>
            <a:normAutofit fontScale="92500"/>
          </a:bodyPr>
          <a:lstStyle/>
          <a:p>
            <a:pPr eaLnBrk="1" hangingPunct="1"/>
            <a:r>
              <a:rPr lang="en-US" sz="1350" dirty="0">
                <a:solidFill>
                  <a:srgbClr val="A50021"/>
                </a:solidFill>
                <a:latin typeface="Georgia" pitchFamily="18" charset="0"/>
                <a:sym typeface="Symbol"/>
              </a:rPr>
              <a:t> LDL-C by 59%</a:t>
            </a:r>
            <a:endParaRPr lang="en-US" sz="1350" dirty="0">
              <a:solidFill>
                <a:srgbClr val="A50021"/>
              </a:solidFill>
              <a:latin typeface="Georgia" pitchFamily="18" charset="0"/>
            </a:endParaRPr>
          </a:p>
          <a:p>
            <a:pPr lvl="1" eaLnBrk="1" hangingPunct="1"/>
            <a:r>
              <a:rPr lang="en-US" sz="1125" dirty="0">
                <a:solidFill>
                  <a:schemeClr val="tx2"/>
                </a:solidFill>
                <a:latin typeface="Georgia" pitchFamily="18" charset="0"/>
              </a:rPr>
              <a:t>Consistent throughout duration of trial</a:t>
            </a:r>
          </a:p>
          <a:p>
            <a:pPr lvl="1" eaLnBrk="1" hangingPunct="1"/>
            <a:r>
              <a:rPr lang="en-US" sz="1125" dirty="0">
                <a:solidFill>
                  <a:schemeClr val="tx2"/>
                </a:solidFill>
                <a:latin typeface="Georgia" pitchFamily="18" charset="0"/>
              </a:rPr>
              <a:t>Median achieved LDL-C of 30 mg/dl (IQR 19-46 mg/dl)</a:t>
            </a:r>
          </a:p>
          <a:p>
            <a:pPr>
              <a:spcBef>
                <a:spcPts val="1013"/>
              </a:spcBef>
            </a:pPr>
            <a:r>
              <a:rPr lang="en-US" sz="1350" dirty="0">
                <a:solidFill>
                  <a:srgbClr val="A50021"/>
                </a:solidFill>
                <a:latin typeface="Georgia" pitchFamily="18" charset="0"/>
                <a:sym typeface="Symbol"/>
              </a:rPr>
              <a:t> CV outcomes in patients already on statin therapy</a:t>
            </a:r>
            <a:endParaRPr lang="en-US" sz="1350" dirty="0">
              <a:solidFill>
                <a:srgbClr val="A50021"/>
              </a:solidFill>
              <a:latin typeface="Georgia" pitchFamily="18" charset="0"/>
            </a:endParaRPr>
          </a:p>
          <a:p>
            <a:pPr lvl="1" eaLnBrk="1" hangingPunct="1"/>
            <a:r>
              <a:rPr lang="en-US" sz="1125" dirty="0">
                <a:solidFill>
                  <a:schemeClr val="tx2"/>
                </a:solidFill>
                <a:latin typeface="Georgia" pitchFamily="18" charset="0"/>
              </a:rPr>
              <a:t>15% </a:t>
            </a:r>
            <a:r>
              <a:rPr lang="en-US" sz="1125" dirty="0">
                <a:solidFill>
                  <a:schemeClr val="tx2"/>
                </a:solidFill>
                <a:latin typeface="Georgia" pitchFamily="18" charset="0"/>
                <a:sym typeface="Symbol"/>
              </a:rPr>
              <a:t> broad primary endpoint; 20%  CV death, MI, or stroke</a:t>
            </a:r>
          </a:p>
          <a:p>
            <a:pPr lvl="1" eaLnBrk="1" hangingPunct="1"/>
            <a:r>
              <a:rPr lang="en-US" sz="1125" dirty="0">
                <a:solidFill>
                  <a:schemeClr val="tx2"/>
                </a:solidFill>
                <a:latin typeface="Georgia" pitchFamily="18" charset="0"/>
                <a:sym typeface="Symbol"/>
              </a:rPr>
              <a:t>Consistent benefit, incl. in those on high-intensity statin, low LDL-C</a:t>
            </a:r>
          </a:p>
          <a:p>
            <a:pPr lvl="1" eaLnBrk="1" hangingPunct="1"/>
            <a:r>
              <a:rPr lang="en-US" sz="1125" dirty="0">
                <a:solidFill>
                  <a:schemeClr val="tx2"/>
                </a:solidFill>
                <a:latin typeface="Georgia" pitchFamily="18" charset="0"/>
                <a:sym typeface="Symbol"/>
              </a:rPr>
              <a:t>25% reduction in CV death, MI, or stroke after 1</a:t>
            </a:r>
            <a:r>
              <a:rPr lang="en-US" sz="1125" baseline="30000" dirty="0">
                <a:solidFill>
                  <a:schemeClr val="tx2"/>
                </a:solidFill>
                <a:latin typeface="Georgia" pitchFamily="18" charset="0"/>
                <a:sym typeface="Symbol"/>
              </a:rPr>
              <a:t>st</a:t>
            </a:r>
            <a:r>
              <a:rPr lang="en-US" sz="1125" dirty="0">
                <a:solidFill>
                  <a:schemeClr val="tx2"/>
                </a:solidFill>
                <a:latin typeface="Georgia" pitchFamily="18" charset="0"/>
                <a:sym typeface="Symbol"/>
              </a:rPr>
              <a:t> year</a:t>
            </a:r>
            <a:endParaRPr lang="en-US" sz="1125" dirty="0">
              <a:solidFill>
                <a:schemeClr val="tx2"/>
              </a:solidFill>
              <a:latin typeface="Georgia" pitchFamily="18" charset="0"/>
            </a:endParaRPr>
          </a:p>
          <a:p>
            <a:pPr lvl="1" eaLnBrk="1" hangingPunct="1"/>
            <a:r>
              <a:rPr lang="en-US" sz="1125" dirty="0">
                <a:solidFill>
                  <a:schemeClr val="tx2"/>
                </a:solidFill>
                <a:latin typeface="Georgia" pitchFamily="18" charset="0"/>
              </a:rPr>
              <a:t>Long-term benefits consistent w/ statins per </a:t>
            </a:r>
            <a:r>
              <a:rPr lang="en-US" sz="1125" dirty="0" err="1">
                <a:solidFill>
                  <a:schemeClr val="tx2"/>
                </a:solidFill>
                <a:latin typeface="Georgia" pitchFamily="18" charset="0"/>
              </a:rPr>
              <a:t>mmol</a:t>
            </a:r>
            <a:r>
              <a:rPr lang="en-US" sz="1125" dirty="0">
                <a:solidFill>
                  <a:schemeClr val="tx2"/>
                </a:solidFill>
                <a:latin typeface="Georgia" pitchFamily="18" charset="0"/>
              </a:rPr>
              <a:t>/L </a:t>
            </a:r>
            <a:r>
              <a:rPr lang="en-US" sz="1125" dirty="0">
                <a:solidFill>
                  <a:schemeClr val="tx2"/>
                </a:solidFill>
                <a:latin typeface="Georgia" pitchFamily="18" charset="0"/>
                <a:sym typeface="Symbol"/>
              </a:rPr>
              <a:t> </a:t>
            </a:r>
            <a:r>
              <a:rPr lang="en-US" sz="1125" dirty="0">
                <a:solidFill>
                  <a:schemeClr val="tx2"/>
                </a:solidFill>
                <a:latin typeface="Georgia" pitchFamily="18" charset="0"/>
              </a:rPr>
              <a:t>LDL-C</a:t>
            </a:r>
          </a:p>
          <a:p>
            <a:pPr>
              <a:spcBef>
                <a:spcPts val="1013"/>
              </a:spcBef>
            </a:pPr>
            <a:r>
              <a:rPr lang="en-US" sz="1350" dirty="0">
                <a:solidFill>
                  <a:srgbClr val="A50021"/>
                </a:solidFill>
                <a:latin typeface="Georgia" pitchFamily="18" charset="0"/>
              </a:rPr>
              <a:t>Safe and well-tolerated </a:t>
            </a:r>
          </a:p>
          <a:p>
            <a:pPr lvl="1" eaLnBrk="1" hangingPunct="1"/>
            <a:r>
              <a:rPr lang="en-US" sz="1125" dirty="0">
                <a:solidFill>
                  <a:schemeClr val="tx2"/>
                </a:solidFill>
                <a:latin typeface="Georgia" pitchFamily="18" charset="0"/>
              </a:rPr>
              <a:t>Similar rates of AEs, </a:t>
            </a:r>
            <a:r>
              <a:rPr lang="en-US" sz="1125" dirty="0" err="1">
                <a:solidFill>
                  <a:schemeClr val="tx2"/>
                </a:solidFill>
                <a:latin typeface="Georgia" pitchFamily="18" charset="0"/>
              </a:rPr>
              <a:t>incl</a:t>
            </a:r>
            <a:r>
              <a:rPr lang="en-US" sz="1125" dirty="0">
                <a:solidFill>
                  <a:schemeClr val="tx2"/>
                </a:solidFill>
                <a:latin typeface="Georgia" pitchFamily="18" charset="0"/>
              </a:rPr>
              <a:t> DM &amp; </a:t>
            </a:r>
            <a:r>
              <a:rPr lang="en-US" sz="1125" dirty="0" err="1">
                <a:solidFill>
                  <a:schemeClr val="tx2"/>
                </a:solidFill>
                <a:latin typeface="Georgia" pitchFamily="18" charset="0"/>
              </a:rPr>
              <a:t>neurocog</a:t>
            </a:r>
            <a:r>
              <a:rPr lang="en-US" sz="1125" dirty="0">
                <a:solidFill>
                  <a:schemeClr val="tx2"/>
                </a:solidFill>
                <a:latin typeface="Georgia" pitchFamily="18" charset="0"/>
              </a:rPr>
              <a:t> events w/ </a:t>
            </a:r>
            <a:r>
              <a:rPr lang="en-US" sz="1125" dirty="0" err="1">
                <a:solidFill>
                  <a:schemeClr val="tx2"/>
                </a:solidFill>
                <a:latin typeface="Georgia" pitchFamily="18" charset="0"/>
              </a:rPr>
              <a:t>EvoMab</a:t>
            </a:r>
            <a:r>
              <a:rPr lang="en-US" sz="1125" dirty="0">
                <a:solidFill>
                  <a:schemeClr val="tx2"/>
                </a:solidFill>
                <a:latin typeface="Georgia" pitchFamily="18" charset="0"/>
              </a:rPr>
              <a:t> &amp; </a:t>
            </a:r>
            <a:r>
              <a:rPr lang="en-US" sz="1125" dirty="0" err="1">
                <a:solidFill>
                  <a:schemeClr val="tx2"/>
                </a:solidFill>
                <a:latin typeface="Georgia" pitchFamily="18" charset="0"/>
              </a:rPr>
              <a:t>pbo</a:t>
            </a:r>
            <a:endParaRPr lang="en-US" sz="1125" dirty="0">
              <a:solidFill>
                <a:schemeClr val="tx2"/>
              </a:solidFill>
              <a:latin typeface="Georgia" pitchFamily="18" charset="0"/>
            </a:endParaRPr>
          </a:p>
          <a:p>
            <a:pPr lvl="1" eaLnBrk="1" hangingPunct="1"/>
            <a:r>
              <a:rPr lang="en-US" sz="1125" dirty="0">
                <a:solidFill>
                  <a:schemeClr val="tx2"/>
                </a:solidFill>
                <a:latin typeface="Georgia" pitchFamily="18" charset="0"/>
              </a:rPr>
              <a:t>Rates of </a:t>
            </a:r>
            <a:r>
              <a:rPr lang="en-US" sz="1125" dirty="0" err="1">
                <a:solidFill>
                  <a:schemeClr val="tx2"/>
                </a:solidFill>
                <a:latin typeface="Georgia" pitchFamily="18" charset="0"/>
              </a:rPr>
              <a:t>EvoMab</a:t>
            </a:r>
            <a:r>
              <a:rPr lang="en-US" sz="1125" dirty="0">
                <a:solidFill>
                  <a:schemeClr val="tx2"/>
                </a:solidFill>
                <a:latin typeface="Georgia" pitchFamily="18" charset="0"/>
              </a:rPr>
              <a:t> discontinuation low and no greater than </a:t>
            </a:r>
            <a:r>
              <a:rPr lang="en-US" sz="1125" dirty="0" err="1">
                <a:solidFill>
                  <a:schemeClr val="tx2"/>
                </a:solidFill>
                <a:latin typeface="Georgia" pitchFamily="18" charset="0"/>
              </a:rPr>
              <a:t>pbo</a:t>
            </a:r>
            <a:endParaRPr lang="en-US" sz="1125" dirty="0">
              <a:solidFill>
                <a:schemeClr val="tx2"/>
              </a:solidFill>
              <a:latin typeface="Georgia" pitchFamily="18" charset="0"/>
            </a:endParaRPr>
          </a:p>
          <a:p>
            <a:pPr lvl="1" eaLnBrk="1" hangingPunct="1"/>
            <a:r>
              <a:rPr lang="en-US" sz="1125" dirty="0">
                <a:solidFill>
                  <a:schemeClr val="tx2"/>
                </a:solidFill>
                <a:latin typeface="Georgia" pitchFamily="18" charset="0"/>
              </a:rPr>
              <a:t>No neutralizing antibodies developed</a:t>
            </a:r>
          </a:p>
          <a:p>
            <a:pPr lvl="1" eaLnBrk="1" hangingPunct="1"/>
            <a:endParaRPr lang="en-US" sz="1125" dirty="0"/>
          </a:p>
          <a:p>
            <a:pPr lvl="1" eaLnBrk="1" hangingPunct="1"/>
            <a:endParaRPr lang="en-US" sz="1125" dirty="0"/>
          </a:p>
        </p:txBody>
      </p:sp>
      <p:pic>
        <p:nvPicPr>
          <p:cNvPr id="5" name="Picture 1"/>
          <p:cNvPicPr>
            <a:picLocks noChangeAspect="1" noChangeArrowheads="1"/>
          </p:cNvPicPr>
          <p:nvPr/>
        </p:nvPicPr>
        <p:blipFill>
          <a:blip r:embed="rId3" cstate="print"/>
          <a:srcRect/>
          <a:stretch>
            <a:fillRect/>
          </a:stretch>
        </p:blipFill>
        <p:spPr bwMode="auto">
          <a:xfrm>
            <a:off x="5857879" y="2228850"/>
            <a:ext cx="1033145" cy="46291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vanhoutan\Desktop\Powerpoint Border for Dr. Agrawal.png">
            <a:extLst>
              <a:ext uri="{FF2B5EF4-FFF2-40B4-BE49-F238E27FC236}">
                <a16:creationId xmlns:a16="http://schemas.microsoft.com/office/drawing/2014/main" id="{5AB12680-F1E1-4BC3-8015-E5DF5F7C788F}"/>
              </a:ext>
            </a:extLst>
          </p:cNvPr>
          <p:cNvPicPr>
            <a:picLocks noChangeAspect="1" noChangeArrowheads="1"/>
          </p:cNvPicPr>
          <p:nvPr/>
        </p:nvPicPr>
        <p:blipFill>
          <a:blip r:embed="rId10" cstate="print"/>
          <a:srcRect/>
          <a:stretch>
            <a:fillRect/>
          </a:stretch>
        </p:blipFill>
        <p:spPr bwMode="auto">
          <a:xfrm>
            <a:off x="2000250" y="1500188"/>
            <a:ext cx="5143500" cy="3857625"/>
          </a:xfrm>
          <a:prstGeom prst="rect">
            <a:avLst/>
          </a:prstGeom>
          <a:noFill/>
        </p:spPr>
      </p:pic>
      <p:sp>
        <p:nvSpPr>
          <p:cNvPr id="2" name="ContextA">
            <a:extLst>
              <a:ext uri="{FF2B5EF4-FFF2-40B4-BE49-F238E27FC236}">
                <a16:creationId xmlns:a16="http://schemas.microsoft.com/office/drawing/2014/main" id="{DA4BEFEA-3B56-4B39-9B4A-592E10C8279C}"/>
              </a:ext>
            </a:extLst>
          </p:cNvPr>
          <p:cNvSpPr>
            <a:spLocks noGrp="1"/>
          </p:cNvSpPr>
          <p:nvPr>
            <p:ph type="title" idx="10"/>
            <p:custDataLst>
              <p:tags r:id="rId3"/>
            </p:custDataLst>
          </p:nvPr>
        </p:nvSpPr>
        <p:spPr/>
        <p:txBody>
          <a:bodyPr>
            <a:normAutofit/>
          </a:bodyPr>
          <a:lstStyle/>
          <a:p>
            <a:r>
              <a:rPr lang="en-US" sz="2700" dirty="0">
                <a:solidFill>
                  <a:srgbClr val="000099"/>
                </a:solidFill>
              </a:rPr>
              <a:t>Lowering LDL-C May…</a:t>
            </a:r>
          </a:p>
        </p:txBody>
      </p:sp>
      <p:sp>
        <p:nvSpPr>
          <p:cNvPr id="3" name="ContextB">
            <a:extLst>
              <a:ext uri="{FF2B5EF4-FFF2-40B4-BE49-F238E27FC236}">
                <a16:creationId xmlns:a16="http://schemas.microsoft.com/office/drawing/2014/main" id="{AF856571-CFAA-4EED-916B-3B84ACB9FA95}"/>
              </a:ext>
            </a:extLst>
          </p:cNvPr>
          <p:cNvSpPr>
            <a:spLocks noGrp="1"/>
          </p:cNvSpPr>
          <p:nvPr>
            <p:ph type="body" idx="11"/>
            <p:custDataLst>
              <p:tags r:id="rId4"/>
            </p:custDataLst>
          </p:nvPr>
        </p:nvSpPr>
        <p:spPr>
          <a:xfrm>
            <a:off x="2257425" y="3128963"/>
            <a:ext cx="2857500" cy="1714500"/>
          </a:xfrm>
        </p:spPr>
        <p:txBody>
          <a:bodyPr/>
          <a:lstStyle/>
          <a:p>
            <a:r>
              <a:rPr lang="en-US" dirty="0">
                <a:solidFill>
                  <a:srgbClr val="000099"/>
                </a:solidFill>
              </a:rPr>
              <a:t>Prevent progression of atherosclerosis</a:t>
            </a:r>
          </a:p>
          <a:p>
            <a:r>
              <a:rPr lang="en-US" dirty="0">
                <a:solidFill>
                  <a:srgbClr val="000099"/>
                </a:solidFill>
              </a:rPr>
              <a:t>Cause regression of atherosclerosis</a:t>
            </a:r>
          </a:p>
          <a:p>
            <a:r>
              <a:rPr lang="en-US" dirty="0">
                <a:solidFill>
                  <a:srgbClr val="000099"/>
                </a:solidFill>
              </a:rPr>
              <a:t>I don’t know</a:t>
            </a:r>
          </a:p>
          <a:p>
            <a:r>
              <a:rPr lang="en-US" dirty="0">
                <a:solidFill>
                  <a:srgbClr val="000099"/>
                </a:solidFill>
              </a:rPr>
              <a:t>I don’t care</a:t>
            </a:r>
          </a:p>
        </p:txBody>
      </p:sp>
      <p:sp>
        <p:nvSpPr>
          <p:cNvPr id="4" name="PollCounter1" hidden="1">
            <a:extLst>
              <a:ext uri="{FF2B5EF4-FFF2-40B4-BE49-F238E27FC236}">
                <a16:creationId xmlns:a16="http://schemas.microsoft.com/office/drawing/2014/main" id="{AD2768D1-5F01-4471-A695-1CB2DC5E35D7}"/>
              </a:ext>
            </a:extLst>
          </p:cNvPr>
          <p:cNvSpPr txBox="1"/>
          <p:nvPr>
            <p:custDataLst>
              <p:tags r:id="rId5"/>
            </p:custDataLst>
          </p:nvPr>
        </p:nvSpPr>
        <p:spPr>
          <a:xfrm>
            <a:off x="2257425" y="4886328"/>
            <a:ext cx="714375" cy="265457"/>
          </a:xfrm>
          <a:prstGeom prst="rect">
            <a:avLst/>
          </a:prstGeom>
          <a:noFill/>
          <a:ln w="12700" cmpd="sng">
            <a:solidFill>
              <a:schemeClr val="tx1"/>
            </a:solidFill>
          </a:ln>
        </p:spPr>
        <p:txBody>
          <a:bodyPr vert="horz" rtlCol="0">
            <a:spAutoFit/>
          </a:bodyPr>
          <a:lstStyle/>
          <a:p>
            <a:pPr algn="ctr"/>
            <a:r>
              <a:rPr lang="en-US" sz="1125"/>
              <a:t>0 / 0</a:t>
            </a:r>
          </a:p>
        </p:txBody>
      </p:sp>
      <p:sp>
        <p:nvSpPr>
          <p:cNvPr id="5" name="CrossTabLblShape" hidden="1">
            <a:extLst>
              <a:ext uri="{FF2B5EF4-FFF2-40B4-BE49-F238E27FC236}">
                <a16:creationId xmlns:a16="http://schemas.microsoft.com/office/drawing/2014/main" id="{BDCE9792-5DA2-4F71-8234-75530BE48D70}"/>
              </a:ext>
            </a:extLst>
          </p:cNvPr>
          <p:cNvSpPr txBox="1"/>
          <p:nvPr/>
        </p:nvSpPr>
        <p:spPr>
          <a:xfrm>
            <a:off x="3043241" y="4886328"/>
            <a:ext cx="1051891" cy="265457"/>
          </a:xfrm>
          <a:prstGeom prst="rect">
            <a:avLst/>
          </a:prstGeom>
          <a:noFill/>
        </p:spPr>
        <p:txBody>
          <a:bodyPr vert="horz" wrap="none" rtlCol="0">
            <a:spAutoFit/>
          </a:bodyPr>
          <a:lstStyle/>
          <a:p>
            <a:r>
              <a:rPr lang="en-US" sz="1125" dirty="0"/>
              <a:t>Cross-tab label</a:t>
            </a:r>
          </a:p>
        </p:txBody>
      </p:sp>
      <p:graphicFrame>
        <p:nvGraphicFramePr>
          <p:cNvPr id="6" name="OTChartCtrl1">
            <a:extLst>
              <a:ext uri="{FF2B5EF4-FFF2-40B4-BE49-F238E27FC236}">
                <a16:creationId xmlns:a16="http://schemas.microsoft.com/office/drawing/2014/main" id="{D4EDC4E6-312F-4944-B17F-08E666C29CCE}"/>
              </a:ext>
            </a:extLst>
          </p:cNvPr>
          <p:cNvGraphicFramePr>
            <a:graphicFrameLocks noChangeAspect="1"/>
          </p:cNvGraphicFramePr>
          <p:nvPr>
            <p:custDataLst>
              <p:tags r:id="rId6"/>
            </p:custDataLst>
            <p:extLst>
              <p:ext uri="{D42A27DB-BD31-4B8C-83A1-F6EECF244321}">
                <p14:modId xmlns:p14="http://schemas.microsoft.com/office/powerpoint/2010/main" val="1740905542"/>
              </p:ext>
            </p:extLst>
          </p:nvPr>
        </p:nvGraphicFramePr>
        <p:xfrm>
          <a:off x="5172075" y="2786063"/>
          <a:ext cx="2000250" cy="2428875"/>
        </p:xfrm>
        <a:graphic>
          <a:graphicData uri="http://schemas.openxmlformats.org/presentationml/2006/ole">
            <mc:AlternateContent xmlns:mc="http://schemas.openxmlformats.org/markup-compatibility/2006">
              <mc:Choice xmlns:v="urn:schemas-microsoft-com:vml" Requires="v">
                <p:oleObj spid="_x0000_s5166" name="Chart" r:id="rId11" imgW="4441220" imgH="5393479" progId="MSGraph.Chart.8">
                  <p:embed followColorScheme="full"/>
                </p:oleObj>
              </mc:Choice>
              <mc:Fallback>
                <p:oleObj name="Chart" r:id="rId11" imgW="4441220" imgH="5393479" progId="MSGraph.Chart.8">
                  <p:embed followColorScheme="full"/>
                  <p:pic>
                    <p:nvPicPr>
                      <p:cNvPr id="0" name=""/>
                      <p:cNvPicPr/>
                      <p:nvPr/>
                    </p:nvPicPr>
                    <p:blipFill>
                      <a:blip r:embed="rId12"/>
                      <a:stretch>
                        <a:fillRect/>
                      </a:stretch>
                    </p:blipFill>
                    <p:spPr>
                      <a:xfrm>
                        <a:off x="5172075" y="2786063"/>
                        <a:ext cx="2000250" cy="2428875"/>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4250BECB-0F04-4B04-9213-7AB6BB5217CA}"/>
              </a:ext>
            </a:extLst>
          </p:cNvPr>
          <p:cNvSpPr txBox="1"/>
          <p:nvPr/>
        </p:nvSpPr>
        <p:spPr>
          <a:xfrm>
            <a:off x="-714376" y="1500188"/>
            <a:ext cx="642938" cy="248209"/>
          </a:xfrm>
          <a:prstGeom prst="rect">
            <a:avLst/>
          </a:prstGeom>
          <a:noFill/>
        </p:spPr>
        <p:txBody>
          <a:bodyPr vert="horz" rtlCol="0">
            <a:spAutoFit/>
          </a:bodyPr>
          <a:lstStyle/>
          <a:p>
            <a:r>
              <a:rPr lang="en-US" sz="1013"/>
              <a:t> </a:t>
            </a:r>
          </a:p>
        </p:txBody>
      </p:sp>
      <p:sp>
        <p:nvSpPr>
          <p:cNvPr id="9" name="Timer1">
            <a:extLst>
              <a:ext uri="{FF2B5EF4-FFF2-40B4-BE49-F238E27FC236}">
                <a16:creationId xmlns:a16="http://schemas.microsoft.com/office/drawing/2014/main" id="{92348A6C-28B7-4C02-BAAA-1C297DC4F18A}"/>
              </a:ext>
            </a:extLst>
          </p:cNvPr>
          <p:cNvSpPr txBox="1"/>
          <p:nvPr>
            <p:custDataLst>
              <p:tags r:id="rId7"/>
            </p:custDataLst>
          </p:nvPr>
        </p:nvSpPr>
        <p:spPr>
          <a:xfrm>
            <a:off x="6329365" y="4714875"/>
            <a:ext cx="535781" cy="357188"/>
          </a:xfrm>
          <a:prstGeom prst="rect">
            <a:avLst/>
          </a:prstGeom>
          <a:noFill/>
          <a:ln w="76200" cmpd="tri">
            <a:solidFill>
              <a:schemeClr val="tx1"/>
            </a:solidFill>
          </a:ln>
        </p:spPr>
        <p:txBody>
          <a:bodyPr vert="horz" wrap="none" rtlCol="0">
            <a:noAutofit/>
          </a:bodyPr>
          <a:lstStyle/>
          <a:p>
            <a:pPr algn="ctr"/>
            <a:r>
              <a:rPr lang="en-US" sz="2025"/>
              <a:t>20</a:t>
            </a:r>
          </a:p>
        </p:txBody>
      </p:sp>
    </p:spTree>
    <p:custDataLst>
      <p:tags r:id="rId2"/>
    </p:custDataLst>
    <p:controls>
      <mc:AlternateContent xmlns:mc="http://schemas.openxmlformats.org/markup-compatibility/2006">
        <mc:Choice xmlns:v="urn:schemas-microsoft-com:vml" Requires="v">
          <p:control spid="5167" name="OPActiveX" r:id="rId8" imgW="213480" imgH="213480"/>
        </mc:Choice>
        <mc:Fallback>
          <p:control name="OPActiveX" r:id="rId8" imgW="213480" imgH="213480">
            <p:pic>
              <p:nvPicPr>
                <p:cNvPr id="7" name="OPActiveX" hidden="1">
                  <a:extLst>
                    <a:ext uri="{FF2B5EF4-FFF2-40B4-BE49-F238E27FC236}">
                      <a16:creationId xmlns:a16="http://schemas.microsoft.com/office/drawing/2014/main" id="{3DAB3D54-19F6-4648-AD8A-27ED56459723}"/>
                    </a:ext>
                  </a:extLst>
                </p:cNvPr>
                <p:cNvPicPr>
                  <a:picLocks/>
                </p:cNvPicPr>
                <p:nvPr/>
              </p:nvPicPr>
              <p:blipFill>
                <a:blip r:embed="rId13"/>
                <a:stretch>
                  <a:fillRect/>
                </a:stretch>
              </p:blipFill>
              <p:spPr>
                <a:xfrm>
                  <a:off x="-1428751" y="2928937"/>
                  <a:ext cx="214313" cy="214313"/>
                </a:xfrm>
                <a:prstGeom prst="rect">
                  <a:avLst/>
                </a:prstGeom>
              </p:spPr>
            </p:pic>
          </p:control>
        </mc:Fallback>
      </mc:AlternateContent>
    </p:controls>
    <p:extLst>
      <p:ext uri="{BB962C8B-B14F-4D97-AF65-F5344CB8AC3E}">
        <p14:creationId xmlns:p14="http://schemas.microsoft.com/office/powerpoint/2010/main" val="171469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Hvanhoutan\Desktop\Powerpoint Border for Dr. Agrawal.png"/>
          <p:cNvPicPr>
            <a:picLocks noChangeAspect="1" noChangeArrowheads="1"/>
          </p:cNvPicPr>
          <p:nvPr/>
        </p:nvPicPr>
        <p:blipFill>
          <a:blip r:embed="rId3" cstate="print"/>
          <a:srcRect/>
          <a:stretch>
            <a:fillRect/>
          </a:stretch>
        </p:blipFill>
        <p:spPr bwMode="auto">
          <a:xfrm>
            <a:off x="2000250" y="1500188"/>
            <a:ext cx="5143500" cy="3857625"/>
          </a:xfrm>
          <a:prstGeom prst="rect">
            <a:avLst/>
          </a:prstGeom>
          <a:noFill/>
        </p:spPr>
      </p:pic>
      <p:sp>
        <p:nvSpPr>
          <p:cNvPr id="5122" name="Rectangle 2"/>
          <p:cNvSpPr>
            <a:spLocks noGrp="1" noChangeArrowheads="1"/>
          </p:cNvSpPr>
          <p:nvPr>
            <p:ph type="title"/>
          </p:nvPr>
        </p:nvSpPr>
        <p:spPr/>
        <p:txBody>
          <a:bodyPr/>
          <a:lstStyle/>
          <a:p>
            <a:pPr eaLnBrk="1" hangingPunct="1"/>
            <a:r>
              <a:rPr lang="en-US" dirty="0">
                <a:solidFill>
                  <a:srgbClr val="003399"/>
                </a:solidFill>
              </a:rPr>
              <a:t>How Can we Prevent This?</a:t>
            </a:r>
          </a:p>
        </p:txBody>
      </p:sp>
      <p:pic>
        <p:nvPicPr>
          <p:cNvPr id="5123" name="Picture 7" descr="mcd-wrldcup-mac"/>
          <p:cNvPicPr>
            <a:picLocks noChangeAspect="1" noChangeArrowheads="1"/>
          </p:cNvPicPr>
          <p:nvPr/>
        </p:nvPicPr>
        <p:blipFill>
          <a:blip r:embed="rId4" cstate="print"/>
          <a:srcRect/>
          <a:stretch>
            <a:fillRect/>
          </a:stretch>
        </p:blipFill>
        <p:spPr bwMode="auto">
          <a:xfrm>
            <a:off x="2343150" y="2914650"/>
            <a:ext cx="1951137" cy="2057400"/>
          </a:xfrm>
          <a:prstGeom prst="rect">
            <a:avLst/>
          </a:prstGeom>
          <a:noFill/>
          <a:ln w="9525">
            <a:noFill/>
            <a:miter lim="800000"/>
            <a:headEnd/>
            <a:tailEnd/>
          </a:ln>
        </p:spPr>
      </p:pic>
      <p:pic>
        <p:nvPicPr>
          <p:cNvPr id="6" name="Picture 6" descr="atherosclerosis"/>
          <p:cNvPicPr>
            <a:picLocks noChangeAspect="1" noChangeArrowheads="1"/>
          </p:cNvPicPr>
          <p:nvPr/>
        </p:nvPicPr>
        <p:blipFill>
          <a:blip r:embed="rId5" cstate="print"/>
          <a:srcRect/>
          <a:stretch>
            <a:fillRect/>
          </a:stretch>
        </p:blipFill>
        <p:spPr bwMode="auto">
          <a:xfrm>
            <a:off x="5386391" y="2871787"/>
            <a:ext cx="1430536" cy="2100263"/>
          </a:xfrm>
          <a:prstGeom prst="rect">
            <a:avLst/>
          </a:prstGeom>
          <a:noFill/>
          <a:ln w="9525">
            <a:noFill/>
            <a:miter lim="800000"/>
            <a:headEnd/>
            <a:tailEnd/>
          </a:ln>
          <a:effectLst>
            <a:outerShdw dist="17961" dir="2700000" algn="ctr" rotWithShape="0">
              <a:schemeClr val="bg2"/>
            </a:outerShdw>
          </a:effectLst>
        </p:spPr>
      </p:pic>
      <p:sp>
        <p:nvSpPr>
          <p:cNvPr id="5125" name="Line 6"/>
          <p:cNvSpPr>
            <a:spLocks noChangeShapeType="1"/>
          </p:cNvSpPr>
          <p:nvPr/>
        </p:nvSpPr>
        <p:spPr bwMode="auto">
          <a:xfrm>
            <a:off x="4486275" y="3857625"/>
            <a:ext cx="728663" cy="0"/>
          </a:xfrm>
          <a:prstGeom prst="line">
            <a:avLst/>
          </a:prstGeom>
          <a:noFill/>
          <a:ln w="57150">
            <a:solidFill>
              <a:schemeClr val="tx1"/>
            </a:solidFill>
            <a:round/>
            <a:headEnd/>
            <a:tailEnd type="triangle" w="med" len="med"/>
          </a:ln>
        </p:spPr>
        <p:txBody>
          <a:bodyPr wrap="none" anchor="ctr"/>
          <a:lstStyle/>
          <a:p>
            <a:endParaRPr lang="en-US" sz="1013"/>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vanhoutan\Desktop\Powerpoint Border for Dr. Agrawal.png"/>
          <p:cNvPicPr>
            <a:picLocks noChangeAspect="1" noChangeArrowheads="1"/>
          </p:cNvPicPr>
          <p:nvPr/>
        </p:nvPicPr>
        <p:blipFill>
          <a:blip r:embed="rId3" cstate="print"/>
          <a:srcRect/>
          <a:stretch>
            <a:fillRect/>
          </a:stretch>
        </p:blipFill>
        <p:spPr bwMode="auto">
          <a:xfrm>
            <a:off x="2000250" y="1500188"/>
            <a:ext cx="5143500" cy="3857625"/>
          </a:xfrm>
          <a:prstGeom prst="rect">
            <a:avLst/>
          </a:prstGeom>
          <a:noFill/>
        </p:spPr>
      </p:pic>
      <p:sp>
        <p:nvSpPr>
          <p:cNvPr id="8194" name="Rectangle 2"/>
          <p:cNvSpPr>
            <a:spLocks noGrp="1" noChangeArrowheads="1"/>
          </p:cNvSpPr>
          <p:nvPr>
            <p:ph type="title"/>
          </p:nvPr>
        </p:nvSpPr>
        <p:spPr/>
        <p:txBody>
          <a:bodyPr/>
          <a:lstStyle/>
          <a:p>
            <a:pPr eaLnBrk="1" hangingPunct="1"/>
            <a:r>
              <a:rPr lang="en-US" dirty="0">
                <a:solidFill>
                  <a:srgbClr val="003399"/>
                </a:solidFill>
              </a:rPr>
              <a:t>Atherosclerosis in Children</a:t>
            </a:r>
          </a:p>
        </p:txBody>
      </p:sp>
      <p:sp>
        <p:nvSpPr>
          <p:cNvPr id="18435" name="Rectangle 3"/>
          <p:cNvSpPr>
            <a:spLocks noGrp="1" noChangeArrowheads="1"/>
          </p:cNvSpPr>
          <p:nvPr>
            <p:ph type="body" idx="1"/>
          </p:nvPr>
        </p:nvSpPr>
        <p:spPr/>
        <p:txBody>
          <a:bodyPr/>
          <a:lstStyle/>
          <a:p>
            <a:pPr eaLnBrk="1" hangingPunct="1">
              <a:lnSpc>
                <a:spcPct val="80000"/>
              </a:lnSpc>
              <a:spcBef>
                <a:spcPct val="30000"/>
              </a:spcBef>
              <a:spcAft>
                <a:spcPct val="30000"/>
              </a:spcAft>
            </a:pPr>
            <a:r>
              <a:rPr lang="en-US" sz="1125" dirty="0">
                <a:solidFill>
                  <a:srgbClr val="003399"/>
                </a:solidFill>
                <a:cs typeface="Arial" pitchFamily="34" charset="0"/>
              </a:rPr>
              <a:t>Bogalusa Heart Study</a:t>
            </a:r>
          </a:p>
          <a:p>
            <a:pPr lvl="1" eaLnBrk="1" hangingPunct="1">
              <a:lnSpc>
                <a:spcPct val="80000"/>
              </a:lnSpc>
            </a:pPr>
            <a:r>
              <a:rPr lang="en-US" sz="1013" dirty="0">
                <a:solidFill>
                  <a:srgbClr val="003399"/>
                </a:solidFill>
                <a:cs typeface="Arial" pitchFamily="34" charset="0"/>
              </a:rPr>
              <a:t>Autopsies on young people with accidental cause of death</a:t>
            </a:r>
          </a:p>
          <a:p>
            <a:pPr lvl="1" eaLnBrk="1" hangingPunct="1">
              <a:lnSpc>
                <a:spcPct val="80000"/>
              </a:lnSpc>
            </a:pPr>
            <a:r>
              <a:rPr lang="en-US" sz="1013" dirty="0">
                <a:solidFill>
                  <a:srgbClr val="003399"/>
                </a:solidFill>
                <a:cs typeface="Arial" pitchFamily="34" charset="0"/>
              </a:rPr>
              <a:t>Found prevalence of fatty streaks and/or fibrous plaques by young adulthood of ~ 70%</a:t>
            </a:r>
          </a:p>
          <a:p>
            <a:pPr lvl="1" eaLnBrk="1" hangingPunct="1">
              <a:lnSpc>
                <a:spcPct val="80000"/>
              </a:lnSpc>
            </a:pPr>
            <a:r>
              <a:rPr lang="en-US" sz="1013" dirty="0">
                <a:solidFill>
                  <a:srgbClr val="003399"/>
                </a:solidFill>
                <a:cs typeface="Arial" pitchFamily="34" charset="0"/>
              </a:rPr>
              <a:t>Degree of atherosclerosis correlates directly with elevated total cholesterol, LDL, and TG</a:t>
            </a:r>
          </a:p>
          <a:p>
            <a:pPr lvl="1" eaLnBrk="1" hangingPunct="1">
              <a:lnSpc>
                <a:spcPct val="80000"/>
              </a:lnSpc>
            </a:pPr>
            <a:r>
              <a:rPr lang="en-US" sz="1013" dirty="0">
                <a:solidFill>
                  <a:srgbClr val="003399"/>
                </a:solidFill>
                <a:cs typeface="Arial" pitchFamily="34" charset="0"/>
              </a:rPr>
              <a:t>Negative correlation with HDL level</a:t>
            </a:r>
          </a:p>
          <a:p>
            <a:pPr lvl="1" eaLnBrk="1" hangingPunct="1">
              <a:lnSpc>
                <a:spcPct val="80000"/>
              </a:lnSpc>
              <a:spcBef>
                <a:spcPct val="30000"/>
              </a:spcBef>
              <a:spcAft>
                <a:spcPct val="30000"/>
              </a:spcAft>
            </a:pPr>
            <a:endParaRPr lang="en-US" sz="1013" dirty="0">
              <a:solidFill>
                <a:srgbClr val="003399"/>
              </a:solidFill>
              <a:cs typeface="Arial" pitchFamily="34" charset="0"/>
            </a:endParaRPr>
          </a:p>
          <a:p>
            <a:pPr eaLnBrk="1" hangingPunct="1">
              <a:lnSpc>
                <a:spcPct val="80000"/>
              </a:lnSpc>
              <a:spcBef>
                <a:spcPct val="30000"/>
              </a:spcBef>
              <a:spcAft>
                <a:spcPct val="30000"/>
              </a:spcAft>
            </a:pPr>
            <a:r>
              <a:rPr lang="en-US" sz="1125" dirty="0">
                <a:solidFill>
                  <a:srgbClr val="003399"/>
                </a:solidFill>
                <a:cs typeface="Arial" pitchFamily="34" charset="0"/>
              </a:rPr>
              <a:t>PDAY Study (Pathological Determinants of Atherosclerosis in Youth)</a:t>
            </a:r>
            <a:endParaRPr lang="en-US" sz="1350" dirty="0">
              <a:solidFill>
                <a:srgbClr val="003399"/>
              </a:solidFill>
              <a:cs typeface="Arial" pitchFamily="34" charset="0"/>
            </a:endParaRPr>
          </a:p>
          <a:p>
            <a:pPr lvl="1" eaLnBrk="1" hangingPunct="1">
              <a:lnSpc>
                <a:spcPct val="80000"/>
              </a:lnSpc>
            </a:pPr>
            <a:r>
              <a:rPr lang="en-US" sz="1013" dirty="0">
                <a:solidFill>
                  <a:srgbClr val="003399"/>
                </a:solidFill>
                <a:cs typeface="Arial" pitchFamily="34" charset="0"/>
              </a:rPr>
              <a:t>Evaluated 3,000 children age 15-34 who died of accidental causes</a:t>
            </a:r>
          </a:p>
          <a:p>
            <a:pPr lvl="1" eaLnBrk="1" hangingPunct="1">
              <a:lnSpc>
                <a:spcPct val="80000"/>
              </a:lnSpc>
            </a:pPr>
            <a:r>
              <a:rPr lang="en-US" sz="1013" dirty="0">
                <a:solidFill>
                  <a:srgbClr val="003399"/>
                </a:solidFill>
                <a:cs typeface="Arial" pitchFamily="34" charset="0"/>
              </a:rPr>
              <a:t>demonstrated the presence of early signs of atherosclerosis</a:t>
            </a:r>
          </a:p>
          <a:p>
            <a:pPr lvl="1" eaLnBrk="1" hangingPunct="1">
              <a:lnSpc>
                <a:spcPct val="80000"/>
              </a:lnSpc>
            </a:pPr>
            <a:r>
              <a:rPr lang="en-US" sz="1013" dirty="0">
                <a:solidFill>
                  <a:srgbClr val="003399"/>
                </a:solidFill>
                <a:cs typeface="Arial" pitchFamily="34" charset="0"/>
              </a:rPr>
              <a:t>showed an association between elevated cholesterol and degree of pathology (fatty streaks and fibrous plaques)</a:t>
            </a:r>
          </a:p>
        </p:txBody>
      </p:sp>
      <p:sp>
        <p:nvSpPr>
          <p:cNvPr id="8196" name="Text Box 4"/>
          <p:cNvSpPr txBox="1">
            <a:spLocks noChangeArrowheads="1"/>
          </p:cNvSpPr>
          <p:nvPr/>
        </p:nvSpPr>
        <p:spPr bwMode="auto">
          <a:xfrm>
            <a:off x="3286125" y="4886326"/>
            <a:ext cx="3600450" cy="86627"/>
          </a:xfrm>
          <a:prstGeom prst="rect">
            <a:avLst/>
          </a:prstGeom>
          <a:noFill/>
          <a:ln w="9525" algn="ctr">
            <a:noFill/>
            <a:miter lim="800000"/>
            <a:headEnd/>
            <a:tailEnd/>
          </a:ln>
        </p:spPr>
        <p:txBody>
          <a:bodyPr lIns="0" tIns="0" rIns="0" bIns="0">
            <a:spAutoFit/>
          </a:bodyPr>
          <a:lstStyle/>
          <a:p>
            <a:pPr algn="r" defTabSz="573227">
              <a:spcBef>
                <a:spcPct val="50000"/>
              </a:spcBef>
            </a:pPr>
            <a:r>
              <a:rPr lang="en-US" sz="563" dirty="0">
                <a:solidFill>
                  <a:srgbClr val="003399"/>
                </a:solidFill>
                <a:latin typeface="Book Antiqua" pitchFamily="18" charset="0"/>
              </a:rPr>
              <a:t>McGill et al. </a:t>
            </a:r>
            <a:r>
              <a:rPr lang="en-US" sz="563" i="1" dirty="0">
                <a:solidFill>
                  <a:srgbClr val="003399"/>
                </a:solidFill>
                <a:latin typeface="Book Antiqua" pitchFamily="18" charset="0"/>
              </a:rPr>
              <a:t>Circulation. </a:t>
            </a:r>
            <a:r>
              <a:rPr lang="en-US" sz="563" dirty="0">
                <a:solidFill>
                  <a:srgbClr val="003399"/>
                </a:solidFill>
                <a:latin typeface="Book Antiqua" pitchFamily="18" charset="0"/>
              </a:rPr>
              <a:t>2001; 103 (11): 1546-1550.</a:t>
            </a:r>
            <a:endParaRPr lang="en-US" sz="563" i="1" dirty="0">
              <a:solidFill>
                <a:srgbClr val="003399"/>
              </a:solidFill>
              <a:latin typeface="Book Antiqua" pitchFamily="18" charset="0"/>
            </a:endParaRPr>
          </a:p>
        </p:txBody>
      </p:sp>
      <p:sp>
        <p:nvSpPr>
          <p:cNvPr id="8197" name="Text Box 5"/>
          <p:cNvSpPr txBox="1">
            <a:spLocks noChangeArrowheads="1"/>
          </p:cNvSpPr>
          <p:nvPr/>
        </p:nvSpPr>
        <p:spPr bwMode="auto">
          <a:xfrm>
            <a:off x="3286125" y="5014913"/>
            <a:ext cx="3600450" cy="86627"/>
          </a:xfrm>
          <a:prstGeom prst="rect">
            <a:avLst/>
          </a:prstGeom>
          <a:noFill/>
          <a:ln w="9525" algn="ctr">
            <a:noFill/>
            <a:miter lim="800000"/>
            <a:headEnd/>
            <a:tailEnd/>
          </a:ln>
        </p:spPr>
        <p:txBody>
          <a:bodyPr lIns="0" tIns="0" rIns="0" bIns="0">
            <a:spAutoFit/>
          </a:bodyPr>
          <a:lstStyle/>
          <a:p>
            <a:pPr algn="r" defTabSz="573227">
              <a:spcBef>
                <a:spcPct val="50000"/>
              </a:spcBef>
            </a:pPr>
            <a:r>
              <a:rPr lang="en-US" sz="563" dirty="0">
                <a:solidFill>
                  <a:srgbClr val="003399"/>
                </a:solidFill>
                <a:latin typeface="Book Antiqua" pitchFamily="18" charset="0"/>
              </a:rPr>
              <a:t>Newman et al. </a:t>
            </a:r>
            <a:r>
              <a:rPr lang="en-US" sz="563" i="1" dirty="0">
                <a:solidFill>
                  <a:srgbClr val="003399"/>
                </a:solidFill>
                <a:latin typeface="Book Antiqua" pitchFamily="18" charset="0"/>
              </a:rPr>
              <a:t>N Eng J Med. </a:t>
            </a:r>
            <a:r>
              <a:rPr lang="en-US" sz="563" dirty="0">
                <a:solidFill>
                  <a:srgbClr val="003399"/>
                </a:solidFill>
                <a:latin typeface="Book Antiqua" pitchFamily="18" charset="0"/>
              </a:rPr>
              <a:t>1986; 314 (3): 138-144.</a:t>
            </a:r>
            <a:endParaRPr lang="en-US" sz="563" i="1" dirty="0">
              <a:solidFill>
                <a:srgbClr val="003399"/>
              </a:solidFill>
              <a:latin typeface="Book Antiqua"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Hvanhoutan\Desktop\Powerpoint Border for Dr. Agrawal.png">
            <a:extLst>
              <a:ext uri="{FF2B5EF4-FFF2-40B4-BE49-F238E27FC236}">
                <a16:creationId xmlns:a16="http://schemas.microsoft.com/office/drawing/2014/main" id="{CCD765BA-824D-4530-B957-431A0B8F972E}"/>
              </a:ext>
            </a:extLst>
          </p:cNvPr>
          <p:cNvPicPr>
            <a:picLocks noChangeAspect="1" noChangeArrowheads="1"/>
          </p:cNvPicPr>
          <p:nvPr/>
        </p:nvPicPr>
        <p:blipFill>
          <a:blip r:embed="rId10" cstate="print"/>
          <a:srcRect/>
          <a:stretch>
            <a:fillRect/>
          </a:stretch>
        </p:blipFill>
        <p:spPr bwMode="auto">
          <a:xfrm>
            <a:off x="2000250" y="1500188"/>
            <a:ext cx="5143500" cy="3857625"/>
          </a:xfrm>
          <a:prstGeom prst="rect">
            <a:avLst/>
          </a:prstGeom>
          <a:noFill/>
        </p:spPr>
      </p:pic>
      <p:sp>
        <p:nvSpPr>
          <p:cNvPr id="2" name="ContextA">
            <a:extLst>
              <a:ext uri="{FF2B5EF4-FFF2-40B4-BE49-F238E27FC236}">
                <a16:creationId xmlns:a16="http://schemas.microsoft.com/office/drawing/2014/main" id="{BD188365-CCE3-4047-A804-FD197ECF78F6}"/>
              </a:ext>
            </a:extLst>
          </p:cNvPr>
          <p:cNvSpPr>
            <a:spLocks noGrp="1"/>
          </p:cNvSpPr>
          <p:nvPr>
            <p:ph type="title" idx="10"/>
            <p:custDataLst>
              <p:tags r:id="rId3"/>
            </p:custDataLst>
          </p:nvPr>
        </p:nvSpPr>
        <p:spPr/>
        <p:txBody>
          <a:bodyPr/>
          <a:lstStyle/>
          <a:p>
            <a:r>
              <a:rPr lang="en-US" dirty="0">
                <a:solidFill>
                  <a:srgbClr val="000099"/>
                </a:solidFill>
              </a:rPr>
              <a:t>What is Normal Serum LDL for a Human?</a:t>
            </a:r>
          </a:p>
        </p:txBody>
      </p:sp>
      <p:sp>
        <p:nvSpPr>
          <p:cNvPr id="3" name="ContextB">
            <a:extLst>
              <a:ext uri="{FF2B5EF4-FFF2-40B4-BE49-F238E27FC236}">
                <a16:creationId xmlns:a16="http://schemas.microsoft.com/office/drawing/2014/main" id="{060958A3-6753-4B98-86B7-AD85DAAE09E2}"/>
              </a:ext>
            </a:extLst>
          </p:cNvPr>
          <p:cNvSpPr>
            <a:spLocks noGrp="1"/>
          </p:cNvSpPr>
          <p:nvPr>
            <p:ph type="body" idx="11"/>
            <p:custDataLst>
              <p:tags r:id="rId4"/>
            </p:custDataLst>
          </p:nvPr>
        </p:nvSpPr>
        <p:spPr>
          <a:xfrm>
            <a:off x="2257425" y="3000375"/>
            <a:ext cx="2857500" cy="1414463"/>
          </a:xfrm>
        </p:spPr>
        <p:txBody>
          <a:bodyPr/>
          <a:lstStyle/>
          <a:p>
            <a:r>
              <a:rPr lang="en-US" dirty="0">
                <a:solidFill>
                  <a:srgbClr val="000099"/>
                </a:solidFill>
              </a:rPr>
              <a:t>130mg/dl or less</a:t>
            </a:r>
          </a:p>
          <a:p>
            <a:r>
              <a:rPr lang="en-US" dirty="0">
                <a:solidFill>
                  <a:srgbClr val="000099"/>
                </a:solidFill>
              </a:rPr>
              <a:t>100mg/dl or less</a:t>
            </a:r>
          </a:p>
          <a:p>
            <a:r>
              <a:rPr lang="en-US" dirty="0">
                <a:solidFill>
                  <a:srgbClr val="000099"/>
                </a:solidFill>
              </a:rPr>
              <a:t>70mg/dl or less</a:t>
            </a:r>
          </a:p>
          <a:p>
            <a:r>
              <a:rPr lang="en-US" dirty="0">
                <a:solidFill>
                  <a:srgbClr val="000099"/>
                </a:solidFill>
              </a:rPr>
              <a:t>50mg/dl or less</a:t>
            </a:r>
          </a:p>
          <a:p>
            <a:r>
              <a:rPr lang="en-US" dirty="0">
                <a:solidFill>
                  <a:srgbClr val="000099"/>
                </a:solidFill>
              </a:rPr>
              <a:t>25mg/dl or less</a:t>
            </a:r>
          </a:p>
        </p:txBody>
      </p:sp>
      <p:sp>
        <p:nvSpPr>
          <p:cNvPr id="4" name="PollCounter1" hidden="1">
            <a:extLst>
              <a:ext uri="{FF2B5EF4-FFF2-40B4-BE49-F238E27FC236}">
                <a16:creationId xmlns:a16="http://schemas.microsoft.com/office/drawing/2014/main" id="{A35C89EB-5E2A-443F-85AC-3322BA99C35A}"/>
              </a:ext>
            </a:extLst>
          </p:cNvPr>
          <p:cNvSpPr txBox="1"/>
          <p:nvPr>
            <p:custDataLst>
              <p:tags r:id="rId5"/>
            </p:custDataLst>
          </p:nvPr>
        </p:nvSpPr>
        <p:spPr>
          <a:xfrm>
            <a:off x="2257425" y="4886328"/>
            <a:ext cx="714375" cy="265457"/>
          </a:xfrm>
          <a:prstGeom prst="rect">
            <a:avLst/>
          </a:prstGeom>
          <a:noFill/>
          <a:ln w="12700" cmpd="sng">
            <a:solidFill>
              <a:schemeClr val="tx1"/>
            </a:solidFill>
          </a:ln>
        </p:spPr>
        <p:txBody>
          <a:bodyPr vert="horz" rtlCol="0">
            <a:spAutoFit/>
          </a:bodyPr>
          <a:lstStyle/>
          <a:p>
            <a:pPr algn="ctr"/>
            <a:r>
              <a:rPr lang="en-US" sz="1125"/>
              <a:t>0 / 0</a:t>
            </a:r>
            <a:endParaRPr lang="en-US" sz="1125" dirty="0"/>
          </a:p>
        </p:txBody>
      </p:sp>
      <p:sp>
        <p:nvSpPr>
          <p:cNvPr id="5" name="CrossTabLblShape" hidden="1">
            <a:extLst>
              <a:ext uri="{FF2B5EF4-FFF2-40B4-BE49-F238E27FC236}">
                <a16:creationId xmlns:a16="http://schemas.microsoft.com/office/drawing/2014/main" id="{35724C7B-0488-43C1-AACA-19A4A799B656}"/>
              </a:ext>
            </a:extLst>
          </p:cNvPr>
          <p:cNvSpPr txBox="1"/>
          <p:nvPr/>
        </p:nvSpPr>
        <p:spPr>
          <a:xfrm>
            <a:off x="3043241" y="4886328"/>
            <a:ext cx="1051891" cy="265457"/>
          </a:xfrm>
          <a:prstGeom prst="rect">
            <a:avLst/>
          </a:prstGeom>
          <a:noFill/>
        </p:spPr>
        <p:txBody>
          <a:bodyPr vert="horz" wrap="none" rtlCol="0">
            <a:spAutoFit/>
          </a:bodyPr>
          <a:lstStyle/>
          <a:p>
            <a:r>
              <a:rPr lang="en-US" sz="1125" dirty="0"/>
              <a:t>Cross-tab label</a:t>
            </a:r>
          </a:p>
        </p:txBody>
      </p:sp>
      <p:graphicFrame>
        <p:nvGraphicFramePr>
          <p:cNvPr id="6" name="OTChartCtrl1">
            <a:extLst>
              <a:ext uri="{FF2B5EF4-FFF2-40B4-BE49-F238E27FC236}">
                <a16:creationId xmlns:a16="http://schemas.microsoft.com/office/drawing/2014/main" id="{537A6D5D-1C21-43EC-824A-E7DA6A09C16B}"/>
              </a:ext>
            </a:extLst>
          </p:cNvPr>
          <p:cNvGraphicFramePr>
            <a:graphicFrameLocks noChangeAspect="1"/>
          </p:cNvGraphicFramePr>
          <p:nvPr>
            <p:custDataLst>
              <p:tags r:id="rId6"/>
            </p:custDataLst>
            <p:extLst>
              <p:ext uri="{D42A27DB-BD31-4B8C-83A1-F6EECF244321}">
                <p14:modId xmlns:p14="http://schemas.microsoft.com/office/powerpoint/2010/main" val="3791121021"/>
              </p:ext>
            </p:extLst>
          </p:nvPr>
        </p:nvGraphicFramePr>
        <p:xfrm>
          <a:off x="5129213" y="2743200"/>
          <a:ext cx="2000250" cy="2428875"/>
        </p:xfrm>
        <a:graphic>
          <a:graphicData uri="http://schemas.openxmlformats.org/presentationml/2006/ole">
            <mc:AlternateContent xmlns:mc="http://schemas.openxmlformats.org/markup-compatibility/2006">
              <mc:Choice xmlns:v="urn:schemas-microsoft-com:vml" Requires="v">
                <p:oleObj spid="_x0000_s6192" name="Chart" r:id="rId11" imgW="4441220" imgH="5393479" progId="MSGraph.Chart.8">
                  <p:embed followColorScheme="full"/>
                </p:oleObj>
              </mc:Choice>
              <mc:Fallback>
                <p:oleObj name="Chart" r:id="rId11" imgW="4441220" imgH="5393479" progId="MSGraph.Chart.8">
                  <p:embed followColorScheme="full"/>
                  <p:pic>
                    <p:nvPicPr>
                      <p:cNvPr id="0" name=""/>
                      <p:cNvPicPr/>
                      <p:nvPr/>
                    </p:nvPicPr>
                    <p:blipFill>
                      <a:blip r:embed="rId12"/>
                      <a:stretch>
                        <a:fillRect/>
                      </a:stretch>
                    </p:blipFill>
                    <p:spPr>
                      <a:xfrm>
                        <a:off x="5129213" y="2743200"/>
                        <a:ext cx="2000250" cy="2428875"/>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2F45C620-20C2-4C92-A8AF-FB6188134EA4}"/>
              </a:ext>
            </a:extLst>
          </p:cNvPr>
          <p:cNvSpPr txBox="1"/>
          <p:nvPr/>
        </p:nvSpPr>
        <p:spPr>
          <a:xfrm>
            <a:off x="-714376" y="1500188"/>
            <a:ext cx="642938" cy="248209"/>
          </a:xfrm>
          <a:prstGeom prst="rect">
            <a:avLst/>
          </a:prstGeom>
          <a:noFill/>
        </p:spPr>
        <p:txBody>
          <a:bodyPr vert="horz" rtlCol="0">
            <a:spAutoFit/>
          </a:bodyPr>
          <a:lstStyle/>
          <a:p>
            <a:r>
              <a:rPr lang="en-US" sz="1013"/>
              <a:t> </a:t>
            </a:r>
          </a:p>
        </p:txBody>
      </p:sp>
      <p:sp>
        <p:nvSpPr>
          <p:cNvPr id="10" name="Timer1">
            <a:extLst>
              <a:ext uri="{FF2B5EF4-FFF2-40B4-BE49-F238E27FC236}">
                <a16:creationId xmlns:a16="http://schemas.microsoft.com/office/drawing/2014/main" id="{5219C70E-DF8E-48FF-AE5B-224BF48CD42C}"/>
              </a:ext>
            </a:extLst>
          </p:cNvPr>
          <p:cNvSpPr txBox="1"/>
          <p:nvPr>
            <p:custDataLst>
              <p:tags r:id="rId7"/>
            </p:custDataLst>
          </p:nvPr>
        </p:nvSpPr>
        <p:spPr>
          <a:xfrm>
            <a:off x="6257928" y="4714875"/>
            <a:ext cx="535781" cy="357188"/>
          </a:xfrm>
          <a:prstGeom prst="rect">
            <a:avLst/>
          </a:prstGeom>
          <a:noFill/>
          <a:ln w="76200" cmpd="tri">
            <a:solidFill>
              <a:schemeClr val="tx1"/>
            </a:solidFill>
          </a:ln>
        </p:spPr>
        <p:txBody>
          <a:bodyPr vert="horz" wrap="none" rtlCol="0">
            <a:noAutofit/>
          </a:bodyPr>
          <a:lstStyle/>
          <a:p>
            <a:pPr algn="ctr"/>
            <a:r>
              <a:rPr lang="en-US" sz="2025"/>
              <a:t>20</a:t>
            </a:r>
          </a:p>
        </p:txBody>
      </p:sp>
    </p:spTree>
    <p:custDataLst>
      <p:tags r:id="rId2"/>
    </p:custDataLst>
    <p:controls>
      <mc:AlternateContent xmlns:mc="http://schemas.openxmlformats.org/markup-compatibility/2006">
        <mc:Choice xmlns:v="urn:schemas-microsoft-com:vml" Requires="v">
          <p:control spid="6193" name="OPActiveX" r:id="rId8" imgW="213480" imgH="213480"/>
        </mc:Choice>
        <mc:Fallback>
          <p:control name="OPActiveX" r:id="rId8" imgW="213480" imgH="213480">
            <p:pic>
              <p:nvPicPr>
                <p:cNvPr id="7" name="OPActiveX" hidden="1">
                  <a:extLst>
                    <a:ext uri="{FF2B5EF4-FFF2-40B4-BE49-F238E27FC236}">
                      <a16:creationId xmlns:a16="http://schemas.microsoft.com/office/drawing/2014/main" id="{AB00A224-1371-4BA3-9345-F0002FA59924}"/>
                    </a:ext>
                  </a:extLst>
                </p:cNvPr>
                <p:cNvPicPr>
                  <a:picLocks/>
                </p:cNvPicPr>
                <p:nvPr/>
              </p:nvPicPr>
              <p:blipFill>
                <a:blip r:embed="rId13"/>
                <a:stretch>
                  <a:fillRect/>
                </a:stretch>
              </p:blipFill>
              <p:spPr>
                <a:xfrm>
                  <a:off x="-1428751" y="2928937"/>
                  <a:ext cx="214313" cy="214313"/>
                </a:xfrm>
                <a:prstGeom prst="rect">
                  <a:avLst/>
                </a:prstGeom>
              </p:spPr>
            </p:pic>
          </p:control>
        </mc:Fallback>
      </mc:AlternateContent>
    </p:controls>
    <p:extLst>
      <p:ext uri="{BB962C8B-B14F-4D97-AF65-F5344CB8AC3E}">
        <p14:creationId xmlns:p14="http://schemas.microsoft.com/office/powerpoint/2010/main" val="88124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vanhoutan\Desktop\Powerpoint Border for Dr. Agrawal.png"/>
          <p:cNvPicPr>
            <a:picLocks noChangeAspect="1" noChangeArrowheads="1"/>
          </p:cNvPicPr>
          <p:nvPr/>
        </p:nvPicPr>
        <p:blipFill>
          <a:blip r:embed="rId2" cstate="print"/>
          <a:srcRect/>
          <a:stretch>
            <a:fillRect/>
          </a:stretch>
        </p:blipFill>
        <p:spPr bwMode="auto">
          <a:xfrm>
            <a:off x="2000250" y="1500188"/>
            <a:ext cx="5143500" cy="3857625"/>
          </a:xfrm>
          <a:prstGeom prst="rect">
            <a:avLst/>
          </a:prstGeom>
          <a:noFill/>
        </p:spPr>
      </p:pic>
      <p:sp>
        <p:nvSpPr>
          <p:cNvPr id="2" name="Title 1"/>
          <p:cNvSpPr>
            <a:spLocks noGrp="1"/>
          </p:cNvSpPr>
          <p:nvPr>
            <p:ph type="title"/>
          </p:nvPr>
        </p:nvSpPr>
        <p:spPr>
          <a:xfrm>
            <a:off x="2257425" y="1843087"/>
            <a:ext cx="4629150" cy="642938"/>
          </a:xfrm>
        </p:spPr>
        <p:txBody>
          <a:bodyPr>
            <a:normAutofit fontScale="90000"/>
          </a:bodyPr>
          <a:lstStyle/>
          <a:p>
            <a:pPr>
              <a:defRPr/>
            </a:pPr>
            <a:r>
              <a:rPr lang="en-US" dirty="0">
                <a:solidFill>
                  <a:srgbClr val="003399"/>
                </a:solidFill>
              </a:rPr>
              <a:t>What is Normal LDL?</a:t>
            </a:r>
            <a:br>
              <a:rPr lang="en-US" dirty="0">
                <a:solidFill>
                  <a:srgbClr val="003399"/>
                </a:solidFill>
              </a:rPr>
            </a:br>
            <a:endParaRPr lang="en-US" dirty="0">
              <a:solidFill>
                <a:srgbClr val="003399"/>
              </a:solidFill>
            </a:endParaRPr>
          </a:p>
        </p:txBody>
      </p:sp>
      <p:sp>
        <p:nvSpPr>
          <p:cNvPr id="57347" name="Content Placeholder 2"/>
          <p:cNvSpPr>
            <a:spLocks noGrp="1"/>
          </p:cNvSpPr>
          <p:nvPr>
            <p:ph idx="1"/>
          </p:nvPr>
        </p:nvSpPr>
        <p:spPr/>
        <p:txBody>
          <a:bodyPr/>
          <a:lstStyle/>
          <a:p>
            <a:r>
              <a:rPr lang="en-US" dirty="0">
                <a:solidFill>
                  <a:srgbClr val="003399"/>
                </a:solidFill>
              </a:rPr>
              <a:t>Umbilical blood in range of 50 mg/dl</a:t>
            </a:r>
          </a:p>
          <a:p>
            <a:r>
              <a:rPr lang="en-US" dirty="0" err="1">
                <a:solidFill>
                  <a:srgbClr val="003399"/>
                </a:solidFill>
              </a:rPr>
              <a:t>Hypobetalipoproteinemia</a:t>
            </a:r>
            <a:r>
              <a:rPr lang="en-US" dirty="0">
                <a:solidFill>
                  <a:srgbClr val="003399"/>
                </a:solidFill>
              </a:rPr>
              <a:t> can have normal survival</a:t>
            </a:r>
          </a:p>
          <a:p>
            <a:r>
              <a:rPr lang="en-US" dirty="0">
                <a:solidFill>
                  <a:srgbClr val="003399"/>
                </a:solidFill>
              </a:rPr>
              <a:t>LDL receptors 50% saturated at 10 mg/dl</a:t>
            </a:r>
          </a:p>
          <a:p>
            <a:r>
              <a:rPr lang="en-US" dirty="0">
                <a:solidFill>
                  <a:srgbClr val="003399"/>
                </a:solidFill>
              </a:rPr>
              <a:t>Most mammals have LDL of 50-70 mg/dl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vanhoutan\Desktop\Powerpoint Border for Dr. Agrawal.png"/>
          <p:cNvPicPr>
            <a:picLocks noChangeAspect="1" noChangeArrowheads="1"/>
          </p:cNvPicPr>
          <p:nvPr/>
        </p:nvPicPr>
        <p:blipFill>
          <a:blip r:embed="rId2" cstate="print"/>
          <a:srcRect/>
          <a:stretch>
            <a:fillRect/>
          </a:stretch>
        </p:blipFill>
        <p:spPr bwMode="auto">
          <a:xfrm>
            <a:off x="2000250" y="1500188"/>
            <a:ext cx="5143500" cy="3857625"/>
          </a:xfrm>
          <a:prstGeom prst="rect">
            <a:avLst/>
          </a:prstGeom>
          <a:noFill/>
        </p:spPr>
      </p:pic>
      <p:sp>
        <p:nvSpPr>
          <p:cNvPr id="4" name="Title 3"/>
          <p:cNvSpPr>
            <a:spLocks noGrp="1"/>
          </p:cNvSpPr>
          <p:nvPr>
            <p:ph type="ctrTitle"/>
          </p:nvPr>
        </p:nvSpPr>
        <p:spPr>
          <a:xfrm>
            <a:off x="2000250" y="2057404"/>
            <a:ext cx="5143500" cy="826889"/>
          </a:xfrm>
        </p:spPr>
        <p:txBody>
          <a:bodyPr>
            <a:normAutofit fontScale="90000"/>
          </a:bodyPr>
          <a:lstStyle/>
          <a:p>
            <a:r>
              <a:rPr lang="en-US" dirty="0">
                <a:solidFill>
                  <a:srgbClr val="003399"/>
                </a:solidFill>
              </a:rPr>
              <a:t>Life Long Reduction of Exposure To High LDL in Humans Lead to Reduce Atherosclerosis</a:t>
            </a:r>
          </a:p>
        </p:txBody>
      </p:sp>
      <p:pic>
        <p:nvPicPr>
          <p:cNvPr id="33794" name="Picture 2" descr="Image result for atherosclerosis"/>
          <p:cNvPicPr>
            <a:picLocks noChangeAspect="1" noChangeArrowheads="1"/>
          </p:cNvPicPr>
          <p:nvPr/>
        </p:nvPicPr>
        <p:blipFill>
          <a:blip r:embed="rId3" cstate="print"/>
          <a:srcRect t="13356" b="2504"/>
          <a:stretch>
            <a:fillRect/>
          </a:stretch>
        </p:blipFill>
        <p:spPr bwMode="auto">
          <a:xfrm>
            <a:off x="3071813" y="3214691"/>
            <a:ext cx="2828925" cy="178445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vanhoutan\Desktop\Powerpoint Border for Dr. Agrawal.png"/>
          <p:cNvPicPr>
            <a:picLocks noChangeAspect="1" noChangeArrowheads="1"/>
          </p:cNvPicPr>
          <p:nvPr/>
        </p:nvPicPr>
        <p:blipFill>
          <a:blip r:embed="rId2" cstate="print"/>
          <a:srcRect/>
          <a:stretch>
            <a:fillRect/>
          </a:stretch>
        </p:blipFill>
        <p:spPr bwMode="auto">
          <a:xfrm>
            <a:off x="2000250" y="1500188"/>
            <a:ext cx="5143500" cy="3857625"/>
          </a:xfrm>
          <a:prstGeom prst="rect">
            <a:avLst/>
          </a:prstGeom>
          <a:noFill/>
        </p:spPr>
      </p:pic>
      <p:sp>
        <p:nvSpPr>
          <p:cNvPr id="2" name="Title 1"/>
          <p:cNvSpPr>
            <a:spLocks noGrp="1"/>
          </p:cNvSpPr>
          <p:nvPr>
            <p:ph type="title"/>
          </p:nvPr>
        </p:nvSpPr>
        <p:spPr>
          <a:xfrm>
            <a:off x="2000250" y="1757365"/>
            <a:ext cx="5143500" cy="505493"/>
          </a:xfrm>
        </p:spPr>
        <p:txBody>
          <a:bodyPr>
            <a:noAutofit/>
          </a:bodyPr>
          <a:lstStyle/>
          <a:p>
            <a:r>
              <a:rPr lang="en-US" sz="1800" dirty="0">
                <a:solidFill>
                  <a:srgbClr val="003399"/>
                </a:solidFill>
              </a:rPr>
              <a:t>Effect of Life Long Reduction of LDL on CV Event</a:t>
            </a:r>
          </a:p>
        </p:txBody>
      </p:sp>
      <p:pic>
        <p:nvPicPr>
          <p:cNvPr id="4" name="Content Placeholder 3" descr="Capture 3.PNG"/>
          <p:cNvPicPr>
            <a:picLocks noGrp="1" noChangeAspect="1"/>
          </p:cNvPicPr>
          <p:nvPr>
            <p:ph idx="1"/>
          </p:nvPr>
        </p:nvPicPr>
        <p:blipFill>
          <a:blip r:embed="rId3" cstate="print"/>
          <a:stretch>
            <a:fillRect/>
          </a:stretch>
        </p:blipFill>
        <p:spPr>
          <a:xfrm>
            <a:off x="3244531" y="2185987"/>
            <a:ext cx="2654945" cy="295751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vanhoutan\Desktop\Powerpoint Border for Dr. Agrawal.png"/>
          <p:cNvPicPr>
            <a:picLocks noChangeAspect="1" noChangeArrowheads="1"/>
          </p:cNvPicPr>
          <p:nvPr/>
        </p:nvPicPr>
        <p:blipFill>
          <a:blip r:embed="rId2" cstate="print"/>
          <a:srcRect/>
          <a:stretch>
            <a:fillRect/>
          </a:stretch>
        </p:blipFill>
        <p:spPr bwMode="auto">
          <a:xfrm>
            <a:off x="2000250" y="1500188"/>
            <a:ext cx="5143500" cy="3857625"/>
          </a:xfrm>
          <a:prstGeom prst="rect">
            <a:avLst/>
          </a:prstGeom>
          <a:noFill/>
        </p:spPr>
      </p:pic>
      <p:pic>
        <p:nvPicPr>
          <p:cNvPr id="31746" name="Picture 2"/>
          <p:cNvPicPr>
            <a:picLocks noGrp="1" noChangeAspect="1" noChangeArrowheads="1"/>
          </p:cNvPicPr>
          <p:nvPr>
            <p:ph idx="1"/>
          </p:nvPr>
        </p:nvPicPr>
        <p:blipFill>
          <a:blip r:embed="rId3" cstate="print"/>
          <a:srcRect/>
          <a:stretch>
            <a:fillRect/>
          </a:stretch>
        </p:blipFill>
        <p:spPr bwMode="auto">
          <a:xfrm>
            <a:off x="2370389" y="1797876"/>
            <a:ext cx="4403223" cy="330276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vanhoutan\Desktop\Powerpoint Border for Dr. Agrawal.png"/>
          <p:cNvPicPr>
            <a:picLocks noChangeAspect="1" noChangeArrowheads="1"/>
          </p:cNvPicPr>
          <p:nvPr/>
        </p:nvPicPr>
        <p:blipFill>
          <a:blip r:embed="rId2" cstate="print"/>
          <a:srcRect/>
          <a:stretch>
            <a:fillRect/>
          </a:stretch>
        </p:blipFill>
        <p:spPr bwMode="auto">
          <a:xfrm>
            <a:off x="1085850" y="814387"/>
            <a:ext cx="6915150" cy="5186363"/>
          </a:xfrm>
          <a:prstGeom prst="rect">
            <a:avLst/>
          </a:prstGeom>
          <a:noFill/>
        </p:spPr>
      </p:pic>
      <p:sp>
        <p:nvSpPr>
          <p:cNvPr id="2" name="Title 1"/>
          <p:cNvSpPr>
            <a:spLocks noGrp="1"/>
          </p:cNvSpPr>
          <p:nvPr>
            <p:ph type="title"/>
          </p:nvPr>
        </p:nvSpPr>
        <p:spPr/>
        <p:txBody>
          <a:bodyPr/>
          <a:lstStyle/>
          <a:p>
            <a:r>
              <a:rPr lang="en-US" dirty="0">
                <a:solidFill>
                  <a:schemeClr val="tx2"/>
                </a:solidFill>
                <a:latin typeface="Georgia" pitchFamily="18" charset="0"/>
              </a:rPr>
              <a:t>Case Presentation #1</a:t>
            </a:r>
          </a:p>
        </p:txBody>
      </p:sp>
      <p:sp>
        <p:nvSpPr>
          <p:cNvPr id="3" name="Content Placeholder 2"/>
          <p:cNvSpPr>
            <a:spLocks noGrp="1"/>
          </p:cNvSpPr>
          <p:nvPr>
            <p:ph idx="1"/>
          </p:nvPr>
        </p:nvSpPr>
        <p:spPr/>
        <p:txBody>
          <a:bodyPr>
            <a:normAutofit/>
          </a:bodyPr>
          <a:lstStyle/>
          <a:p>
            <a:r>
              <a:rPr lang="en-US" sz="1013" dirty="0">
                <a:solidFill>
                  <a:schemeClr val="tx2"/>
                </a:solidFill>
                <a:latin typeface="Georgia" pitchFamily="18" charset="0"/>
              </a:rPr>
              <a:t>His current medications include ,</a:t>
            </a:r>
          </a:p>
          <a:p>
            <a:r>
              <a:rPr lang="en-US" sz="1013" dirty="0">
                <a:solidFill>
                  <a:schemeClr val="tx2"/>
                </a:solidFill>
                <a:latin typeface="Georgia" pitchFamily="18" charset="0"/>
              </a:rPr>
              <a:t> ASA, 81mg once a day</a:t>
            </a:r>
          </a:p>
          <a:p>
            <a:r>
              <a:rPr lang="en-US" sz="1013" dirty="0">
                <a:solidFill>
                  <a:schemeClr val="tx2"/>
                </a:solidFill>
                <a:latin typeface="Georgia" pitchFamily="18" charset="0"/>
              </a:rPr>
              <a:t>Coreg, 6.2mg twice a day</a:t>
            </a:r>
          </a:p>
          <a:p>
            <a:r>
              <a:rPr lang="en-US" sz="1013" dirty="0">
                <a:solidFill>
                  <a:schemeClr val="tx2"/>
                </a:solidFill>
                <a:latin typeface="Georgia" pitchFamily="18" charset="0"/>
              </a:rPr>
              <a:t>Elanapril 5 mg/day</a:t>
            </a:r>
          </a:p>
          <a:p>
            <a:r>
              <a:rPr lang="en-US" sz="1013" dirty="0">
                <a:solidFill>
                  <a:schemeClr val="tx2"/>
                </a:solidFill>
                <a:latin typeface="Georgia" pitchFamily="18" charset="0"/>
              </a:rPr>
              <a:t>Atrovastatin 80 mg/day</a:t>
            </a:r>
          </a:p>
          <a:p>
            <a:r>
              <a:rPr lang="en-US" sz="1013" dirty="0" err="1">
                <a:solidFill>
                  <a:schemeClr val="tx2"/>
                </a:solidFill>
                <a:latin typeface="Georgia" pitchFamily="18" charset="0"/>
              </a:rPr>
              <a:t>Brilinta</a:t>
            </a:r>
            <a:r>
              <a:rPr lang="en-US" sz="1013" dirty="0">
                <a:solidFill>
                  <a:schemeClr val="tx2"/>
                </a:solidFill>
                <a:latin typeface="Georgia" pitchFamily="18" charset="0"/>
              </a:rPr>
              <a:t> 90mg twice a day</a:t>
            </a:r>
          </a:p>
          <a:p>
            <a:r>
              <a:rPr lang="en-US" sz="1013" dirty="0">
                <a:solidFill>
                  <a:schemeClr val="tx2"/>
                </a:solidFill>
                <a:latin typeface="Georgia" pitchFamily="18" charset="0"/>
              </a:rPr>
              <a:t>NTG 0.4mg </a:t>
            </a:r>
            <a:r>
              <a:rPr lang="en-US" sz="1013" dirty="0" err="1">
                <a:solidFill>
                  <a:schemeClr val="tx2"/>
                </a:solidFill>
                <a:latin typeface="Georgia" pitchFamily="18" charset="0"/>
              </a:rPr>
              <a:t>sl</a:t>
            </a:r>
            <a:r>
              <a:rPr lang="en-US" sz="1013" dirty="0">
                <a:solidFill>
                  <a:schemeClr val="tx2"/>
                </a:solidFill>
                <a:latin typeface="Georgia" pitchFamily="18" charset="0"/>
              </a:rPr>
              <a:t> </a:t>
            </a:r>
            <a:r>
              <a:rPr lang="en-US" sz="1013" dirty="0" err="1">
                <a:solidFill>
                  <a:schemeClr val="tx2"/>
                </a:solidFill>
                <a:latin typeface="Georgia" pitchFamily="18" charset="0"/>
              </a:rPr>
              <a:t>prn</a:t>
            </a:r>
            <a:r>
              <a:rPr lang="en-US" sz="1013" dirty="0">
                <a:solidFill>
                  <a:schemeClr val="tx2"/>
                </a:solidFill>
                <a:latin typeface="Georgia" pitchFamily="18" charset="0"/>
              </a:rPr>
              <a:t> for angina</a:t>
            </a:r>
          </a:p>
          <a:p>
            <a:endParaRPr lang="en-US" sz="1013" dirty="0">
              <a:solidFill>
                <a:schemeClr val="tx2"/>
              </a:solidFill>
              <a:latin typeface="Georgia" pitchFamily="18" charset="0"/>
            </a:endParaRPr>
          </a:p>
          <a:p>
            <a:r>
              <a:rPr lang="en-US" sz="1013" dirty="0">
                <a:solidFill>
                  <a:schemeClr val="tx2"/>
                </a:solidFill>
                <a:latin typeface="Georgia" pitchFamily="18" charset="0"/>
              </a:rPr>
              <a:t>Lipid  Profile</a:t>
            </a:r>
          </a:p>
          <a:p>
            <a:r>
              <a:rPr lang="en-US" sz="1013" dirty="0">
                <a:solidFill>
                  <a:schemeClr val="tx2"/>
                </a:solidFill>
                <a:latin typeface="Georgia" pitchFamily="18" charset="0"/>
              </a:rPr>
              <a:t>Total cholesterol 200mg/dl</a:t>
            </a:r>
          </a:p>
          <a:p>
            <a:r>
              <a:rPr lang="en-US" sz="1013" dirty="0">
                <a:solidFill>
                  <a:schemeClr val="tx2"/>
                </a:solidFill>
                <a:latin typeface="Georgia" pitchFamily="18" charset="0"/>
              </a:rPr>
              <a:t>HDL 35 mg/dl </a:t>
            </a:r>
          </a:p>
          <a:p>
            <a:r>
              <a:rPr lang="en-US" sz="1013" dirty="0">
                <a:solidFill>
                  <a:schemeClr val="tx2"/>
                </a:solidFill>
                <a:latin typeface="Georgia" pitchFamily="18" charset="0"/>
              </a:rPr>
              <a:t>Triglyceride 200</a:t>
            </a:r>
          </a:p>
          <a:p>
            <a:r>
              <a:rPr lang="en-US" sz="1013" dirty="0">
                <a:solidFill>
                  <a:schemeClr val="tx2"/>
                </a:solidFill>
                <a:latin typeface="Georgia" pitchFamily="18" charset="0"/>
              </a:rPr>
              <a:t>LDL 145</a:t>
            </a:r>
          </a:p>
        </p:txBody>
      </p:sp>
      <p:pic>
        <p:nvPicPr>
          <p:cNvPr id="50178" name="Picture 2" descr="Image result for banker smoking cigar"/>
          <p:cNvPicPr>
            <a:picLocks noChangeAspect="1" noChangeArrowheads="1"/>
          </p:cNvPicPr>
          <p:nvPr/>
        </p:nvPicPr>
        <p:blipFill>
          <a:blip r:embed="rId3" cstate="print"/>
          <a:srcRect l="21250" r="12500"/>
          <a:stretch>
            <a:fillRect/>
          </a:stretch>
        </p:blipFill>
        <p:spPr bwMode="auto">
          <a:xfrm>
            <a:off x="4443412" y="2486025"/>
            <a:ext cx="2271713" cy="232529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vanhoutan\Desktop\Powerpoint Border for Dr. Agrawal.png"/>
          <p:cNvPicPr>
            <a:picLocks noChangeAspect="1" noChangeArrowheads="1"/>
          </p:cNvPicPr>
          <p:nvPr/>
        </p:nvPicPr>
        <p:blipFill>
          <a:blip r:embed="rId2" cstate="print"/>
          <a:srcRect/>
          <a:stretch>
            <a:fillRect/>
          </a:stretch>
        </p:blipFill>
        <p:spPr bwMode="auto">
          <a:xfrm>
            <a:off x="2000250" y="1500188"/>
            <a:ext cx="5143500" cy="3857625"/>
          </a:xfrm>
          <a:prstGeom prst="rect">
            <a:avLst/>
          </a:prstGeom>
          <a:noFill/>
        </p:spPr>
      </p:pic>
      <p:sp>
        <p:nvSpPr>
          <p:cNvPr id="2" name="Title 1"/>
          <p:cNvSpPr>
            <a:spLocks noGrp="1"/>
          </p:cNvSpPr>
          <p:nvPr>
            <p:ph type="title"/>
          </p:nvPr>
        </p:nvSpPr>
        <p:spPr>
          <a:xfrm>
            <a:off x="2214563" y="1671637"/>
            <a:ext cx="4714875" cy="642938"/>
          </a:xfrm>
        </p:spPr>
        <p:txBody>
          <a:bodyPr>
            <a:noAutofit/>
          </a:bodyPr>
          <a:lstStyle/>
          <a:p>
            <a:r>
              <a:rPr lang="en-US" sz="1575" dirty="0">
                <a:solidFill>
                  <a:srgbClr val="003399"/>
                </a:solidFill>
              </a:rPr>
              <a:t>Effect of Diet, Drugs and Genes on Plasma Levels of LDL and Coronary Disease</a:t>
            </a:r>
          </a:p>
        </p:txBody>
      </p:sp>
      <p:pic>
        <p:nvPicPr>
          <p:cNvPr id="4" name="Content Placeholder 3" descr="Capture6.PNG"/>
          <p:cNvPicPr>
            <a:picLocks noGrp="1" noChangeAspect="1"/>
          </p:cNvPicPr>
          <p:nvPr>
            <p:ph idx="1"/>
          </p:nvPr>
        </p:nvPicPr>
        <p:blipFill>
          <a:blip r:embed="rId3" cstate="print"/>
          <a:srcRect l="15217" t="4561" r="3623" b="2164"/>
          <a:stretch>
            <a:fillRect/>
          </a:stretch>
        </p:blipFill>
        <p:spPr>
          <a:xfrm>
            <a:off x="3243263" y="2204294"/>
            <a:ext cx="2657475" cy="2911267"/>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vanhoutan\Desktop\Powerpoint Border for Dr. Agrawal.png"/>
          <p:cNvPicPr>
            <a:picLocks noChangeAspect="1" noChangeArrowheads="1"/>
          </p:cNvPicPr>
          <p:nvPr/>
        </p:nvPicPr>
        <p:blipFill>
          <a:blip r:embed="rId2" cstate="print"/>
          <a:srcRect/>
          <a:stretch>
            <a:fillRect/>
          </a:stretch>
        </p:blipFill>
        <p:spPr bwMode="auto">
          <a:xfrm>
            <a:off x="2000250" y="1500188"/>
            <a:ext cx="5143500" cy="3857625"/>
          </a:xfrm>
          <a:prstGeom prst="rect">
            <a:avLst/>
          </a:prstGeom>
          <a:noFill/>
        </p:spPr>
      </p:pic>
      <p:sp>
        <p:nvSpPr>
          <p:cNvPr id="2" name="Title 1"/>
          <p:cNvSpPr>
            <a:spLocks noGrp="1"/>
          </p:cNvSpPr>
          <p:nvPr>
            <p:ph type="title"/>
          </p:nvPr>
        </p:nvSpPr>
        <p:spPr>
          <a:xfrm>
            <a:off x="2257425" y="1543050"/>
            <a:ext cx="4629150" cy="642938"/>
          </a:xfrm>
        </p:spPr>
        <p:txBody>
          <a:bodyPr>
            <a:noAutofit/>
          </a:bodyPr>
          <a:lstStyle/>
          <a:p>
            <a:r>
              <a:rPr lang="en-US" sz="1800" dirty="0">
                <a:solidFill>
                  <a:srgbClr val="003399"/>
                </a:solidFill>
              </a:rPr>
              <a:t>Effect of Life Long Reduction of LDL on CV Event</a:t>
            </a:r>
          </a:p>
        </p:txBody>
      </p:sp>
      <p:pic>
        <p:nvPicPr>
          <p:cNvPr id="4" name="Content Placeholder 3" descr="Capture7.PNG"/>
          <p:cNvPicPr>
            <a:picLocks noGrp="1" noChangeAspect="1"/>
          </p:cNvPicPr>
          <p:nvPr>
            <p:ph idx="1"/>
          </p:nvPr>
        </p:nvPicPr>
        <p:blipFill>
          <a:blip r:embed="rId3" cstate="print"/>
          <a:stretch>
            <a:fillRect/>
          </a:stretch>
        </p:blipFill>
        <p:spPr>
          <a:xfrm>
            <a:off x="2836069" y="1971675"/>
            <a:ext cx="3471863" cy="3181259"/>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Hvanhoutan\Desktop\Powerpoint Border for Dr. Agrawal.png"/>
          <p:cNvPicPr>
            <a:picLocks noChangeAspect="1" noChangeArrowheads="1"/>
          </p:cNvPicPr>
          <p:nvPr/>
        </p:nvPicPr>
        <p:blipFill>
          <a:blip r:embed="rId3" cstate="print"/>
          <a:srcRect/>
          <a:stretch>
            <a:fillRect/>
          </a:stretch>
        </p:blipFill>
        <p:spPr bwMode="auto">
          <a:xfrm>
            <a:off x="2000250" y="1500188"/>
            <a:ext cx="5143500" cy="3857625"/>
          </a:xfrm>
          <a:prstGeom prst="rect">
            <a:avLst/>
          </a:prstGeom>
          <a:noFill/>
        </p:spPr>
      </p:pic>
      <p:sp>
        <p:nvSpPr>
          <p:cNvPr id="54274" name="Title 1"/>
          <p:cNvSpPr>
            <a:spLocks noGrp="1"/>
          </p:cNvSpPr>
          <p:nvPr>
            <p:ph type="title"/>
          </p:nvPr>
        </p:nvSpPr>
        <p:spPr>
          <a:xfrm>
            <a:off x="2257425" y="1628775"/>
            <a:ext cx="4629150" cy="642938"/>
          </a:xfrm>
        </p:spPr>
        <p:txBody>
          <a:bodyPr/>
          <a:lstStyle/>
          <a:p>
            <a:pPr eaLnBrk="1" hangingPunct="1"/>
            <a:r>
              <a:rPr lang="en-US" sz="2250" dirty="0">
                <a:solidFill>
                  <a:srgbClr val="003399"/>
                </a:solidFill>
              </a:rPr>
              <a:t>Early LDL Reduction</a:t>
            </a:r>
            <a:br>
              <a:rPr lang="en-US" sz="2250" dirty="0">
                <a:solidFill>
                  <a:srgbClr val="003399"/>
                </a:solidFill>
              </a:rPr>
            </a:br>
            <a:r>
              <a:rPr lang="en-US" sz="1013" dirty="0">
                <a:solidFill>
                  <a:srgbClr val="003399"/>
                </a:solidFill>
              </a:rPr>
              <a:t>Brian A. </a:t>
            </a:r>
            <a:r>
              <a:rPr lang="en-US" sz="1013" dirty="0" err="1">
                <a:solidFill>
                  <a:srgbClr val="003399"/>
                </a:solidFill>
              </a:rPr>
              <a:t>Ference</a:t>
            </a:r>
            <a:r>
              <a:rPr lang="en-US" sz="1013" dirty="0">
                <a:solidFill>
                  <a:srgbClr val="003399"/>
                </a:solidFill>
              </a:rPr>
              <a:t>, MD, </a:t>
            </a:r>
            <a:r>
              <a:rPr lang="en-US" sz="1013" dirty="0" err="1">
                <a:solidFill>
                  <a:srgbClr val="003399"/>
                </a:solidFill>
              </a:rPr>
              <a:t>MPhil</a:t>
            </a:r>
            <a:r>
              <a:rPr lang="en-US" sz="1013" dirty="0">
                <a:solidFill>
                  <a:srgbClr val="003399"/>
                </a:solidFill>
              </a:rPr>
              <a:t>, </a:t>
            </a:r>
            <a:r>
              <a:rPr lang="en-US" sz="1013" dirty="0" err="1">
                <a:solidFill>
                  <a:srgbClr val="003399"/>
                </a:solidFill>
              </a:rPr>
              <a:t>MSc</a:t>
            </a:r>
            <a:endParaRPr lang="en-US" sz="1013" dirty="0">
              <a:solidFill>
                <a:srgbClr val="003399"/>
              </a:solidFill>
            </a:endParaRPr>
          </a:p>
        </p:txBody>
      </p:sp>
      <p:sp>
        <p:nvSpPr>
          <p:cNvPr id="54275" name="TextBox 4"/>
          <p:cNvSpPr txBox="1">
            <a:spLocks noChangeArrowheads="1"/>
          </p:cNvSpPr>
          <p:nvPr/>
        </p:nvSpPr>
        <p:spPr bwMode="auto">
          <a:xfrm>
            <a:off x="6529387" y="2378871"/>
            <a:ext cx="103929" cy="207809"/>
          </a:xfrm>
          <a:prstGeom prst="rect">
            <a:avLst/>
          </a:prstGeom>
          <a:noFill/>
          <a:ln w="9525">
            <a:noFill/>
            <a:miter lim="800000"/>
            <a:headEnd/>
            <a:tailEnd/>
          </a:ln>
        </p:spPr>
        <p:txBody>
          <a:bodyPr wrap="none" lIns="51430" tIns="25715" rIns="51430" bIns="25715">
            <a:spAutoFit/>
          </a:bodyPr>
          <a:lstStyle/>
          <a:p>
            <a:endParaRPr lang="en-US" sz="1013"/>
          </a:p>
        </p:txBody>
      </p:sp>
      <p:sp>
        <p:nvSpPr>
          <p:cNvPr id="6" name="Content Placeholder 2"/>
          <p:cNvSpPr>
            <a:spLocks noGrp="1"/>
          </p:cNvSpPr>
          <p:nvPr>
            <p:ph idx="1"/>
          </p:nvPr>
        </p:nvSpPr>
        <p:spPr>
          <a:xfrm>
            <a:off x="2214563" y="2202064"/>
            <a:ext cx="2057400" cy="2941439"/>
          </a:xfrm>
        </p:spPr>
        <p:txBody>
          <a:bodyPr rtlCol="0">
            <a:noAutofit/>
          </a:bodyPr>
          <a:lstStyle/>
          <a:p>
            <a:pPr marL="128575" indent="-128575">
              <a:buFont typeface="Arial"/>
              <a:buChar char="•"/>
              <a:defRPr/>
            </a:pPr>
            <a:r>
              <a:rPr lang="en-US" sz="1013" dirty="0">
                <a:solidFill>
                  <a:srgbClr val="003399"/>
                </a:solidFill>
              </a:rPr>
              <a:t>Objective</a:t>
            </a:r>
          </a:p>
          <a:p>
            <a:pPr marL="257149" lvl="1" indent="-128575">
              <a:buFont typeface="Arial"/>
              <a:buChar char="–"/>
              <a:defRPr/>
            </a:pPr>
            <a:r>
              <a:rPr lang="en-US" sz="788" dirty="0" err="1">
                <a:solidFill>
                  <a:srgbClr val="003399"/>
                </a:solidFill>
              </a:rPr>
              <a:t>Mendelian</a:t>
            </a:r>
            <a:r>
              <a:rPr lang="en-US" sz="788" dirty="0">
                <a:solidFill>
                  <a:srgbClr val="003399"/>
                </a:solidFill>
              </a:rPr>
              <a:t> randomized controlled trial of long term reduction in low-density lipoprotein cholesterol (LDL-C) beginning early in life</a:t>
            </a:r>
          </a:p>
          <a:p>
            <a:pPr marL="257149" lvl="1" indent="-128575">
              <a:buFont typeface="Arial"/>
              <a:buChar char="–"/>
              <a:defRPr/>
            </a:pPr>
            <a:r>
              <a:rPr lang="en-US" sz="788" dirty="0">
                <a:solidFill>
                  <a:srgbClr val="003399"/>
                </a:solidFill>
              </a:rPr>
              <a:t>Use allele associated with lower LDL-C as </a:t>
            </a:r>
            <a:br>
              <a:rPr lang="en-US" sz="788" dirty="0">
                <a:solidFill>
                  <a:srgbClr val="003399"/>
                </a:solidFill>
              </a:rPr>
            </a:br>
            <a:r>
              <a:rPr lang="en-US" sz="788" dirty="0">
                <a:solidFill>
                  <a:srgbClr val="003399"/>
                </a:solidFill>
              </a:rPr>
              <a:t>proxy for treatment that lowers LDL-C </a:t>
            </a:r>
            <a:br>
              <a:rPr lang="en-US" sz="788" dirty="0">
                <a:solidFill>
                  <a:srgbClr val="003399"/>
                </a:solidFill>
              </a:rPr>
            </a:br>
            <a:r>
              <a:rPr lang="en-US" sz="788" dirty="0">
                <a:solidFill>
                  <a:srgbClr val="003399"/>
                </a:solidFill>
              </a:rPr>
              <a:t>beginning at birth, to estimate clinical benefit </a:t>
            </a:r>
            <a:br>
              <a:rPr lang="en-US" sz="788" dirty="0">
                <a:solidFill>
                  <a:srgbClr val="003399"/>
                </a:solidFill>
              </a:rPr>
            </a:br>
            <a:r>
              <a:rPr lang="en-US" sz="788" dirty="0">
                <a:solidFill>
                  <a:srgbClr val="003399"/>
                </a:solidFill>
              </a:rPr>
              <a:t>of lowering LDL-C beginning early in life</a:t>
            </a:r>
          </a:p>
          <a:p>
            <a:pPr marL="32144" indent="-128575">
              <a:buFont typeface="Arial"/>
              <a:buChar char="•"/>
              <a:defRPr/>
            </a:pPr>
            <a:r>
              <a:rPr lang="en-US" sz="1013" dirty="0">
                <a:solidFill>
                  <a:srgbClr val="003399"/>
                </a:solidFill>
              </a:rPr>
              <a:t>Methods</a:t>
            </a:r>
          </a:p>
          <a:p>
            <a:pPr marL="257149" lvl="1" indent="-128575">
              <a:buFont typeface="Arial"/>
              <a:buChar char="–"/>
              <a:defRPr/>
            </a:pPr>
            <a:r>
              <a:rPr lang="en-US" sz="788" dirty="0">
                <a:solidFill>
                  <a:srgbClr val="003399"/>
                </a:solidFill>
              </a:rPr>
              <a:t>Studies involving 9 SNPs from 6 different </a:t>
            </a:r>
            <a:br>
              <a:rPr lang="en-US" sz="788" dirty="0">
                <a:solidFill>
                  <a:srgbClr val="003399"/>
                </a:solidFill>
              </a:rPr>
            </a:br>
            <a:r>
              <a:rPr lang="en-US" sz="788" dirty="0">
                <a:solidFill>
                  <a:srgbClr val="003399"/>
                </a:solidFill>
              </a:rPr>
              <a:t>genes</a:t>
            </a:r>
          </a:p>
          <a:p>
            <a:pPr marL="257149" lvl="1" indent="-128575">
              <a:buFont typeface="Arial"/>
              <a:buChar char="–"/>
              <a:defRPr/>
            </a:pPr>
            <a:r>
              <a:rPr lang="en-US" sz="788" dirty="0">
                <a:solidFill>
                  <a:srgbClr val="003399"/>
                </a:solidFill>
              </a:rPr>
              <a:t>Randomization to allele associated with lower LDL-C (treatment arm) or other allele (usual </a:t>
            </a:r>
            <a:br>
              <a:rPr lang="en-US" sz="788" dirty="0">
                <a:solidFill>
                  <a:srgbClr val="003399"/>
                </a:solidFill>
              </a:rPr>
            </a:br>
            <a:r>
              <a:rPr lang="en-US" sz="788" dirty="0">
                <a:solidFill>
                  <a:srgbClr val="003399"/>
                </a:solidFill>
              </a:rPr>
              <a:t>care arm)</a:t>
            </a:r>
          </a:p>
          <a:p>
            <a:pPr marL="257149" lvl="1" indent="-128575">
              <a:buFont typeface="Arial"/>
              <a:buChar char="–"/>
              <a:defRPr/>
            </a:pPr>
            <a:r>
              <a:rPr lang="en-US" sz="788" dirty="0">
                <a:solidFill>
                  <a:srgbClr val="003399"/>
                </a:solidFill>
              </a:rPr>
              <a:t>Primary analysis: Association between </a:t>
            </a:r>
            <a:br>
              <a:rPr lang="en-US" sz="788" dirty="0">
                <a:solidFill>
                  <a:srgbClr val="003399"/>
                </a:solidFill>
              </a:rPr>
            </a:br>
            <a:r>
              <a:rPr lang="en-US" sz="788" dirty="0">
                <a:solidFill>
                  <a:srgbClr val="003399"/>
                </a:solidFill>
              </a:rPr>
              <a:t>exposure allele and CHD</a:t>
            </a:r>
          </a:p>
          <a:p>
            <a:pPr marL="253577" lvl="2">
              <a:buFont typeface="Lucida Grande"/>
              <a:buChar char="-"/>
              <a:defRPr/>
            </a:pPr>
            <a:r>
              <a:rPr lang="en-US" sz="788" dirty="0">
                <a:solidFill>
                  <a:srgbClr val="003399"/>
                </a:solidFill>
              </a:rPr>
              <a:t>Primary endpoint: CHD (CV death, MI, </a:t>
            </a:r>
            <a:br>
              <a:rPr lang="en-US" sz="788" dirty="0">
                <a:solidFill>
                  <a:srgbClr val="003399"/>
                </a:solidFill>
              </a:rPr>
            </a:br>
            <a:r>
              <a:rPr lang="en-US" sz="788" dirty="0">
                <a:solidFill>
                  <a:srgbClr val="003399"/>
                </a:solidFill>
              </a:rPr>
              <a:t>coronary revascularization)</a:t>
            </a:r>
          </a:p>
          <a:p>
            <a:pPr marL="253577" lvl="2">
              <a:buFont typeface="Lucida Grande"/>
              <a:buChar char="-"/>
              <a:defRPr/>
            </a:pPr>
            <a:endParaRPr lang="en-US" sz="900" dirty="0">
              <a:solidFill>
                <a:srgbClr val="003399"/>
              </a:solidFill>
            </a:endParaRPr>
          </a:p>
          <a:p>
            <a:pPr marL="253577" lvl="2">
              <a:buFont typeface="Lucida Grande"/>
              <a:buChar char="-"/>
              <a:defRPr/>
            </a:pPr>
            <a:endParaRPr lang="en-US" sz="788" dirty="0">
              <a:solidFill>
                <a:srgbClr val="003399"/>
              </a:solidFill>
            </a:endParaRPr>
          </a:p>
        </p:txBody>
      </p:sp>
      <p:pic>
        <p:nvPicPr>
          <p:cNvPr id="54277" name="Picture 2"/>
          <p:cNvPicPr>
            <a:picLocks noChangeAspect="1"/>
          </p:cNvPicPr>
          <p:nvPr/>
        </p:nvPicPr>
        <p:blipFill>
          <a:blip r:embed="rId4" cstate="print"/>
          <a:srcRect l="1757" r="1445"/>
          <a:stretch>
            <a:fillRect/>
          </a:stretch>
        </p:blipFill>
        <p:spPr bwMode="auto">
          <a:xfrm>
            <a:off x="4229103" y="2400300"/>
            <a:ext cx="2659063" cy="21431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Hvanhoutan\Desktop\Powerpoint Border for Dr. Agrawal.png"/>
          <p:cNvPicPr>
            <a:picLocks noChangeAspect="1" noChangeArrowheads="1"/>
          </p:cNvPicPr>
          <p:nvPr/>
        </p:nvPicPr>
        <p:blipFill>
          <a:blip r:embed="rId3" cstate="print"/>
          <a:srcRect/>
          <a:stretch>
            <a:fillRect/>
          </a:stretch>
        </p:blipFill>
        <p:spPr bwMode="auto">
          <a:xfrm>
            <a:off x="2000250" y="1500188"/>
            <a:ext cx="5143500" cy="3857625"/>
          </a:xfrm>
          <a:prstGeom prst="rect">
            <a:avLst/>
          </a:prstGeom>
          <a:noFill/>
        </p:spPr>
      </p:pic>
      <p:sp>
        <p:nvSpPr>
          <p:cNvPr id="55298" name="Title 1"/>
          <p:cNvSpPr>
            <a:spLocks noGrp="1"/>
          </p:cNvSpPr>
          <p:nvPr>
            <p:ph type="title"/>
          </p:nvPr>
        </p:nvSpPr>
        <p:spPr>
          <a:xfrm>
            <a:off x="2257425" y="1671637"/>
            <a:ext cx="4629150" cy="642938"/>
          </a:xfrm>
        </p:spPr>
        <p:txBody>
          <a:bodyPr/>
          <a:lstStyle/>
          <a:p>
            <a:pPr eaLnBrk="1" hangingPunct="1"/>
            <a:r>
              <a:rPr lang="en-US" sz="2250" dirty="0">
                <a:solidFill>
                  <a:srgbClr val="003399"/>
                </a:solidFill>
              </a:rPr>
              <a:t>Early LDL Reduction</a:t>
            </a:r>
            <a:endParaRPr lang="en-US" sz="1013" dirty="0">
              <a:solidFill>
                <a:srgbClr val="003399"/>
              </a:solidFill>
            </a:endParaRPr>
          </a:p>
        </p:txBody>
      </p:sp>
      <p:sp>
        <p:nvSpPr>
          <p:cNvPr id="55299" name="TextBox 4"/>
          <p:cNvSpPr txBox="1">
            <a:spLocks noChangeArrowheads="1"/>
          </p:cNvSpPr>
          <p:nvPr/>
        </p:nvSpPr>
        <p:spPr bwMode="auto">
          <a:xfrm>
            <a:off x="6529387" y="2378871"/>
            <a:ext cx="103929" cy="207809"/>
          </a:xfrm>
          <a:prstGeom prst="rect">
            <a:avLst/>
          </a:prstGeom>
          <a:noFill/>
          <a:ln w="9525">
            <a:noFill/>
            <a:miter lim="800000"/>
            <a:headEnd/>
            <a:tailEnd/>
          </a:ln>
        </p:spPr>
        <p:txBody>
          <a:bodyPr wrap="none" lIns="51430" tIns="25715" rIns="51430" bIns="25715">
            <a:spAutoFit/>
          </a:bodyPr>
          <a:lstStyle/>
          <a:p>
            <a:endParaRPr lang="en-US" sz="1013"/>
          </a:p>
        </p:txBody>
      </p:sp>
      <p:sp>
        <p:nvSpPr>
          <p:cNvPr id="6" name="Content Placeholder 2"/>
          <p:cNvSpPr>
            <a:spLocks noGrp="1"/>
          </p:cNvSpPr>
          <p:nvPr>
            <p:ph idx="1"/>
          </p:nvPr>
        </p:nvSpPr>
        <p:spPr>
          <a:xfrm>
            <a:off x="2214563" y="2528887"/>
            <a:ext cx="2057400" cy="2614613"/>
          </a:xfrm>
        </p:spPr>
        <p:txBody>
          <a:bodyPr rtlCol="0">
            <a:noAutofit/>
          </a:bodyPr>
          <a:lstStyle/>
          <a:p>
            <a:pPr marL="128575" indent="-128575">
              <a:buFont typeface="Arial"/>
              <a:buChar char="•"/>
              <a:defRPr/>
            </a:pPr>
            <a:r>
              <a:rPr lang="en-US" sz="900" dirty="0">
                <a:solidFill>
                  <a:srgbClr val="003399"/>
                </a:solidFill>
              </a:rPr>
              <a:t>Results</a:t>
            </a:r>
          </a:p>
          <a:p>
            <a:pPr marL="257149" lvl="1" indent="-128575">
              <a:buFont typeface="Arial"/>
              <a:buChar char="–"/>
              <a:defRPr/>
            </a:pPr>
            <a:r>
              <a:rPr lang="en-US" sz="788" dirty="0">
                <a:solidFill>
                  <a:srgbClr val="003399"/>
                </a:solidFill>
              </a:rPr>
              <a:t>Prolonged exposure to lower LDL-C beginning early in life associated with 3-fold greater clinical benefit for each unit lower LDL-C than treatment with a statin started later in life</a:t>
            </a:r>
          </a:p>
          <a:p>
            <a:pPr marL="32144" indent="-128575">
              <a:buFont typeface="Arial"/>
              <a:buChar char="•"/>
              <a:defRPr/>
            </a:pPr>
            <a:r>
              <a:rPr lang="en-US" sz="900" dirty="0">
                <a:solidFill>
                  <a:srgbClr val="003399"/>
                </a:solidFill>
              </a:rPr>
              <a:t>Conclusions</a:t>
            </a:r>
          </a:p>
          <a:p>
            <a:pPr marL="257149" lvl="1" indent="-128575">
              <a:buFont typeface="Arial"/>
              <a:buChar char="–"/>
              <a:defRPr/>
            </a:pPr>
            <a:r>
              <a:rPr lang="en-US" sz="788" dirty="0">
                <a:solidFill>
                  <a:srgbClr val="003399"/>
                </a:solidFill>
              </a:rPr>
              <a:t>Clinical benefit of lowering LDL-C depends on both timing and magnitude of LDL-C reduction</a:t>
            </a:r>
          </a:p>
          <a:p>
            <a:pPr marL="257149" lvl="1" indent="-128575">
              <a:buFont typeface="Arial"/>
              <a:buChar char="–"/>
              <a:defRPr/>
            </a:pPr>
            <a:r>
              <a:rPr lang="en-US" sz="788" dirty="0">
                <a:solidFill>
                  <a:srgbClr val="003399"/>
                </a:solidFill>
              </a:rPr>
              <a:t>Prolonged exposure to lower LDL-C beginning early in life (before development of atherosclerosis) substantially more effective at reducing CHD risk than current practice of lower LDL-C beginning later in life (after development of atherosclerosis).</a:t>
            </a:r>
          </a:p>
          <a:p>
            <a:pPr marL="257149" lvl="1" indent="-128575">
              <a:buFont typeface="Arial"/>
              <a:buChar char="–"/>
              <a:defRPr/>
            </a:pPr>
            <a:r>
              <a:rPr lang="en-US" sz="788" dirty="0">
                <a:solidFill>
                  <a:srgbClr val="003399"/>
                </a:solidFill>
              </a:rPr>
              <a:t>This increased clinical benefit appears to be independent of the mechanism of LDL-C lowering</a:t>
            </a:r>
          </a:p>
        </p:txBody>
      </p:sp>
      <p:pic>
        <p:nvPicPr>
          <p:cNvPr id="55301" name="Picture 2"/>
          <p:cNvPicPr>
            <a:picLocks noChangeAspect="1"/>
          </p:cNvPicPr>
          <p:nvPr/>
        </p:nvPicPr>
        <p:blipFill>
          <a:blip r:embed="rId4" cstate="print"/>
          <a:srcRect l="1451" r="2811"/>
          <a:stretch>
            <a:fillRect/>
          </a:stretch>
        </p:blipFill>
        <p:spPr bwMode="auto">
          <a:xfrm>
            <a:off x="4186238" y="2528888"/>
            <a:ext cx="2715954" cy="1990671"/>
          </a:xfrm>
          <a:prstGeom prst="rect">
            <a:avLst/>
          </a:prstGeom>
          <a:noFill/>
          <a:ln w="9525">
            <a:noFill/>
            <a:miter lim="800000"/>
            <a:headEnd/>
            <a:tailEnd/>
          </a:ln>
        </p:spPr>
      </p:pic>
      <p:sp>
        <p:nvSpPr>
          <p:cNvPr id="7" name="Rectangle 6"/>
          <p:cNvSpPr/>
          <p:nvPr/>
        </p:nvSpPr>
        <p:spPr>
          <a:xfrm>
            <a:off x="5986463" y="2786062"/>
            <a:ext cx="471488" cy="3857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1430" tIns="25715" rIns="51430" bIns="25715" anchor="ctr"/>
          <a:lstStyle/>
          <a:p>
            <a:pPr algn="ctr">
              <a:defRPr/>
            </a:pPr>
            <a:endParaRPr lang="en-US" sz="1013"/>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vanhoutan\Desktop\Powerpoint Border for Dr. Agrawal.png"/>
          <p:cNvPicPr>
            <a:picLocks noChangeAspect="1" noChangeArrowheads="1"/>
          </p:cNvPicPr>
          <p:nvPr/>
        </p:nvPicPr>
        <p:blipFill>
          <a:blip r:embed="rId2" cstate="print"/>
          <a:srcRect/>
          <a:stretch>
            <a:fillRect/>
          </a:stretch>
        </p:blipFill>
        <p:spPr bwMode="auto">
          <a:xfrm>
            <a:off x="2000250" y="1500188"/>
            <a:ext cx="5143500" cy="3857625"/>
          </a:xfrm>
          <a:prstGeom prst="rect">
            <a:avLst/>
          </a:prstGeom>
          <a:noFill/>
        </p:spPr>
      </p:pic>
      <p:sp>
        <p:nvSpPr>
          <p:cNvPr id="2" name="Title 1"/>
          <p:cNvSpPr>
            <a:spLocks noGrp="1"/>
          </p:cNvSpPr>
          <p:nvPr>
            <p:ph type="title"/>
          </p:nvPr>
        </p:nvSpPr>
        <p:spPr/>
        <p:txBody>
          <a:bodyPr/>
          <a:lstStyle/>
          <a:p>
            <a:endParaRPr lang="en-US"/>
          </a:p>
        </p:txBody>
      </p:sp>
      <p:pic>
        <p:nvPicPr>
          <p:cNvPr id="29698" name="Picture 2"/>
          <p:cNvPicPr>
            <a:picLocks noGrp="1" noChangeAspect="1" noChangeArrowheads="1"/>
          </p:cNvPicPr>
          <p:nvPr>
            <p:ph idx="1"/>
          </p:nvPr>
        </p:nvPicPr>
        <p:blipFill>
          <a:blip r:embed="rId3" cstate="print"/>
          <a:srcRect r="934" b="4252"/>
          <a:stretch>
            <a:fillRect/>
          </a:stretch>
        </p:blipFill>
        <p:spPr bwMode="auto">
          <a:xfrm>
            <a:off x="2214563" y="1757362"/>
            <a:ext cx="4714875" cy="338613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vanhoutan\Desktop\Powerpoint Border for Dr. Agrawal.png"/>
          <p:cNvPicPr>
            <a:picLocks noChangeAspect="1" noChangeArrowheads="1"/>
          </p:cNvPicPr>
          <p:nvPr/>
        </p:nvPicPr>
        <p:blipFill>
          <a:blip r:embed="rId2" cstate="print"/>
          <a:srcRect/>
          <a:stretch>
            <a:fillRect/>
          </a:stretch>
        </p:blipFill>
        <p:spPr bwMode="auto">
          <a:xfrm>
            <a:off x="2000250" y="1500188"/>
            <a:ext cx="5143500" cy="3857625"/>
          </a:xfrm>
          <a:prstGeom prst="rect">
            <a:avLst/>
          </a:prstGeom>
          <a:noFill/>
        </p:spPr>
      </p:pic>
      <p:sp>
        <p:nvSpPr>
          <p:cNvPr id="2" name="Title 1"/>
          <p:cNvSpPr>
            <a:spLocks noGrp="1"/>
          </p:cNvSpPr>
          <p:nvPr>
            <p:ph type="title"/>
          </p:nvPr>
        </p:nvSpPr>
        <p:spPr>
          <a:xfrm>
            <a:off x="2214563" y="1714500"/>
            <a:ext cx="4714875" cy="642938"/>
          </a:xfrm>
        </p:spPr>
        <p:txBody>
          <a:bodyPr>
            <a:noAutofit/>
          </a:bodyPr>
          <a:lstStyle/>
          <a:p>
            <a:r>
              <a:rPr lang="en-US" sz="2025" dirty="0">
                <a:solidFill>
                  <a:srgbClr val="003399"/>
                </a:solidFill>
              </a:rPr>
              <a:t>Life  Long Reduction of Exposure </a:t>
            </a:r>
            <a:br>
              <a:rPr lang="en-US" sz="2025" dirty="0">
                <a:solidFill>
                  <a:srgbClr val="003399"/>
                </a:solidFill>
              </a:rPr>
            </a:br>
            <a:r>
              <a:rPr lang="en-US" sz="2025" dirty="0">
                <a:solidFill>
                  <a:srgbClr val="003399"/>
                </a:solidFill>
              </a:rPr>
              <a:t>to Elevated LDL</a:t>
            </a:r>
          </a:p>
        </p:txBody>
      </p:sp>
      <p:pic>
        <p:nvPicPr>
          <p:cNvPr id="4" name="Content Placeholder 3" descr="Capture8.PNG"/>
          <p:cNvPicPr>
            <a:picLocks noGrp="1" noChangeAspect="1"/>
          </p:cNvPicPr>
          <p:nvPr>
            <p:ph idx="1"/>
          </p:nvPr>
        </p:nvPicPr>
        <p:blipFill>
          <a:blip r:embed="rId3" cstate="print"/>
          <a:srcRect r="2287"/>
          <a:stretch>
            <a:fillRect/>
          </a:stretch>
        </p:blipFill>
        <p:spPr>
          <a:xfrm>
            <a:off x="2686050" y="2311567"/>
            <a:ext cx="3857625" cy="2833746"/>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Hvanhoutan\Desktop\Powerpoint Border for Dr. Agrawal.png"/>
          <p:cNvPicPr>
            <a:picLocks noChangeAspect="1" noChangeArrowheads="1"/>
          </p:cNvPicPr>
          <p:nvPr/>
        </p:nvPicPr>
        <p:blipFill>
          <a:blip r:embed="rId3" cstate="print"/>
          <a:srcRect/>
          <a:stretch>
            <a:fillRect/>
          </a:stretch>
        </p:blipFill>
        <p:spPr bwMode="auto">
          <a:xfrm>
            <a:off x="2000250" y="1500188"/>
            <a:ext cx="5143500" cy="3857625"/>
          </a:xfrm>
          <a:prstGeom prst="rect">
            <a:avLst/>
          </a:prstGeom>
          <a:noFill/>
        </p:spPr>
      </p:pic>
      <p:sp>
        <p:nvSpPr>
          <p:cNvPr id="3074" name="Text Box 1"/>
          <p:cNvSpPr txBox="1">
            <a:spLocks noChangeArrowheads="1"/>
          </p:cNvSpPr>
          <p:nvPr/>
        </p:nvSpPr>
        <p:spPr bwMode="auto">
          <a:xfrm>
            <a:off x="2183310" y="1714863"/>
            <a:ext cx="4777380" cy="233305"/>
          </a:xfrm>
          <a:prstGeom prst="rect">
            <a:avLst/>
          </a:prstGeom>
          <a:noFill/>
          <a:ln w="9525">
            <a:noFill/>
            <a:round/>
            <a:headEnd/>
            <a:tailEnd/>
          </a:ln>
        </p:spPr>
        <p:txBody>
          <a:bodyPr wrap="none" lIns="46657" tIns="23329" rIns="46657" bIns="23329" anchor="ctr"/>
          <a:lstStyle/>
          <a:p>
            <a:endParaRPr lang="en-US" sz="1013"/>
          </a:p>
        </p:txBody>
      </p:sp>
      <p:pic>
        <p:nvPicPr>
          <p:cNvPr id="3076" name="Picture 3"/>
          <p:cNvPicPr>
            <a:picLocks noChangeAspect="1" noChangeArrowheads="1"/>
          </p:cNvPicPr>
          <p:nvPr/>
        </p:nvPicPr>
        <p:blipFill>
          <a:blip r:embed="rId4" cstate="print"/>
          <a:srcRect/>
          <a:stretch>
            <a:fillRect/>
          </a:stretch>
        </p:blipFill>
        <p:spPr bwMode="auto">
          <a:xfrm>
            <a:off x="2428875" y="1733192"/>
            <a:ext cx="4361283" cy="3410309"/>
          </a:xfrm>
          <a:prstGeom prst="rect">
            <a:avLst/>
          </a:prstGeom>
          <a:noFill/>
          <a:ln w="9525">
            <a:noFill/>
            <a:round/>
            <a:headEnd/>
            <a:tailEnd/>
          </a:ln>
        </p:spPr>
      </p:pic>
      <p:pic>
        <p:nvPicPr>
          <p:cNvPr id="3075" name="Picture 2"/>
          <p:cNvPicPr>
            <a:picLocks noChangeAspect="1" noChangeArrowheads="1"/>
          </p:cNvPicPr>
          <p:nvPr/>
        </p:nvPicPr>
        <p:blipFill>
          <a:blip r:embed="rId5" cstate="print"/>
          <a:srcRect/>
          <a:stretch>
            <a:fillRect/>
          </a:stretch>
        </p:blipFill>
        <p:spPr bwMode="auto">
          <a:xfrm>
            <a:off x="6157912" y="4942435"/>
            <a:ext cx="642938" cy="158204"/>
          </a:xfrm>
          <a:prstGeom prst="rect">
            <a:avLst/>
          </a:prstGeom>
          <a:noFill/>
          <a:ln w="9525">
            <a:noFill/>
            <a:round/>
            <a:headEnd/>
            <a:tailEnd/>
          </a:ln>
        </p:spPr>
      </p:pic>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vanhoutan\Desktop\Powerpoint Border for Dr. Agrawal.png"/>
          <p:cNvPicPr>
            <a:picLocks noChangeAspect="1" noChangeArrowheads="1"/>
          </p:cNvPicPr>
          <p:nvPr/>
        </p:nvPicPr>
        <p:blipFill>
          <a:blip r:embed="rId3" cstate="print"/>
          <a:srcRect/>
          <a:stretch>
            <a:fillRect/>
          </a:stretch>
        </p:blipFill>
        <p:spPr bwMode="auto">
          <a:xfrm>
            <a:off x="2000250" y="1500188"/>
            <a:ext cx="5143500" cy="3857625"/>
          </a:xfrm>
          <a:prstGeom prst="rect">
            <a:avLst/>
          </a:prstGeom>
          <a:noFill/>
        </p:spPr>
      </p:pic>
      <p:sp>
        <p:nvSpPr>
          <p:cNvPr id="8194" name="Rectangle 2"/>
          <p:cNvSpPr>
            <a:spLocks noGrp="1" noChangeArrowheads="1"/>
          </p:cNvSpPr>
          <p:nvPr>
            <p:ph type="title"/>
          </p:nvPr>
        </p:nvSpPr>
        <p:spPr/>
        <p:txBody>
          <a:bodyPr/>
          <a:lstStyle/>
          <a:p>
            <a:pPr eaLnBrk="1" hangingPunct="1"/>
            <a:r>
              <a:rPr lang="en-US" dirty="0">
                <a:solidFill>
                  <a:srgbClr val="003399"/>
                </a:solidFill>
              </a:rPr>
              <a:t>Atherosclerosis in Children</a:t>
            </a:r>
          </a:p>
        </p:txBody>
      </p:sp>
      <p:sp>
        <p:nvSpPr>
          <p:cNvPr id="18435" name="Rectangle 3"/>
          <p:cNvSpPr>
            <a:spLocks noGrp="1" noChangeArrowheads="1"/>
          </p:cNvSpPr>
          <p:nvPr>
            <p:ph type="body" idx="1"/>
          </p:nvPr>
        </p:nvSpPr>
        <p:spPr/>
        <p:txBody>
          <a:bodyPr/>
          <a:lstStyle/>
          <a:p>
            <a:pPr eaLnBrk="1" hangingPunct="1">
              <a:lnSpc>
                <a:spcPct val="80000"/>
              </a:lnSpc>
              <a:spcBef>
                <a:spcPct val="30000"/>
              </a:spcBef>
              <a:spcAft>
                <a:spcPct val="30000"/>
              </a:spcAft>
            </a:pPr>
            <a:r>
              <a:rPr lang="en-US" sz="1125" dirty="0">
                <a:solidFill>
                  <a:srgbClr val="003399"/>
                </a:solidFill>
                <a:cs typeface="Arial" pitchFamily="34" charset="0"/>
              </a:rPr>
              <a:t>Bogalusa Heart Study</a:t>
            </a:r>
          </a:p>
          <a:p>
            <a:pPr lvl="1" eaLnBrk="1" hangingPunct="1">
              <a:lnSpc>
                <a:spcPct val="80000"/>
              </a:lnSpc>
            </a:pPr>
            <a:r>
              <a:rPr lang="en-US" sz="1013" dirty="0">
                <a:solidFill>
                  <a:srgbClr val="003399"/>
                </a:solidFill>
                <a:cs typeface="Arial" pitchFamily="34" charset="0"/>
              </a:rPr>
              <a:t>Autopsies on young people with accidental cause of death</a:t>
            </a:r>
          </a:p>
          <a:p>
            <a:pPr lvl="1" eaLnBrk="1" hangingPunct="1">
              <a:lnSpc>
                <a:spcPct val="80000"/>
              </a:lnSpc>
            </a:pPr>
            <a:r>
              <a:rPr lang="en-US" sz="1013" dirty="0">
                <a:solidFill>
                  <a:srgbClr val="003399"/>
                </a:solidFill>
                <a:cs typeface="Arial" pitchFamily="34" charset="0"/>
              </a:rPr>
              <a:t>Found prevalence of fatty streaks and/or fibrous plaques by young adulthood of ~ 70%</a:t>
            </a:r>
          </a:p>
          <a:p>
            <a:pPr lvl="1" eaLnBrk="1" hangingPunct="1">
              <a:lnSpc>
                <a:spcPct val="80000"/>
              </a:lnSpc>
            </a:pPr>
            <a:r>
              <a:rPr lang="en-US" sz="1013" dirty="0">
                <a:solidFill>
                  <a:srgbClr val="003399"/>
                </a:solidFill>
                <a:cs typeface="Arial" pitchFamily="34" charset="0"/>
              </a:rPr>
              <a:t>Degree of atherosclerosis correlates directly with elevated total cholesterol, LDL, and TG</a:t>
            </a:r>
          </a:p>
          <a:p>
            <a:pPr lvl="1" eaLnBrk="1" hangingPunct="1">
              <a:lnSpc>
                <a:spcPct val="80000"/>
              </a:lnSpc>
            </a:pPr>
            <a:r>
              <a:rPr lang="en-US" sz="1013" dirty="0">
                <a:solidFill>
                  <a:srgbClr val="003399"/>
                </a:solidFill>
                <a:cs typeface="Arial" pitchFamily="34" charset="0"/>
              </a:rPr>
              <a:t>Negative correlation with HDL level</a:t>
            </a:r>
          </a:p>
          <a:p>
            <a:pPr lvl="1" eaLnBrk="1" hangingPunct="1">
              <a:lnSpc>
                <a:spcPct val="80000"/>
              </a:lnSpc>
              <a:spcBef>
                <a:spcPct val="30000"/>
              </a:spcBef>
              <a:spcAft>
                <a:spcPct val="30000"/>
              </a:spcAft>
            </a:pPr>
            <a:endParaRPr lang="en-US" sz="1013" dirty="0">
              <a:solidFill>
                <a:srgbClr val="003399"/>
              </a:solidFill>
              <a:cs typeface="Arial" pitchFamily="34" charset="0"/>
            </a:endParaRPr>
          </a:p>
          <a:p>
            <a:pPr eaLnBrk="1" hangingPunct="1">
              <a:lnSpc>
                <a:spcPct val="80000"/>
              </a:lnSpc>
              <a:spcBef>
                <a:spcPct val="30000"/>
              </a:spcBef>
              <a:spcAft>
                <a:spcPct val="30000"/>
              </a:spcAft>
            </a:pPr>
            <a:r>
              <a:rPr lang="en-US" sz="1125" dirty="0">
                <a:solidFill>
                  <a:srgbClr val="003399"/>
                </a:solidFill>
                <a:cs typeface="Arial" pitchFamily="34" charset="0"/>
              </a:rPr>
              <a:t>PDAY Study (Pathological Determinants of Atherosclerosis in Youth)</a:t>
            </a:r>
            <a:endParaRPr lang="en-US" sz="1350" dirty="0">
              <a:solidFill>
                <a:srgbClr val="003399"/>
              </a:solidFill>
              <a:cs typeface="Arial" pitchFamily="34" charset="0"/>
            </a:endParaRPr>
          </a:p>
          <a:p>
            <a:pPr lvl="1" eaLnBrk="1" hangingPunct="1">
              <a:lnSpc>
                <a:spcPct val="80000"/>
              </a:lnSpc>
            </a:pPr>
            <a:r>
              <a:rPr lang="en-US" sz="1013" dirty="0">
                <a:solidFill>
                  <a:srgbClr val="003399"/>
                </a:solidFill>
                <a:cs typeface="Arial" pitchFamily="34" charset="0"/>
              </a:rPr>
              <a:t>Evaluated 3,000 children age 15-34 who died of accidental causes</a:t>
            </a:r>
          </a:p>
          <a:p>
            <a:pPr lvl="1" eaLnBrk="1" hangingPunct="1">
              <a:lnSpc>
                <a:spcPct val="80000"/>
              </a:lnSpc>
            </a:pPr>
            <a:r>
              <a:rPr lang="en-US" sz="1013" dirty="0">
                <a:solidFill>
                  <a:srgbClr val="003399"/>
                </a:solidFill>
                <a:cs typeface="Arial" pitchFamily="34" charset="0"/>
              </a:rPr>
              <a:t>demonstrated the presence of early signs of atherosclerosis</a:t>
            </a:r>
          </a:p>
          <a:p>
            <a:pPr lvl="1" eaLnBrk="1" hangingPunct="1">
              <a:lnSpc>
                <a:spcPct val="80000"/>
              </a:lnSpc>
            </a:pPr>
            <a:r>
              <a:rPr lang="en-US" sz="1013" dirty="0">
                <a:solidFill>
                  <a:srgbClr val="003399"/>
                </a:solidFill>
                <a:cs typeface="Arial" pitchFamily="34" charset="0"/>
              </a:rPr>
              <a:t>showed an association between elevated cholesterol and degree of pathology (fatty streaks and fibrous plaques)</a:t>
            </a:r>
          </a:p>
        </p:txBody>
      </p:sp>
      <p:sp>
        <p:nvSpPr>
          <p:cNvPr id="8196" name="Text Box 4"/>
          <p:cNvSpPr txBox="1">
            <a:spLocks noChangeArrowheads="1"/>
          </p:cNvSpPr>
          <p:nvPr/>
        </p:nvSpPr>
        <p:spPr bwMode="auto">
          <a:xfrm>
            <a:off x="3286125" y="4972053"/>
            <a:ext cx="3600450" cy="69250"/>
          </a:xfrm>
          <a:prstGeom prst="rect">
            <a:avLst/>
          </a:prstGeom>
          <a:noFill/>
          <a:ln w="9525" algn="ctr">
            <a:noFill/>
            <a:miter lim="800000"/>
            <a:headEnd/>
            <a:tailEnd/>
          </a:ln>
        </p:spPr>
        <p:txBody>
          <a:bodyPr lIns="0" tIns="0" rIns="0" bIns="0">
            <a:spAutoFit/>
          </a:bodyPr>
          <a:lstStyle/>
          <a:p>
            <a:pPr algn="r" defTabSz="573286">
              <a:spcBef>
                <a:spcPct val="50000"/>
              </a:spcBef>
            </a:pPr>
            <a:r>
              <a:rPr lang="en-US" sz="450" dirty="0">
                <a:solidFill>
                  <a:srgbClr val="003399"/>
                </a:solidFill>
                <a:latin typeface="Book Antiqua" pitchFamily="18" charset="0"/>
              </a:rPr>
              <a:t>McGill et al. </a:t>
            </a:r>
            <a:r>
              <a:rPr lang="en-US" sz="450" i="1" dirty="0">
                <a:solidFill>
                  <a:srgbClr val="003399"/>
                </a:solidFill>
                <a:latin typeface="Book Antiqua" pitchFamily="18" charset="0"/>
              </a:rPr>
              <a:t>Circulation. </a:t>
            </a:r>
            <a:r>
              <a:rPr lang="en-US" sz="450" dirty="0">
                <a:solidFill>
                  <a:srgbClr val="003399"/>
                </a:solidFill>
                <a:latin typeface="Book Antiqua" pitchFamily="18" charset="0"/>
              </a:rPr>
              <a:t>2001; 103 (11): 1546-1550.</a:t>
            </a:r>
            <a:endParaRPr lang="en-US" sz="450" i="1" dirty="0">
              <a:solidFill>
                <a:srgbClr val="003399"/>
              </a:solidFill>
              <a:latin typeface="Book Antiqua" pitchFamily="18" charset="0"/>
            </a:endParaRPr>
          </a:p>
        </p:txBody>
      </p:sp>
      <p:sp>
        <p:nvSpPr>
          <p:cNvPr id="8197" name="Text Box 5"/>
          <p:cNvSpPr txBox="1">
            <a:spLocks noChangeArrowheads="1"/>
          </p:cNvSpPr>
          <p:nvPr/>
        </p:nvSpPr>
        <p:spPr bwMode="auto">
          <a:xfrm>
            <a:off x="3286125" y="5057778"/>
            <a:ext cx="3600450" cy="69250"/>
          </a:xfrm>
          <a:prstGeom prst="rect">
            <a:avLst/>
          </a:prstGeom>
          <a:noFill/>
          <a:ln w="9525" algn="ctr">
            <a:noFill/>
            <a:miter lim="800000"/>
            <a:headEnd/>
            <a:tailEnd/>
          </a:ln>
        </p:spPr>
        <p:txBody>
          <a:bodyPr lIns="0" tIns="0" rIns="0" bIns="0">
            <a:spAutoFit/>
          </a:bodyPr>
          <a:lstStyle/>
          <a:p>
            <a:pPr algn="r" defTabSz="573286">
              <a:spcBef>
                <a:spcPct val="50000"/>
              </a:spcBef>
            </a:pPr>
            <a:r>
              <a:rPr lang="en-US" sz="450" dirty="0">
                <a:solidFill>
                  <a:srgbClr val="003399"/>
                </a:solidFill>
                <a:latin typeface="Book Antiqua" pitchFamily="18" charset="0"/>
              </a:rPr>
              <a:t>Newman et al. </a:t>
            </a:r>
            <a:r>
              <a:rPr lang="en-US" sz="450" i="1" dirty="0">
                <a:solidFill>
                  <a:srgbClr val="003399"/>
                </a:solidFill>
                <a:latin typeface="Book Antiqua" pitchFamily="18" charset="0"/>
              </a:rPr>
              <a:t>N Eng J Med. </a:t>
            </a:r>
            <a:r>
              <a:rPr lang="en-US" sz="450" dirty="0">
                <a:solidFill>
                  <a:srgbClr val="003399"/>
                </a:solidFill>
                <a:latin typeface="Book Antiqua" pitchFamily="18" charset="0"/>
              </a:rPr>
              <a:t>1986; 314 (3): 138-144.</a:t>
            </a:r>
            <a:endParaRPr lang="en-US" sz="450" i="1" dirty="0">
              <a:solidFill>
                <a:srgbClr val="003399"/>
              </a:solidFill>
              <a:latin typeface="Book Antiqua"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vanhoutan\Desktop\Powerpoint Border for Dr. Agrawal.png"/>
          <p:cNvPicPr>
            <a:picLocks noChangeAspect="1" noChangeArrowheads="1"/>
          </p:cNvPicPr>
          <p:nvPr/>
        </p:nvPicPr>
        <p:blipFill>
          <a:blip r:embed="rId3" cstate="print"/>
          <a:srcRect/>
          <a:stretch>
            <a:fillRect/>
          </a:stretch>
        </p:blipFill>
        <p:spPr bwMode="auto">
          <a:xfrm>
            <a:off x="2000250" y="1500188"/>
            <a:ext cx="5143500" cy="3857625"/>
          </a:xfrm>
          <a:prstGeom prst="rect">
            <a:avLst/>
          </a:prstGeom>
          <a:noFill/>
        </p:spPr>
      </p:pic>
      <p:sp>
        <p:nvSpPr>
          <p:cNvPr id="10242" name="Rectangle 2"/>
          <p:cNvSpPr>
            <a:spLocks noGrp="1" noChangeArrowheads="1"/>
          </p:cNvSpPr>
          <p:nvPr>
            <p:ph type="title"/>
          </p:nvPr>
        </p:nvSpPr>
        <p:spPr/>
        <p:txBody>
          <a:bodyPr/>
          <a:lstStyle/>
          <a:p>
            <a:pPr eaLnBrk="1" hangingPunct="1"/>
            <a:r>
              <a:rPr lang="en-US" dirty="0">
                <a:solidFill>
                  <a:srgbClr val="003399"/>
                </a:solidFill>
              </a:rPr>
              <a:t>AAP Recommendations 2008</a:t>
            </a:r>
          </a:p>
        </p:txBody>
      </p:sp>
      <p:sp>
        <p:nvSpPr>
          <p:cNvPr id="21507" name="Rectangle 3"/>
          <p:cNvSpPr>
            <a:spLocks noGrp="1" noChangeArrowheads="1"/>
          </p:cNvSpPr>
          <p:nvPr>
            <p:ph type="body" idx="1"/>
          </p:nvPr>
        </p:nvSpPr>
        <p:spPr>
          <a:xfrm>
            <a:off x="2257425" y="2400300"/>
            <a:ext cx="4371975" cy="1371600"/>
          </a:xfrm>
        </p:spPr>
        <p:txBody>
          <a:bodyPr/>
          <a:lstStyle/>
          <a:p>
            <a:pPr eaLnBrk="1" hangingPunct="1">
              <a:lnSpc>
                <a:spcPct val="90000"/>
              </a:lnSpc>
            </a:pPr>
            <a:r>
              <a:rPr lang="en-US" sz="1350" b="1" dirty="0">
                <a:solidFill>
                  <a:srgbClr val="003399"/>
                </a:solidFill>
              </a:rPr>
              <a:t>How should we screen?</a:t>
            </a:r>
            <a:endParaRPr lang="en-US" sz="1350" dirty="0">
              <a:solidFill>
                <a:srgbClr val="003399"/>
              </a:solidFill>
            </a:endParaRPr>
          </a:p>
          <a:p>
            <a:pPr lvl="1" eaLnBrk="1" hangingPunct="1">
              <a:lnSpc>
                <a:spcPct val="90000"/>
              </a:lnSpc>
            </a:pPr>
            <a:r>
              <a:rPr lang="en-US" sz="1350" dirty="0">
                <a:solidFill>
                  <a:srgbClr val="003399"/>
                </a:solidFill>
              </a:rPr>
              <a:t>Fasting lipid panel recommended</a:t>
            </a:r>
          </a:p>
          <a:p>
            <a:pPr lvl="1" eaLnBrk="1" hangingPunct="1">
              <a:lnSpc>
                <a:spcPct val="90000"/>
              </a:lnSpc>
            </a:pPr>
            <a:endParaRPr lang="en-US" sz="1350" dirty="0">
              <a:solidFill>
                <a:srgbClr val="003399"/>
              </a:solidFill>
            </a:endParaRPr>
          </a:p>
          <a:p>
            <a:pPr eaLnBrk="1" hangingPunct="1">
              <a:lnSpc>
                <a:spcPct val="90000"/>
              </a:lnSpc>
            </a:pPr>
            <a:r>
              <a:rPr lang="en-US" sz="1350" b="1" dirty="0">
                <a:solidFill>
                  <a:srgbClr val="003399"/>
                </a:solidFill>
              </a:rPr>
              <a:t>What’s abnormal?</a:t>
            </a:r>
            <a:endParaRPr lang="en-US" sz="1350" dirty="0">
              <a:solidFill>
                <a:srgbClr val="003399"/>
              </a:solidFill>
            </a:endParaRPr>
          </a:p>
          <a:p>
            <a:pPr lvl="1" eaLnBrk="1" hangingPunct="1">
              <a:lnSpc>
                <a:spcPct val="90000"/>
              </a:lnSpc>
            </a:pPr>
            <a:r>
              <a:rPr lang="en-US" sz="1350" dirty="0">
                <a:solidFill>
                  <a:srgbClr val="003399"/>
                </a:solidFill>
              </a:rPr>
              <a:t>1992 NCEP Guidelines for total and LDL cholesterol cut offs in children and adolescents</a:t>
            </a:r>
          </a:p>
        </p:txBody>
      </p:sp>
      <p:graphicFrame>
        <p:nvGraphicFramePr>
          <p:cNvPr id="21543" name="Group 39"/>
          <p:cNvGraphicFramePr>
            <a:graphicFrameLocks noGrp="1"/>
          </p:cNvGraphicFramePr>
          <p:nvPr/>
        </p:nvGraphicFramePr>
        <p:xfrm>
          <a:off x="2814638" y="3921029"/>
          <a:ext cx="3857625" cy="1052275"/>
        </p:xfrm>
        <a:graphic>
          <a:graphicData uri="http://schemas.openxmlformats.org/drawingml/2006/table">
            <a:tbl>
              <a:tblPr/>
              <a:tblGrid>
                <a:gridCol w="942975">
                  <a:extLst>
                    <a:ext uri="{9D8B030D-6E8A-4147-A177-3AD203B41FA5}">
                      <a16:colId xmlns:a16="http://schemas.microsoft.com/office/drawing/2014/main" val="20000"/>
                    </a:ext>
                  </a:extLst>
                </a:gridCol>
                <a:gridCol w="985838">
                  <a:extLst>
                    <a:ext uri="{9D8B030D-6E8A-4147-A177-3AD203B41FA5}">
                      <a16:colId xmlns:a16="http://schemas.microsoft.com/office/drawing/2014/main" val="20001"/>
                    </a:ext>
                  </a:extLst>
                </a:gridCol>
                <a:gridCol w="964406">
                  <a:extLst>
                    <a:ext uri="{9D8B030D-6E8A-4147-A177-3AD203B41FA5}">
                      <a16:colId xmlns:a16="http://schemas.microsoft.com/office/drawing/2014/main" val="20002"/>
                    </a:ext>
                  </a:extLst>
                </a:gridCol>
                <a:gridCol w="964406">
                  <a:extLst>
                    <a:ext uri="{9D8B030D-6E8A-4147-A177-3AD203B41FA5}">
                      <a16:colId xmlns:a16="http://schemas.microsoft.com/office/drawing/2014/main" val="20003"/>
                    </a:ext>
                  </a:extLst>
                </a:gridCol>
              </a:tblGrid>
              <a:tr h="30289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 charset="2"/>
                        <a:buNone/>
                        <a:tabLst/>
                      </a:pPr>
                      <a:r>
                        <a:rPr kumimoji="0" lang="en-US" sz="800" b="1" i="0" u="none" strike="noStrike" cap="none" normalizeH="0" baseline="0" dirty="0">
                          <a:ln>
                            <a:noFill/>
                          </a:ln>
                          <a:solidFill>
                            <a:srgbClr val="003399"/>
                          </a:solidFill>
                          <a:effectLst/>
                          <a:latin typeface="Arial" charset="0"/>
                        </a:rPr>
                        <a:t>Category</a:t>
                      </a:r>
                    </a:p>
                  </a:txBody>
                  <a:tcPr marL="51435" marR="51435" marT="25718" marB="2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 charset="2"/>
                        <a:buNone/>
                        <a:tabLst/>
                      </a:pPr>
                      <a:r>
                        <a:rPr kumimoji="0" lang="en-US" sz="800" b="1" i="0" u="none" strike="noStrike" cap="none" normalizeH="0" baseline="0" dirty="0">
                          <a:ln>
                            <a:noFill/>
                          </a:ln>
                          <a:solidFill>
                            <a:srgbClr val="003399"/>
                          </a:solidFill>
                          <a:effectLst/>
                          <a:latin typeface="Arial" charset="0"/>
                        </a:rPr>
                        <a:t>Percentile</a:t>
                      </a:r>
                    </a:p>
                  </a:txBody>
                  <a:tcPr marL="51435" marR="51435"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 charset="2"/>
                        <a:buNone/>
                        <a:tabLst/>
                      </a:pPr>
                      <a:r>
                        <a:rPr kumimoji="0" lang="en-US" sz="800" b="1" i="0" u="none" strike="noStrike" cap="none" normalizeH="0" baseline="0">
                          <a:ln>
                            <a:noFill/>
                          </a:ln>
                          <a:solidFill>
                            <a:srgbClr val="003399"/>
                          </a:solidFill>
                          <a:effectLst/>
                          <a:latin typeface="Arial" charset="0"/>
                        </a:rPr>
                        <a:t>Total Cholesterol (mg/dL)</a:t>
                      </a:r>
                    </a:p>
                  </a:txBody>
                  <a:tcPr marL="51435" marR="51435"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 charset="2"/>
                        <a:buNone/>
                        <a:tabLst/>
                      </a:pPr>
                      <a:r>
                        <a:rPr kumimoji="0" lang="en-US" sz="800" b="1" i="0" u="none" strike="noStrike" cap="none" normalizeH="0" baseline="0">
                          <a:ln>
                            <a:noFill/>
                          </a:ln>
                          <a:solidFill>
                            <a:srgbClr val="003399"/>
                          </a:solidFill>
                          <a:effectLst/>
                          <a:latin typeface="Arial" charset="0"/>
                        </a:rPr>
                        <a:t>LDL (mg/dL)</a:t>
                      </a:r>
                    </a:p>
                  </a:txBody>
                  <a:tcPr marL="51435" marR="51435" marT="25718" marB="2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360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 charset="2"/>
                        <a:buNone/>
                        <a:tabLst/>
                      </a:pPr>
                      <a:r>
                        <a:rPr kumimoji="0" lang="en-US" sz="800" b="0" i="0" u="none" strike="noStrike" cap="none" normalizeH="0" baseline="0">
                          <a:ln>
                            <a:noFill/>
                          </a:ln>
                          <a:solidFill>
                            <a:srgbClr val="003399"/>
                          </a:solidFill>
                          <a:effectLst/>
                          <a:latin typeface="Arial" charset="0"/>
                        </a:rPr>
                        <a:t>Acceptable</a:t>
                      </a:r>
                    </a:p>
                  </a:txBody>
                  <a:tcPr marL="51435" marR="51435" marT="25718" marB="2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 charset="2"/>
                        <a:buNone/>
                        <a:tabLst/>
                      </a:pPr>
                      <a:r>
                        <a:rPr kumimoji="0" lang="en-US" sz="800" b="0" i="0" u="none" strike="noStrike" cap="none" normalizeH="0" baseline="0" dirty="0">
                          <a:ln>
                            <a:noFill/>
                          </a:ln>
                          <a:solidFill>
                            <a:srgbClr val="003399"/>
                          </a:solidFill>
                          <a:effectLst/>
                          <a:latin typeface="Arial" charset="0"/>
                        </a:rPr>
                        <a:t>&lt;75th</a:t>
                      </a:r>
                    </a:p>
                  </a:txBody>
                  <a:tcPr marL="51435" marR="51435"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 charset="2"/>
                        <a:buNone/>
                        <a:tabLst/>
                      </a:pPr>
                      <a:r>
                        <a:rPr kumimoji="0" lang="en-US" sz="800" b="0" i="0" u="none" strike="noStrike" cap="none" normalizeH="0" baseline="0" dirty="0">
                          <a:ln>
                            <a:noFill/>
                          </a:ln>
                          <a:solidFill>
                            <a:srgbClr val="003399"/>
                          </a:solidFill>
                          <a:effectLst/>
                          <a:latin typeface="Arial" charset="0"/>
                        </a:rPr>
                        <a:t>&lt;170</a:t>
                      </a:r>
                    </a:p>
                  </a:txBody>
                  <a:tcPr marL="51435" marR="51435"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 charset="2"/>
                        <a:buNone/>
                        <a:tabLst/>
                      </a:pPr>
                      <a:r>
                        <a:rPr kumimoji="0" lang="en-US" sz="800" b="0" i="0" u="none" strike="noStrike" cap="none" normalizeH="0" baseline="0">
                          <a:ln>
                            <a:noFill/>
                          </a:ln>
                          <a:solidFill>
                            <a:srgbClr val="003399"/>
                          </a:solidFill>
                          <a:effectLst/>
                          <a:latin typeface="Arial" charset="0"/>
                        </a:rPr>
                        <a:t>&lt;110</a:t>
                      </a:r>
                    </a:p>
                  </a:txBody>
                  <a:tcPr marL="51435" marR="51435" marT="25718" marB="2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360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 charset="2"/>
                        <a:buNone/>
                        <a:tabLst/>
                      </a:pPr>
                      <a:r>
                        <a:rPr kumimoji="0" lang="en-US" sz="800" b="0" i="0" u="none" strike="noStrike" cap="none" normalizeH="0" baseline="0">
                          <a:ln>
                            <a:noFill/>
                          </a:ln>
                          <a:solidFill>
                            <a:srgbClr val="003399"/>
                          </a:solidFill>
                          <a:effectLst/>
                          <a:latin typeface="Arial" charset="0"/>
                        </a:rPr>
                        <a:t>Borderline</a:t>
                      </a:r>
                    </a:p>
                  </a:txBody>
                  <a:tcPr marL="51435" marR="51435" marT="25718" marB="2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 charset="2"/>
                        <a:buNone/>
                        <a:tabLst/>
                      </a:pPr>
                      <a:r>
                        <a:rPr kumimoji="0" lang="en-US" sz="800" b="0" i="0" u="none" strike="noStrike" cap="none" normalizeH="0" baseline="0">
                          <a:ln>
                            <a:noFill/>
                          </a:ln>
                          <a:solidFill>
                            <a:srgbClr val="003399"/>
                          </a:solidFill>
                          <a:effectLst/>
                          <a:latin typeface="Arial" charset="0"/>
                        </a:rPr>
                        <a:t>75th-95th</a:t>
                      </a:r>
                    </a:p>
                  </a:txBody>
                  <a:tcPr marL="51435" marR="51435"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 charset="2"/>
                        <a:buNone/>
                        <a:tabLst/>
                      </a:pPr>
                      <a:r>
                        <a:rPr kumimoji="0" lang="en-US" sz="800" b="0" i="0" u="none" strike="noStrike" cap="none" normalizeH="0" baseline="0" dirty="0">
                          <a:ln>
                            <a:noFill/>
                          </a:ln>
                          <a:solidFill>
                            <a:srgbClr val="003399"/>
                          </a:solidFill>
                          <a:effectLst/>
                          <a:latin typeface="Arial" charset="0"/>
                        </a:rPr>
                        <a:t>170-199</a:t>
                      </a:r>
                    </a:p>
                  </a:txBody>
                  <a:tcPr marL="51435" marR="51435"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 charset="2"/>
                        <a:buNone/>
                        <a:tabLst/>
                      </a:pPr>
                      <a:r>
                        <a:rPr kumimoji="0" lang="en-US" sz="800" b="0" i="0" u="none" strike="noStrike" cap="none" normalizeH="0" baseline="0" dirty="0">
                          <a:ln>
                            <a:noFill/>
                          </a:ln>
                          <a:solidFill>
                            <a:srgbClr val="003399"/>
                          </a:solidFill>
                          <a:effectLst/>
                          <a:latin typeface="Arial" charset="0"/>
                        </a:rPr>
                        <a:t>110-129</a:t>
                      </a:r>
                    </a:p>
                  </a:txBody>
                  <a:tcPr marL="51435" marR="51435" marT="25718" marB="2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360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 charset="2"/>
                        <a:buNone/>
                        <a:tabLst/>
                      </a:pPr>
                      <a:r>
                        <a:rPr kumimoji="0" lang="en-US" sz="800" b="0" i="0" u="none" strike="noStrike" cap="none" normalizeH="0" baseline="0">
                          <a:ln>
                            <a:noFill/>
                          </a:ln>
                          <a:solidFill>
                            <a:srgbClr val="003399"/>
                          </a:solidFill>
                          <a:effectLst/>
                          <a:latin typeface="Arial" charset="0"/>
                        </a:rPr>
                        <a:t>Elevated</a:t>
                      </a:r>
                    </a:p>
                  </a:txBody>
                  <a:tcPr marL="51435" marR="51435" marT="25718" marB="2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 charset="2"/>
                        <a:buNone/>
                        <a:tabLst/>
                      </a:pPr>
                      <a:r>
                        <a:rPr kumimoji="0" lang="en-US" sz="800" b="0" i="0" u="none" strike="noStrike" cap="none" normalizeH="0" baseline="0">
                          <a:ln>
                            <a:noFill/>
                          </a:ln>
                          <a:solidFill>
                            <a:srgbClr val="003399"/>
                          </a:solidFill>
                          <a:effectLst/>
                          <a:latin typeface="Arial" charset="0"/>
                        </a:rPr>
                        <a:t>&gt;95th</a:t>
                      </a:r>
                    </a:p>
                  </a:txBody>
                  <a:tcPr marL="51435" marR="51435"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 charset="2"/>
                        <a:buNone/>
                        <a:tabLst/>
                      </a:pPr>
                      <a:r>
                        <a:rPr kumimoji="0" lang="en-US" sz="800" b="0" i="0" u="none" strike="noStrike" cap="none" normalizeH="0" baseline="0">
                          <a:ln>
                            <a:noFill/>
                          </a:ln>
                          <a:solidFill>
                            <a:srgbClr val="003399"/>
                          </a:solidFill>
                          <a:effectLst/>
                          <a:latin typeface="Arial" charset="0"/>
                        </a:rPr>
                        <a:t>&gt;200</a:t>
                      </a:r>
                    </a:p>
                  </a:txBody>
                  <a:tcPr marL="51435" marR="51435"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1" charset="2"/>
                        <a:buNone/>
                        <a:tabLst/>
                      </a:pPr>
                      <a:r>
                        <a:rPr kumimoji="0" lang="en-US" sz="800" b="0" i="0" u="none" strike="noStrike" cap="none" normalizeH="0" baseline="0" dirty="0">
                          <a:ln>
                            <a:noFill/>
                          </a:ln>
                          <a:solidFill>
                            <a:srgbClr val="003399"/>
                          </a:solidFill>
                          <a:effectLst/>
                          <a:latin typeface="Arial" charset="0"/>
                        </a:rPr>
                        <a:t>&gt;130</a:t>
                      </a:r>
                    </a:p>
                  </a:txBody>
                  <a:tcPr marL="51435" marR="51435" marT="25718" marB="2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271" name="TextBox 9"/>
          <p:cNvSpPr txBox="1">
            <a:spLocks noChangeArrowheads="1"/>
          </p:cNvSpPr>
          <p:nvPr/>
        </p:nvSpPr>
        <p:spPr bwMode="auto">
          <a:xfrm>
            <a:off x="2000250" y="5014913"/>
            <a:ext cx="4586288" cy="161583"/>
          </a:xfrm>
          <a:prstGeom prst="rect">
            <a:avLst/>
          </a:prstGeom>
          <a:noFill/>
          <a:ln w="9525">
            <a:noFill/>
            <a:miter lim="800000"/>
            <a:headEnd/>
            <a:tailEnd/>
          </a:ln>
        </p:spPr>
        <p:txBody>
          <a:bodyPr>
            <a:spAutoFit/>
          </a:bodyPr>
          <a:lstStyle/>
          <a:p>
            <a:pPr algn="ctr"/>
            <a:r>
              <a:rPr lang="en-US" sz="450" dirty="0">
                <a:solidFill>
                  <a:srgbClr val="003399"/>
                </a:solidFill>
                <a:cs typeface="Arial" pitchFamily="34" charset="0"/>
              </a:rPr>
              <a:t>Daniels, S. et al. </a:t>
            </a:r>
            <a:r>
              <a:rPr lang="en-US" sz="450" i="1" dirty="0">
                <a:solidFill>
                  <a:srgbClr val="003399"/>
                </a:solidFill>
                <a:cs typeface="Arial" pitchFamily="34" charset="0"/>
              </a:rPr>
              <a:t>Lipid Screening and Cardiovascular Health in Childhood</a:t>
            </a:r>
            <a:r>
              <a:rPr lang="en-US" sz="450" dirty="0">
                <a:solidFill>
                  <a:srgbClr val="003399"/>
                </a:solidFill>
                <a:cs typeface="Arial" pitchFamily="34" charset="0"/>
              </a:rPr>
              <a:t>. Pediatrics 2008: 122; 198-208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vanhoutan\Desktop\Powerpoint Border for Dr. Agrawal.png"/>
          <p:cNvPicPr>
            <a:picLocks noChangeAspect="1" noChangeArrowheads="1"/>
          </p:cNvPicPr>
          <p:nvPr/>
        </p:nvPicPr>
        <p:blipFill>
          <a:blip r:embed="rId2" cstate="print"/>
          <a:srcRect/>
          <a:stretch>
            <a:fillRect/>
          </a:stretch>
        </p:blipFill>
        <p:spPr bwMode="auto">
          <a:xfrm>
            <a:off x="2000250" y="1500188"/>
            <a:ext cx="5143500" cy="3857625"/>
          </a:xfrm>
          <a:prstGeom prst="rect">
            <a:avLst/>
          </a:prstGeom>
          <a:noFill/>
        </p:spPr>
      </p:pic>
      <p:sp>
        <p:nvSpPr>
          <p:cNvPr id="2" name="Title 1"/>
          <p:cNvSpPr>
            <a:spLocks noGrp="1"/>
          </p:cNvSpPr>
          <p:nvPr>
            <p:ph type="title"/>
          </p:nvPr>
        </p:nvSpPr>
        <p:spPr>
          <a:xfrm>
            <a:off x="2214562" y="1800225"/>
            <a:ext cx="4672013" cy="642938"/>
          </a:xfrm>
        </p:spPr>
        <p:txBody>
          <a:bodyPr>
            <a:normAutofit fontScale="90000"/>
          </a:bodyPr>
          <a:lstStyle/>
          <a:p>
            <a:r>
              <a:rPr lang="en-US" dirty="0">
                <a:solidFill>
                  <a:srgbClr val="003399"/>
                </a:solidFill>
              </a:rPr>
              <a:t>The U.S. Preventive Services Task Force Recommends</a:t>
            </a:r>
          </a:p>
        </p:txBody>
      </p:sp>
      <p:pic>
        <p:nvPicPr>
          <p:cNvPr id="4" name="Content Placeholder 3" descr="Capture2.PNG"/>
          <p:cNvPicPr>
            <a:picLocks noGrp="1" noChangeAspect="1"/>
          </p:cNvPicPr>
          <p:nvPr>
            <p:ph idx="1"/>
          </p:nvPr>
        </p:nvPicPr>
        <p:blipFill>
          <a:blip r:embed="rId3" cstate="print"/>
          <a:stretch>
            <a:fillRect/>
          </a:stretch>
        </p:blipFill>
        <p:spPr>
          <a:xfrm>
            <a:off x="2257428" y="2614616"/>
            <a:ext cx="4634240" cy="2443541"/>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vanhoutan\Desktop\Powerpoint Border for Dr. Agrawal.png">
            <a:extLst>
              <a:ext uri="{FF2B5EF4-FFF2-40B4-BE49-F238E27FC236}">
                <a16:creationId xmlns:a16="http://schemas.microsoft.com/office/drawing/2014/main" id="{72091026-A9C3-4815-A343-79B4F1DD9BD9}"/>
              </a:ext>
            </a:extLst>
          </p:cNvPr>
          <p:cNvPicPr>
            <a:picLocks noChangeAspect="1" noChangeArrowheads="1"/>
          </p:cNvPicPr>
          <p:nvPr/>
        </p:nvPicPr>
        <p:blipFill>
          <a:blip r:embed="rId10" cstate="print"/>
          <a:srcRect/>
          <a:stretch>
            <a:fillRect/>
          </a:stretch>
        </p:blipFill>
        <p:spPr bwMode="auto">
          <a:xfrm>
            <a:off x="1066800" y="800100"/>
            <a:ext cx="6934200" cy="5200650"/>
          </a:xfrm>
          <a:prstGeom prst="rect">
            <a:avLst/>
          </a:prstGeom>
          <a:noFill/>
        </p:spPr>
      </p:pic>
      <p:sp>
        <p:nvSpPr>
          <p:cNvPr id="2" name="ContextA">
            <a:extLst>
              <a:ext uri="{FF2B5EF4-FFF2-40B4-BE49-F238E27FC236}">
                <a16:creationId xmlns:a16="http://schemas.microsoft.com/office/drawing/2014/main" id="{632D5BB9-D0FA-46A3-A6C4-9237DFE5CFC8}"/>
              </a:ext>
            </a:extLst>
          </p:cNvPr>
          <p:cNvSpPr>
            <a:spLocks noGrp="1"/>
          </p:cNvSpPr>
          <p:nvPr>
            <p:ph type="title" idx="10"/>
            <p:custDataLst>
              <p:tags r:id="rId3"/>
            </p:custDataLst>
          </p:nvPr>
        </p:nvSpPr>
        <p:spPr>
          <a:xfrm>
            <a:off x="1971089" y="1185862"/>
            <a:ext cx="4672013" cy="642938"/>
          </a:xfrm>
        </p:spPr>
        <p:txBody>
          <a:bodyPr>
            <a:normAutofit/>
          </a:bodyPr>
          <a:lstStyle/>
          <a:p>
            <a:r>
              <a:rPr lang="en-US" sz="3300" dirty="0">
                <a:solidFill>
                  <a:srgbClr val="000099"/>
                </a:solidFill>
              </a:rPr>
              <a:t>Case Presentation #1</a:t>
            </a:r>
          </a:p>
        </p:txBody>
      </p:sp>
      <p:sp>
        <p:nvSpPr>
          <p:cNvPr id="3" name="ContextB">
            <a:extLst>
              <a:ext uri="{FF2B5EF4-FFF2-40B4-BE49-F238E27FC236}">
                <a16:creationId xmlns:a16="http://schemas.microsoft.com/office/drawing/2014/main" id="{419340B9-7196-4B0F-A723-A64859BEFD71}"/>
              </a:ext>
            </a:extLst>
          </p:cNvPr>
          <p:cNvSpPr>
            <a:spLocks noGrp="1"/>
          </p:cNvSpPr>
          <p:nvPr>
            <p:ph type="body" idx="11"/>
            <p:custDataLst>
              <p:tags r:id="rId4"/>
            </p:custDataLst>
          </p:nvPr>
        </p:nvSpPr>
        <p:spPr>
          <a:xfrm>
            <a:off x="1771650" y="3041395"/>
            <a:ext cx="3343275" cy="1802069"/>
          </a:xfrm>
        </p:spPr>
        <p:txBody>
          <a:bodyPr/>
          <a:lstStyle/>
          <a:p>
            <a:r>
              <a:rPr lang="en-US" sz="1350" b="1" dirty="0"/>
              <a:t>Exercise, low fat diet, lifestyle change</a:t>
            </a:r>
          </a:p>
          <a:p>
            <a:r>
              <a:rPr lang="en-US" sz="1350" b="1" dirty="0"/>
              <a:t>Exercise, Mediterranean diet, lifestyle change</a:t>
            </a:r>
          </a:p>
          <a:p>
            <a:r>
              <a:rPr lang="en-US" sz="1350" b="1" dirty="0"/>
              <a:t>Tobacco cessation</a:t>
            </a:r>
          </a:p>
          <a:p>
            <a:r>
              <a:rPr lang="en-US" sz="1350" b="1" dirty="0"/>
              <a:t>Add ezetimibe 10mg/day in addition to Atorvastatin 80mg/day</a:t>
            </a:r>
          </a:p>
          <a:p>
            <a:r>
              <a:rPr lang="en-US" sz="1350" b="1" dirty="0"/>
              <a:t>All of the above</a:t>
            </a:r>
          </a:p>
          <a:p>
            <a:r>
              <a:rPr lang="en-US" sz="1350" b="1" dirty="0"/>
              <a:t>Only 2, 3 and 4</a:t>
            </a:r>
          </a:p>
        </p:txBody>
      </p:sp>
      <p:sp>
        <p:nvSpPr>
          <p:cNvPr id="4" name="PollCounter1" hidden="1">
            <a:extLst>
              <a:ext uri="{FF2B5EF4-FFF2-40B4-BE49-F238E27FC236}">
                <a16:creationId xmlns:a16="http://schemas.microsoft.com/office/drawing/2014/main" id="{50A091C4-EE04-4E53-B93E-7FFB11D34D71}"/>
              </a:ext>
            </a:extLst>
          </p:cNvPr>
          <p:cNvSpPr txBox="1"/>
          <p:nvPr>
            <p:custDataLst>
              <p:tags r:id="rId5"/>
            </p:custDataLst>
          </p:nvPr>
        </p:nvSpPr>
        <p:spPr>
          <a:xfrm>
            <a:off x="1485900" y="5436395"/>
            <a:ext cx="714375" cy="265457"/>
          </a:xfrm>
          <a:prstGeom prst="rect">
            <a:avLst/>
          </a:prstGeom>
          <a:noFill/>
          <a:ln w="12700" cmpd="sng">
            <a:solidFill>
              <a:schemeClr val="tx1"/>
            </a:solidFill>
          </a:ln>
        </p:spPr>
        <p:txBody>
          <a:bodyPr vert="horz" rtlCol="0">
            <a:spAutoFit/>
          </a:bodyPr>
          <a:lstStyle/>
          <a:p>
            <a:pPr algn="ctr"/>
            <a:r>
              <a:rPr lang="en-US" sz="1125"/>
              <a:t>3 / 6</a:t>
            </a:r>
          </a:p>
        </p:txBody>
      </p:sp>
      <p:sp>
        <p:nvSpPr>
          <p:cNvPr id="5" name="CrossTabLblShape" hidden="1">
            <a:extLst>
              <a:ext uri="{FF2B5EF4-FFF2-40B4-BE49-F238E27FC236}">
                <a16:creationId xmlns:a16="http://schemas.microsoft.com/office/drawing/2014/main" id="{14C0D520-374F-43B5-A7AF-248ED4806F78}"/>
              </a:ext>
            </a:extLst>
          </p:cNvPr>
          <p:cNvSpPr txBox="1"/>
          <p:nvPr/>
        </p:nvSpPr>
        <p:spPr>
          <a:xfrm>
            <a:off x="3090258" y="5393188"/>
            <a:ext cx="1051891" cy="265457"/>
          </a:xfrm>
          <a:prstGeom prst="rect">
            <a:avLst/>
          </a:prstGeom>
          <a:noFill/>
        </p:spPr>
        <p:txBody>
          <a:bodyPr vert="horz" wrap="none" rtlCol="0">
            <a:spAutoFit/>
          </a:bodyPr>
          <a:lstStyle/>
          <a:p>
            <a:r>
              <a:rPr lang="en-US" sz="1125" dirty="0"/>
              <a:t>Cross-tab label</a:t>
            </a:r>
          </a:p>
        </p:txBody>
      </p:sp>
      <p:graphicFrame>
        <p:nvGraphicFramePr>
          <p:cNvPr id="6" name="OTChartCtrl1">
            <a:extLst>
              <a:ext uri="{FF2B5EF4-FFF2-40B4-BE49-F238E27FC236}">
                <a16:creationId xmlns:a16="http://schemas.microsoft.com/office/drawing/2014/main" id="{3F4503AA-3BBC-4EB8-A518-85F87CC50C10}"/>
              </a:ext>
            </a:extLst>
          </p:cNvPr>
          <p:cNvGraphicFramePr>
            <a:graphicFrameLocks noChangeAspect="1"/>
          </p:cNvGraphicFramePr>
          <p:nvPr>
            <p:custDataLst>
              <p:tags r:id="rId6"/>
            </p:custDataLst>
            <p:extLst>
              <p:ext uri="{D42A27DB-BD31-4B8C-83A1-F6EECF244321}">
                <p14:modId xmlns:p14="http://schemas.microsoft.com/office/powerpoint/2010/main" val="1761969794"/>
              </p:ext>
            </p:extLst>
          </p:nvPr>
        </p:nvGraphicFramePr>
        <p:xfrm>
          <a:off x="5038330" y="3086100"/>
          <a:ext cx="1600200" cy="1943100"/>
        </p:xfrm>
        <a:graphic>
          <a:graphicData uri="http://schemas.openxmlformats.org/presentationml/2006/ole">
            <mc:AlternateContent xmlns:mc="http://schemas.openxmlformats.org/markup-compatibility/2006">
              <mc:Choice xmlns:v="urn:schemas-microsoft-com:vml" Requires="v">
                <p:oleObj spid="_x0000_s2096" name="Chart" r:id="rId11" imgW="3552869" imgH="4314677" progId="MSGraph.Chart.8">
                  <p:embed followColorScheme="full"/>
                </p:oleObj>
              </mc:Choice>
              <mc:Fallback>
                <p:oleObj name="Chart" r:id="rId11" imgW="3552869" imgH="4314677" progId="MSGraph.Chart.8">
                  <p:embed followColorScheme="full"/>
                  <p:pic>
                    <p:nvPicPr>
                      <p:cNvPr id="0" name=""/>
                      <p:cNvPicPr/>
                      <p:nvPr/>
                    </p:nvPicPr>
                    <p:blipFill>
                      <a:blip r:embed="rId12"/>
                      <a:stretch>
                        <a:fillRect/>
                      </a:stretch>
                    </p:blipFill>
                    <p:spPr>
                      <a:xfrm>
                        <a:off x="5038330" y="3086100"/>
                        <a:ext cx="1600200" cy="1943100"/>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C4EB7BFB-316A-401A-958D-2889790B2B2A}"/>
              </a:ext>
            </a:extLst>
          </p:cNvPr>
          <p:cNvSpPr txBox="1"/>
          <p:nvPr/>
        </p:nvSpPr>
        <p:spPr>
          <a:xfrm>
            <a:off x="-714376" y="1500188"/>
            <a:ext cx="642938" cy="248209"/>
          </a:xfrm>
          <a:prstGeom prst="rect">
            <a:avLst/>
          </a:prstGeom>
          <a:noFill/>
        </p:spPr>
        <p:txBody>
          <a:bodyPr vert="horz" rtlCol="0">
            <a:spAutoFit/>
          </a:bodyPr>
          <a:lstStyle/>
          <a:p>
            <a:r>
              <a:rPr lang="en-US" sz="1013"/>
              <a:t> </a:t>
            </a:r>
          </a:p>
        </p:txBody>
      </p:sp>
      <p:sp>
        <p:nvSpPr>
          <p:cNvPr id="9" name="Timer1">
            <a:extLst>
              <a:ext uri="{FF2B5EF4-FFF2-40B4-BE49-F238E27FC236}">
                <a16:creationId xmlns:a16="http://schemas.microsoft.com/office/drawing/2014/main" id="{74290FDC-33B0-46E0-88A4-B04CBECEB5BA}"/>
              </a:ext>
            </a:extLst>
          </p:cNvPr>
          <p:cNvSpPr txBox="1"/>
          <p:nvPr>
            <p:custDataLst>
              <p:tags r:id="rId7"/>
            </p:custDataLst>
          </p:nvPr>
        </p:nvSpPr>
        <p:spPr>
          <a:xfrm>
            <a:off x="6972301" y="5257800"/>
            <a:ext cx="535781" cy="357188"/>
          </a:xfrm>
          <a:prstGeom prst="rect">
            <a:avLst/>
          </a:prstGeom>
          <a:noFill/>
          <a:ln w="76200" cmpd="tri">
            <a:solidFill>
              <a:schemeClr val="tx1"/>
            </a:solidFill>
          </a:ln>
        </p:spPr>
        <p:txBody>
          <a:bodyPr vert="horz" wrap="none" rtlCol="0">
            <a:noAutofit/>
          </a:bodyPr>
          <a:lstStyle/>
          <a:p>
            <a:pPr algn="ctr"/>
            <a:r>
              <a:rPr lang="en-US" sz="2025"/>
              <a:t>15</a:t>
            </a:r>
            <a:endParaRPr lang="en-US" sz="2025" dirty="0"/>
          </a:p>
        </p:txBody>
      </p:sp>
      <p:sp>
        <p:nvSpPr>
          <p:cNvPr id="11" name="TextBox 10">
            <a:extLst>
              <a:ext uri="{FF2B5EF4-FFF2-40B4-BE49-F238E27FC236}">
                <a16:creationId xmlns:a16="http://schemas.microsoft.com/office/drawing/2014/main" id="{236548D6-2CD7-4DD2-AEAE-65EAA3E52324}"/>
              </a:ext>
            </a:extLst>
          </p:cNvPr>
          <p:cNvSpPr txBox="1"/>
          <p:nvPr/>
        </p:nvSpPr>
        <p:spPr>
          <a:xfrm>
            <a:off x="2311006" y="2510479"/>
            <a:ext cx="4479131" cy="553998"/>
          </a:xfrm>
          <a:prstGeom prst="rect">
            <a:avLst/>
          </a:prstGeom>
          <a:noFill/>
        </p:spPr>
        <p:txBody>
          <a:bodyPr wrap="square" rtlCol="0">
            <a:spAutoFit/>
          </a:bodyPr>
          <a:lstStyle/>
          <a:p>
            <a:r>
              <a:rPr lang="en-US" sz="1500" b="1" dirty="0">
                <a:solidFill>
                  <a:srgbClr val="000099"/>
                </a:solidFill>
              </a:rPr>
              <a:t>What is the Next Step in Reducing the Chance of Another CV Event in the Next 20 Years?</a:t>
            </a:r>
            <a:endParaRPr lang="en-US" sz="1500" b="1" dirty="0"/>
          </a:p>
        </p:txBody>
      </p:sp>
    </p:spTree>
    <p:custDataLst>
      <p:tags r:id="rId2"/>
    </p:custDataLst>
    <p:controls>
      <mc:AlternateContent xmlns:mc="http://schemas.openxmlformats.org/markup-compatibility/2006">
        <mc:Choice xmlns:v="urn:schemas-microsoft-com:vml" Requires="v">
          <p:control spid="2097" name="OPActiveX" r:id="rId8" imgW="213480" imgH="213480"/>
        </mc:Choice>
        <mc:Fallback>
          <p:control name="OPActiveX" r:id="rId8" imgW="213480" imgH="213480">
            <p:pic>
              <p:nvPicPr>
                <p:cNvPr id="7" name="OPActiveX" hidden="1">
                  <a:extLst>
                    <a:ext uri="{FF2B5EF4-FFF2-40B4-BE49-F238E27FC236}">
                      <a16:creationId xmlns:a16="http://schemas.microsoft.com/office/drawing/2014/main" id="{22E0D995-AE50-4DF9-BF98-094198B01A9C}"/>
                    </a:ext>
                  </a:extLst>
                </p:cNvPr>
                <p:cNvPicPr>
                  <a:picLocks/>
                </p:cNvPicPr>
                <p:nvPr/>
              </p:nvPicPr>
              <p:blipFill>
                <a:blip r:embed="rId13"/>
                <a:stretch>
                  <a:fillRect/>
                </a:stretch>
              </p:blipFill>
              <p:spPr>
                <a:xfrm>
                  <a:off x="-1428751" y="2928937"/>
                  <a:ext cx="214313" cy="214313"/>
                </a:xfrm>
                <a:prstGeom prst="rect">
                  <a:avLst/>
                </a:prstGeom>
              </p:spPr>
            </p:pic>
          </p:control>
        </mc:Fallback>
      </mc:AlternateContent>
    </p:controls>
    <p:extLst>
      <p:ext uri="{BB962C8B-B14F-4D97-AF65-F5344CB8AC3E}">
        <p14:creationId xmlns:p14="http://schemas.microsoft.com/office/powerpoint/2010/main" val="172968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vanhoutan\Desktop\Powerpoint Border for Dr. Agrawal.png"/>
          <p:cNvPicPr>
            <a:picLocks noChangeAspect="1" noChangeArrowheads="1"/>
          </p:cNvPicPr>
          <p:nvPr/>
        </p:nvPicPr>
        <p:blipFill>
          <a:blip r:embed="rId3" cstate="print"/>
          <a:srcRect/>
          <a:stretch>
            <a:fillRect/>
          </a:stretch>
        </p:blipFill>
        <p:spPr bwMode="auto">
          <a:xfrm>
            <a:off x="2000250" y="1500188"/>
            <a:ext cx="5143500" cy="3857625"/>
          </a:xfrm>
          <a:prstGeom prst="rect">
            <a:avLst/>
          </a:prstGeom>
          <a:noFill/>
        </p:spPr>
      </p:pic>
      <p:sp>
        <p:nvSpPr>
          <p:cNvPr id="2" name="Title 1"/>
          <p:cNvSpPr>
            <a:spLocks noGrp="1"/>
          </p:cNvSpPr>
          <p:nvPr>
            <p:ph type="title"/>
          </p:nvPr>
        </p:nvSpPr>
        <p:spPr>
          <a:xfrm>
            <a:off x="2000254" y="1835894"/>
            <a:ext cx="5143499" cy="307232"/>
          </a:xfrm>
        </p:spPr>
        <p:txBody>
          <a:bodyPr>
            <a:noAutofit/>
          </a:bodyPr>
          <a:lstStyle/>
          <a:p>
            <a:pPr algn="ctr"/>
            <a:r>
              <a:rPr lang="en-US" altLang="zh-CN" sz="1463" b="1" dirty="0">
                <a:solidFill>
                  <a:srgbClr val="003399"/>
                </a:solidFill>
                <a:latin typeface="Calibri" charset="0"/>
                <a:ea typeface="Calibri" charset="0"/>
                <a:cs typeface="Calibri" charset="0"/>
              </a:rPr>
              <a:t>GLAGOV: Mean On-Treatment LDL-C vs. </a:t>
            </a:r>
            <a:br>
              <a:rPr lang="en-US" altLang="zh-CN" sz="1463" b="1" dirty="0">
                <a:solidFill>
                  <a:srgbClr val="003399"/>
                </a:solidFill>
                <a:latin typeface="Calibri" charset="0"/>
                <a:ea typeface="Calibri" charset="0"/>
                <a:cs typeface="Calibri" charset="0"/>
              </a:rPr>
            </a:br>
            <a:r>
              <a:rPr lang="en-US" altLang="zh-CN" sz="1463" b="1" dirty="0">
                <a:solidFill>
                  <a:srgbClr val="003399"/>
                </a:solidFill>
                <a:latin typeface="Calibri" charset="0"/>
                <a:ea typeface="Calibri" charset="0"/>
                <a:cs typeface="Calibri" charset="0"/>
              </a:rPr>
              <a:t>Change in Percent Atheroma Volume</a:t>
            </a:r>
            <a:endParaRPr lang="en-US" sz="1463" b="1" dirty="0">
              <a:solidFill>
                <a:srgbClr val="003399"/>
              </a:solidFill>
              <a:latin typeface="Calibri" charset="0"/>
              <a:ea typeface="Calibri" charset="0"/>
              <a:cs typeface="Calibri" charset="0"/>
            </a:endParaRPr>
          </a:p>
        </p:txBody>
      </p:sp>
      <p:sp>
        <p:nvSpPr>
          <p:cNvPr id="5" name="Rectangle 4"/>
          <p:cNvSpPr/>
          <p:nvPr/>
        </p:nvSpPr>
        <p:spPr>
          <a:xfrm>
            <a:off x="3671890" y="4714878"/>
            <a:ext cx="1754006" cy="194925"/>
          </a:xfrm>
          <a:prstGeom prst="rect">
            <a:avLst/>
          </a:prstGeom>
        </p:spPr>
        <p:txBody>
          <a:bodyPr wrap="none">
            <a:spAutoFit/>
          </a:bodyPr>
          <a:lstStyle/>
          <a:p>
            <a:pPr>
              <a:lnSpc>
                <a:spcPts val="760"/>
              </a:lnSpc>
            </a:pPr>
            <a:r>
              <a:rPr lang="en-US" altLang="zh-CN" sz="760" b="1" dirty="0">
                <a:solidFill>
                  <a:schemeClr val="accent1">
                    <a:lumMod val="75000"/>
                  </a:schemeClr>
                </a:solidFill>
                <a:latin typeface="Calibri" charset="0"/>
                <a:ea typeface="Calibri" charset="0"/>
                <a:cs typeface="Calibri" charset="0"/>
              </a:rPr>
              <a:t>Achieved On-Treatment LDL-C (mg/dL)</a:t>
            </a:r>
          </a:p>
        </p:txBody>
      </p:sp>
      <p:sp>
        <p:nvSpPr>
          <p:cNvPr id="8" name="Rectangle 7"/>
          <p:cNvSpPr/>
          <p:nvPr/>
        </p:nvSpPr>
        <p:spPr>
          <a:xfrm>
            <a:off x="2257425" y="2228854"/>
            <a:ext cx="4629150" cy="507831"/>
          </a:xfrm>
          <a:prstGeom prst="rect">
            <a:avLst/>
          </a:prstGeom>
          <a:solidFill>
            <a:schemeClr val="bg2">
              <a:lumMod val="90000"/>
            </a:schemeClr>
          </a:solidFill>
        </p:spPr>
        <p:txBody>
          <a:bodyPr wrap="square">
            <a:spAutoFit/>
          </a:bodyPr>
          <a:lstStyle/>
          <a:p>
            <a:pPr algn="ctr"/>
            <a:r>
              <a:rPr lang="en-US" sz="900" b="1" dirty="0">
                <a:latin typeface="Calibri" charset="0"/>
                <a:ea typeface="Calibri" charset="0"/>
                <a:cs typeface="Calibri" charset="0"/>
              </a:rPr>
              <a:t>The GLAGOV multicenter, double-blind, placebo-controlled, randomized clinical trial </a:t>
            </a:r>
            <a:br>
              <a:rPr lang="en-US" sz="900" b="1" dirty="0">
                <a:latin typeface="Calibri" charset="0"/>
                <a:ea typeface="Calibri" charset="0"/>
                <a:cs typeface="Calibri" charset="0"/>
              </a:rPr>
            </a:br>
            <a:r>
              <a:rPr lang="en-US" sz="900" b="1" dirty="0">
                <a:latin typeface="Calibri" charset="0"/>
                <a:ea typeface="Calibri" charset="0"/>
                <a:cs typeface="Calibri" charset="0"/>
              </a:rPr>
              <a:t>(enrollment 5/2013 to 1/2015) conducted at 197 academic and community hospitals in 6 continents, enrolling 968 patients (mean age 59.8 years, 27.8% female) with CAD</a:t>
            </a:r>
          </a:p>
        </p:txBody>
      </p:sp>
      <p:sp>
        <p:nvSpPr>
          <p:cNvPr id="9" name="Rectangle 8"/>
          <p:cNvSpPr/>
          <p:nvPr/>
        </p:nvSpPr>
        <p:spPr>
          <a:xfrm>
            <a:off x="5514975" y="2743200"/>
            <a:ext cx="1414463" cy="2032351"/>
          </a:xfrm>
          <a:prstGeom prst="rect">
            <a:avLst/>
          </a:prstGeom>
        </p:spPr>
        <p:txBody>
          <a:bodyPr wrap="square">
            <a:spAutoFit/>
          </a:bodyPr>
          <a:lstStyle/>
          <a:p>
            <a:r>
              <a:rPr lang="en-US" sz="788" b="1" dirty="0">
                <a:solidFill>
                  <a:schemeClr val="accent1">
                    <a:lumMod val="75000"/>
                  </a:schemeClr>
                </a:solidFill>
                <a:latin typeface="Calibri" charset="0"/>
                <a:ea typeface="Calibri" charset="0"/>
                <a:cs typeface="Calibri" charset="0"/>
              </a:rPr>
              <a:t>Patients with angiographic CAD were randomized to receive monthly evolocumab (420 mg) (n=484) or placebo (n=484) SQ for 76 weeks, in addition to statins</a:t>
            </a:r>
          </a:p>
          <a:p>
            <a:endParaRPr lang="en-US" sz="788" b="1" dirty="0">
              <a:solidFill>
                <a:schemeClr val="accent1">
                  <a:lumMod val="75000"/>
                </a:schemeClr>
              </a:solidFill>
              <a:latin typeface="Calibri" charset="0"/>
              <a:ea typeface="Calibri" charset="0"/>
              <a:cs typeface="Calibri" charset="0"/>
            </a:endParaRPr>
          </a:p>
          <a:p>
            <a:r>
              <a:rPr lang="en-US" altLang="zh-CN" sz="788" b="1" dirty="0">
                <a:solidFill>
                  <a:schemeClr val="accent1">
                    <a:lumMod val="75000"/>
                  </a:schemeClr>
                </a:solidFill>
                <a:latin typeface="Calibri" charset="0"/>
                <a:ea typeface="Calibri" charset="0"/>
                <a:cs typeface="Calibri" charset="0"/>
              </a:rPr>
              <a:t>Locally weighted polynomial regression (LOESS) plot demonstrates a linear continuous relationship between achieved LDL-C level and PAV progression/ regression for levels of LDL-C ranging from 110 mg/dL </a:t>
            </a:r>
            <a:br>
              <a:rPr lang="en-US" altLang="zh-CN" sz="788" b="1" dirty="0">
                <a:solidFill>
                  <a:schemeClr val="accent1">
                    <a:lumMod val="75000"/>
                  </a:schemeClr>
                </a:solidFill>
                <a:latin typeface="Calibri" charset="0"/>
                <a:ea typeface="Calibri" charset="0"/>
                <a:cs typeface="Calibri" charset="0"/>
              </a:rPr>
            </a:br>
            <a:r>
              <a:rPr lang="en-US" altLang="zh-CN" sz="788" b="1" dirty="0">
                <a:solidFill>
                  <a:schemeClr val="accent1">
                    <a:lumMod val="75000"/>
                  </a:schemeClr>
                </a:solidFill>
                <a:latin typeface="Calibri" charset="0"/>
                <a:ea typeface="Calibri" charset="0"/>
                <a:cs typeface="Calibri" charset="0"/>
              </a:rPr>
              <a:t>to as low as 20 mg/dL</a:t>
            </a:r>
            <a:endParaRPr lang="en-US" sz="788" b="1" dirty="0">
              <a:solidFill>
                <a:schemeClr val="accent1">
                  <a:lumMod val="75000"/>
                </a:schemeClr>
              </a:solidFill>
              <a:latin typeface="Calibri" charset="0"/>
              <a:ea typeface="Calibri" charset="0"/>
              <a:cs typeface="Calibri" charset="0"/>
            </a:endParaRPr>
          </a:p>
        </p:txBody>
      </p:sp>
      <p:pic>
        <p:nvPicPr>
          <p:cNvPr id="10" name="Picture 17" descr="iv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1267" y="2743200"/>
            <a:ext cx="946273" cy="102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bwMode="auto">
          <a:xfrm>
            <a:off x="4357690" y="2838878"/>
            <a:ext cx="366347" cy="0"/>
          </a:xfrm>
          <a:prstGeom prst="line">
            <a:avLst/>
          </a:prstGeom>
          <a:noFill/>
          <a:ln w="3175" cap="flat" cmpd="sng" algn="ctr">
            <a:solidFill>
              <a:schemeClr val="accent3">
                <a:lumMod val="20000"/>
                <a:lumOff val="80000"/>
              </a:schemeClr>
            </a:solidFill>
            <a:prstDash val="dash"/>
            <a:round/>
            <a:headEnd type="none" w="med" len="med"/>
            <a:tailEnd type="none" w="med" len="med"/>
          </a:ln>
          <a:effectLst/>
        </p:spPr>
      </p:cxnSp>
      <p:sp>
        <p:nvSpPr>
          <p:cNvPr id="15" name="Rectangle 14"/>
          <p:cNvSpPr/>
          <p:nvPr/>
        </p:nvSpPr>
        <p:spPr>
          <a:xfrm>
            <a:off x="2211886" y="4843465"/>
            <a:ext cx="4931867" cy="340350"/>
          </a:xfrm>
          <a:prstGeom prst="rect">
            <a:avLst/>
          </a:prstGeom>
        </p:spPr>
        <p:txBody>
          <a:bodyPr wrap="square">
            <a:spAutoFit/>
          </a:bodyPr>
          <a:lstStyle/>
          <a:p>
            <a:pPr>
              <a:lnSpc>
                <a:spcPct val="107000"/>
              </a:lnSpc>
              <a:spcAft>
                <a:spcPts val="225"/>
              </a:spcAft>
            </a:pPr>
            <a:r>
              <a:rPr lang="en-US" sz="450" dirty="0">
                <a:solidFill>
                  <a:srgbClr val="003399"/>
                </a:solidFill>
                <a:latin typeface="+mj-lt"/>
              </a:rPr>
              <a:t>Abbreviations:</a:t>
            </a:r>
            <a:r>
              <a:rPr lang="en-US" sz="450" dirty="0">
                <a:solidFill>
                  <a:srgbClr val="003399"/>
                </a:solidFill>
                <a:latin typeface="+mj-lt"/>
                <a:cs typeface="Calibri" panose="020F0502020204030204" pitchFamily="34" charset="0"/>
              </a:rPr>
              <a:t> CAD, coronary artery disease</a:t>
            </a:r>
            <a:r>
              <a:rPr lang="en-US" sz="450" dirty="0">
                <a:solidFill>
                  <a:srgbClr val="003399"/>
                </a:solidFill>
                <a:latin typeface="+mj-lt"/>
                <a:cs typeface="Times New Roman" panose="02020603050405020304" pitchFamily="18" charset="0"/>
              </a:rPr>
              <a:t>;</a:t>
            </a:r>
            <a:r>
              <a:rPr lang="en-US" sz="450" dirty="0">
                <a:solidFill>
                  <a:srgbClr val="003399"/>
                </a:solidFill>
                <a:latin typeface="+mj-lt"/>
                <a:ea typeface="Calibri" panose="020F0502020204030204" pitchFamily="34" charset="0"/>
                <a:cs typeface="Times New Roman" panose="02020603050405020304" pitchFamily="18" charset="0"/>
              </a:rPr>
              <a:t> GLAGOV, </a:t>
            </a:r>
            <a:r>
              <a:rPr lang="en-US" sz="450" dirty="0">
                <a:solidFill>
                  <a:srgbClr val="003399"/>
                </a:solidFill>
                <a:latin typeface="+mj-lt"/>
              </a:rPr>
              <a:t>Global Assessment of Plaque Regression With a PCSK9 Antibody ;</a:t>
            </a:r>
            <a:r>
              <a:rPr lang="en-US" sz="450" dirty="0">
                <a:solidFill>
                  <a:srgbClr val="003399"/>
                </a:solidFill>
                <a:latin typeface="+mj-lt"/>
                <a:ea typeface="Calibri" panose="020F0502020204030204" pitchFamily="34" charset="0"/>
                <a:cs typeface="Times New Roman" panose="02020603050405020304" pitchFamily="18" charset="0"/>
              </a:rPr>
              <a:t>LDL-C, low-density lipoprotein </a:t>
            </a:r>
            <a:br>
              <a:rPr lang="en-US" sz="450" dirty="0">
                <a:solidFill>
                  <a:srgbClr val="003399"/>
                </a:solidFill>
                <a:latin typeface="+mj-lt"/>
                <a:ea typeface="Calibri" panose="020F0502020204030204" pitchFamily="34" charset="0"/>
                <a:cs typeface="Times New Roman" panose="02020603050405020304" pitchFamily="18" charset="0"/>
              </a:rPr>
            </a:br>
            <a:r>
              <a:rPr lang="en-US" sz="450" dirty="0">
                <a:solidFill>
                  <a:srgbClr val="003399"/>
                </a:solidFill>
                <a:latin typeface="+mj-lt"/>
                <a:ea typeface="Calibri" panose="020F0502020204030204" pitchFamily="34" charset="0"/>
                <a:cs typeface="Times New Roman" panose="02020603050405020304" pitchFamily="18" charset="0"/>
              </a:rPr>
              <a:t>cholesterol; SQ, subcutaneous.</a:t>
            </a:r>
          </a:p>
          <a:p>
            <a:pPr>
              <a:lnSpc>
                <a:spcPct val="107000"/>
              </a:lnSpc>
              <a:spcAft>
                <a:spcPts val="225"/>
              </a:spcAft>
            </a:pPr>
            <a:r>
              <a:rPr lang="en-US" sz="450" dirty="0">
                <a:solidFill>
                  <a:srgbClr val="003399"/>
                </a:solidFill>
                <a:latin typeface="+mj-lt"/>
                <a:ea typeface="Calibri" charset="0"/>
                <a:cs typeface="Calibri" charset="0"/>
              </a:rPr>
              <a:t>Nicholls SJ. </a:t>
            </a:r>
            <a:r>
              <a:rPr lang="fr-FR" sz="450" i="1" dirty="0">
                <a:solidFill>
                  <a:srgbClr val="003399"/>
                </a:solidFill>
                <a:latin typeface="+mj-lt"/>
              </a:rPr>
              <a:t>JAMA</a:t>
            </a:r>
            <a:r>
              <a:rPr lang="fr-FR" sz="450" dirty="0">
                <a:solidFill>
                  <a:srgbClr val="003399"/>
                </a:solidFill>
                <a:latin typeface="+mj-lt"/>
              </a:rPr>
              <a:t>. 2016;316(22):2373-2384.</a:t>
            </a:r>
            <a:endParaRPr lang="en-US" sz="450" dirty="0">
              <a:solidFill>
                <a:srgbClr val="003399"/>
              </a:solidFill>
              <a:latin typeface="+mj-lt"/>
              <a:ea typeface="Calibri" charset="0"/>
              <a:cs typeface="Calibri" charset="0"/>
            </a:endParaRPr>
          </a:p>
        </p:txBody>
      </p:sp>
      <p:graphicFrame>
        <p:nvGraphicFramePr>
          <p:cNvPr id="16" name="Chart 15"/>
          <p:cNvGraphicFramePr/>
          <p:nvPr>
            <p:extLst>
              <p:ext uri="{D42A27DB-BD31-4B8C-83A1-F6EECF244321}">
                <p14:modId xmlns:p14="http://schemas.microsoft.com/office/powerpoint/2010/main" val="1865458618"/>
              </p:ext>
            </p:extLst>
          </p:nvPr>
        </p:nvGraphicFramePr>
        <p:xfrm>
          <a:off x="3071812" y="3043237"/>
          <a:ext cx="2528888" cy="1671638"/>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p:cNvSpPr/>
          <p:nvPr/>
        </p:nvSpPr>
        <p:spPr>
          <a:xfrm>
            <a:off x="2514603" y="3900490"/>
            <a:ext cx="507040" cy="829330"/>
          </a:xfrm>
          <a:prstGeom prst="rect">
            <a:avLst/>
          </a:prstGeom>
        </p:spPr>
        <p:txBody>
          <a:bodyPr wrap="square">
            <a:spAutoFit/>
          </a:bodyPr>
          <a:lstStyle/>
          <a:p>
            <a:pPr algn="r">
              <a:lnSpc>
                <a:spcPct val="90000"/>
              </a:lnSpc>
            </a:pPr>
            <a:r>
              <a:rPr lang="en-US" altLang="zh-CN" sz="760" b="1" dirty="0">
                <a:solidFill>
                  <a:schemeClr val="accent1">
                    <a:lumMod val="75000"/>
                  </a:schemeClr>
                </a:solidFill>
                <a:latin typeface="Calibri" charset="0"/>
                <a:ea typeface="Calibri" charset="0"/>
                <a:cs typeface="Calibri" charset="0"/>
              </a:rPr>
              <a:t>Change In Percent Atheroma Volume (%)</a:t>
            </a:r>
          </a:p>
        </p:txBody>
      </p:sp>
    </p:spTree>
    <p:extLst>
      <p:ext uri="{BB962C8B-B14F-4D97-AF65-F5344CB8AC3E}">
        <p14:creationId xmlns:p14="http://schemas.microsoft.com/office/powerpoint/2010/main" val="4232514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vanhoutan\Desktop\Powerpoint Border for Dr. Agrawal.png"/>
          <p:cNvPicPr>
            <a:picLocks noChangeAspect="1" noChangeArrowheads="1"/>
          </p:cNvPicPr>
          <p:nvPr/>
        </p:nvPicPr>
        <p:blipFill>
          <a:blip r:embed="rId2" cstate="print"/>
          <a:srcRect/>
          <a:stretch>
            <a:fillRect/>
          </a:stretch>
        </p:blipFill>
        <p:spPr bwMode="auto">
          <a:xfrm>
            <a:off x="2000250" y="1500188"/>
            <a:ext cx="5143500" cy="3857625"/>
          </a:xfrm>
          <a:prstGeom prst="rect">
            <a:avLst/>
          </a:prstGeom>
          <a:noFill/>
        </p:spPr>
      </p:pic>
      <p:pic>
        <p:nvPicPr>
          <p:cNvPr id="4" name="Content Placeholder 3" descr="CzEvZ9FUUAAd07j.jpg"/>
          <p:cNvPicPr>
            <a:picLocks noGrp="1" noChangeAspect="1"/>
          </p:cNvPicPr>
          <p:nvPr>
            <p:ph idx="1"/>
          </p:nvPr>
        </p:nvPicPr>
        <p:blipFill>
          <a:blip r:embed="rId3" cstate="print"/>
          <a:srcRect l="1887" r="1887" b="1855"/>
          <a:stretch>
            <a:fillRect/>
          </a:stretch>
        </p:blipFill>
        <p:spPr>
          <a:xfrm>
            <a:off x="2386013" y="1757365"/>
            <a:ext cx="4428027" cy="3386138"/>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19" name="Picture 2" descr="C:\Users\Hvanhoutan\Desktop\Powerpoint Border for Dr. Agrawal.png"/>
          <p:cNvPicPr>
            <a:picLocks noChangeAspect="1" noChangeArrowheads="1"/>
          </p:cNvPicPr>
          <p:nvPr/>
        </p:nvPicPr>
        <p:blipFill>
          <a:blip r:embed="rId3" cstate="print"/>
          <a:srcRect/>
          <a:stretch>
            <a:fillRect/>
          </a:stretch>
        </p:blipFill>
        <p:spPr bwMode="auto">
          <a:xfrm>
            <a:off x="2000250" y="1500188"/>
            <a:ext cx="5143500" cy="3857625"/>
          </a:xfrm>
          <a:prstGeom prst="rect">
            <a:avLst/>
          </a:prstGeom>
          <a:noFill/>
        </p:spPr>
      </p:pic>
      <p:sp>
        <p:nvSpPr>
          <p:cNvPr id="3" name="Title 2"/>
          <p:cNvSpPr>
            <a:spLocks noGrp="1"/>
          </p:cNvSpPr>
          <p:nvPr>
            <p:ph type="title"/>
          </p:nvPr>
        </p:nvSpPr>
        <p:spPr>
          <a:xfrm>
            <a:off x="2214563" y="1800225"/>
            <a:ext cx="4714875" cy="642938"/>
          </a:xfrm>
        </p:spPr>
        <p:txBody>
          <a:bodyPr>
            <a:noAutofit/>
          </a:bodyPr>
          <a:lstStyle/>
          <a:p>
            <a:r>
              <a:rPr lang="en-US" sz="2025" dirty="0">
                <a:solidFill>
                  <a:srgbClr val="003399"/>
                </a:solidFill>
              </a:rPr>
              <a:t>Patients with High CV Risk Face Challenges in Achieving LDL-C Goals</a:t>
            </a:r>
            <a:endParaRPr lang="en-GB" sz="2025" dirty="0">
              <a:solidFill>
                <a:srgbClr val="003399"/>
              </a:solidFill>
            </a:endParaRPr>
          </a:p>
        </p:txBody>
      </p:sp>
      <p:sp>
        <p:nvSpPr>
          <p:cNvPr id="17" name="Content Placeholder 1"/>
          <p:cNvSpPr>
            <a:spLocks noGrp="1"/>
          </p:cNvSpPr>
          <p:nvPr>
            <p:ph idx="1"/>
          </p:nvPr>
        </p:nvSpPr>
        <p:spPr>
          <a:xfrm>
            <a:off x="2257425" y="2507214"/>
            <a:ext cx="4629150" cy="878926"/>
          </a:xfrm>
        </p:spPr>
        <p:txBody>
          <a:bodyPr>
            <a:normAutofit/>
          </a:bodyPr>
          <a:lstStyle/>
          <a:p>
            <a:pPr lvl="0"/>
            <a:r>
              <a:rPr lang="en-GB" dirty="0">
                <a:solidFill>
                  <a:srgbClr val="FFFFFF"/>
                </a:solidFill>
              </a:rPr>
              <a:t>Statins are the standard of care for HC management</a:t>
            </a:r>
          </a:p>
          <a:p>
            <a:pPr lvl="0"/>
            <a:r>
              <a:rPr lang="en-GB" dirty="0">
                <a:solidFill>
                  <a:srgbClr val="FFFFFF"/>
                </a:solidFill>
              </a:rPr>
              <a:t>However, many patients are not reaching their recommended </a:t>
            </a:r>
            <a:br>
              <a:rPr lang="en-GB" dirty="0">
                <a:solidFill>
                  <a:srgbClr val="FFFFFF"/>
                </a:solidFill>
              </a:rPr>
            </a:br>
            <a:r>
              <a:rPr lang="en-GB" dirty="0">
                <a:solidFill>
                  <a:srgbClr val="FFFFFF"/>
                </a:solidFill>
              </a:rPr>
              <a:t>LDL­­-C goal with statin therapy</a:t>
            </a:r>
            <a:r>
              <a:rPr lang="en-GB" baseline="30000" dirty="0">
                <a:solidFill>
                  <a:srgbClr val="FFFFFF"/>
                </a:solidFill>
              </a:rPr>
              <a:t>1-3</a:t>
            </a:r>
            <a:endParaRPr lang="en-GB" sz="900" baseline="30000" dirty="0"/>
          </a:p>
        </p:txBody>
      </p:sp>
      <p:sp>
        <p:nvSpPr>
          <p:cNvPr id="7" name="Rounded Rectangle 6"/>
          <p:cNvSpPr/>
          <p:nvPr/>
        </p:nvSpPr>
        <p:spPr bwMode="auto">
          <a:xfrm>
            <a:off x="2300288" y="3140068"/>
            <a:ext cx="2914650" cy="243027"/>
          </a:xfrm>
          <a:prstGeom prst="roundRect">
            <a:avLst>
              <a:gd name="adj" fmla="val 0"/>
            </a:avLst>
          </a:prstGeom>
          <a:solidFill>
            <a:schemeClr val="bg2"/>
          </a:solidFill>
          <a:ln w="38100" cap="flat" cmpd="sng" algn="ctr">
            <a:no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algn="ctr" eaLnBrk="0" fontAlgn="base" hangingPunct="0">
              <a:spcBef>
                <a:spcPct val="0"/>
              </a:spcBef>
              <a:spcAft>
                <a:spcPct val="0"/>
              </a:spcAft>
            </a:pPr>
            <a:r>
              <a:rPr lang="en-GB" sz="1013" b="1" dirty="0">
                <a:solidFill>
                  <a:schemeClr val="accent1">
                    <a:lumMod val="50000"/>
                  </a:schemeClr>
                </a:solidFill>
                <a:ea typeface="MS PGothic" pitchFamily="34" charset="-128"/>
                <a:cs typeface="Calibri" pitchFamily="34" charset="0"/>
              </a:rPr>
              <a:t>High risk patients</a:t>
            </a:r>
            <a:r>
              <a:rPr lang="en-GB" sz="1013" b="1" baseline="30000" dirty="0">
                <a:solidFill>
                  <a:schemeClr val="accent1">
                    <a:lumMod val="50000"/>
                  </a:schemeClr>
                </a:solidFill>
                <a:ea typeface="MS PGothic" pitchFamily="34" charset="-128"/>
                <a:cs typeface="Calibri" pitchFamily="34" charset="0"/>
              </a:rPr>
              <a:t>1</a:t>
            </a:r>
          </a:p>
        </p:txBody>
      </p:sp>
      <p:sp>
        <p:nvSpPr>
          <p:cNvPr id="10" name="Rounded Rectangle 9"/>
          <p:cNvSpPr/>
          <p:nvPr/>
        </p:nvSpPr>
        <p:spPr bwMode="auto">
          <a:xfrm>
            <a:off x="5340893" y="3140068"/>
            <a:ext cx="1628775" cy="243027"/>
          </a:xfrm>
          <a:prstGeom prst="roundRect">
            <a:avLst>
              <a:gd name="adj" fmla="val 0"/>
            </a:avLst>
          </a:prstGeom>
          <a:solidFill>
            <a:schemeClr val="bg2"/>
          </a:solidFill>
          <a:ln w="38100" cap="flat" cmpd="sng" algn="ctr">
            <a:no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algn="ctr" eaLnBrk="0" fontAlgn="base" hangingPunct="0">
              <a:spcBef>
                <a:spcPct val="0"/>
              </a:spcBef>
              <a:spcAft>
                <a:spcPct val="0"/>
              </a:spcAft>
            </a:pPr>
            <a:r>
              <a:rPr lang="en-GB" sz="1013" b="1" dirty="0">
                <a:solidFill>
                  <a:prstClr val="white"/>
                </a:solidFill>
                <a:ea typeface="MS PGothic" pitchFamily="34" charset="-128"/>
                <a:cs typeface="MS PGothic" pitchFamily="34" charset="-128"/>
              </a:rPr>
              <a:t>HeFH </a:t>
            </a:r>
            <a:r>
              <a:rPr lang="en-GB" sz="1013" b="1" dirty="0">
                <a:solidFill>
                  <a:srgbClr val="002060"/>
                </a:solidFill>
                <a:ea typeface="MS PGothic" pitchFamily="34" charset="-128"/>
                <a:cs typeface="MS PGothic" pitchFamily="34" charset="-128"/>
              </a:rPr>
              <a:t>patients</a:t>
            </a:r>
            <a:r>
              <a:rPr lang="en-GB" sz="1013" b="1" baseline="30000" dirty="0">
                <a:solidFill>
                  <a:srgbClr val="002060"/>
                </a:solidFill>
                <a:ea typeface="MS PGothic" pitchFamily="34" charset="-128"/>
                <a:cs typeface="MS PGothic" pitchFamily="34" charset="-128"/>
              </a:rPr>
              <a:t>2,3</a:t>
            </a:r>
          </a:p>
          <a:p>
            <a:pPr algn="ctr" eaLnBrk="0" fontAlgn="base" hangingPunct="0">
              <a:spcBef>
                <a:spcPct val="0"/>
              </a:spcBef>
              <a:spcAft>
                <a:spcPct val="0"/>
              </a:spcAft>
            </a:pPr>
            <a:endParaRPr lang="en-GB" sz="900" dirty="0">
              <a:solidFill>
                <a:prstClr val="white"/>
              </a:solidFill>
              <a:ea typeface="MS PGothic" pitchFamily="34" charset="-128"/>
              <a:cs typeface="MS PGothic" pitchFamily="34" charset="-128"/>
            </a:endParaRPr>
          </a:p>
        </p:txBody>
      </p:sp>
      <p:graphicFrame>
        <p:nvGraphicFramePr>
          <p:cNvPr id="11" name="Chart 10"/>
          <p:cNvGraphicFramePr/>
          <p:nvPr>
            <p:extLst>
              <p:ext uri="{D42A27DB-BD31-4B8C-83A1-F6EECF244321}">
                <p14:modId xmlns:p14="http://schemas.microsoft.com/office/powerpoint/2010/main" val="3439678113"/>
              </p:ext>
            </p:extLst>
          </p:nvPr>
        </p:nvGraphicFramePr>
        <p:xfrm>
          <a:off x="2238401" y="3530799"/>
          <a:ext cx="1639809" cy="127698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555391" y="3785686"/>
            <a:ext cx="562010" cy="507831"/>
          </a:xfrm>
          <a:prstGeom prst="rect">
            <a:avLst/>
          </a:prstGeom>
          <a:noFill/>
        </p:spPr>
        <p:txBody>
          <a:bodyPr wrap="square" rtlCol="0">
            <a:spAutoFit/>
          </a:bodyPr>
          <a:lstStyle/>
          <a:p>
            <a:pPr fontAlgn="base">
              <a:spcBef>
                <a:spcPct val="0"/>
              </a:spcBef>
              <a:spcAft>
                <a:spcPct val="0"/>
              </a:spcAft>
            </a:pPr>
            <a:r>
              <a:rPr lang="en-GB" sz="900" b="1" dirty="0">
                <a:solidFill>
                  <a:prstClr val="white"/>
                </a:solidFill>
                <a:latin typeface="Arial" pitchFamily="34" charset="0"/>
                <a:cs typeface="Arial" pitchFamily="34" charset="0"/>
              </a:rPr>
              <a:t>23%</a:t>
            </a:r>
            <a:r>
              <a:rPr lang="en-GB" sz="900" dirty="0">
                <a:solidFill>
                  <a:prstClr val="white"/>
                </a:solidFill>
                <a:latin typeface="Arial" pitchFamily="34" charset="0"/>
                <a:cs typeface="Arial" pitchFamily="34" charset="0"/>
              </a:rPr>
              <a:t> not at goal</a:t>
            </a:r>
          </a:p>
        </p:txBody>
      </p:sp>
      <p:graphicFrame>
        <p:nvGraphicFramePr>
          <p:cNvPr id="13" name="Chart 12"/>
          <p:cNvGraphicFramePr/>
          <p:nvPr>
            <p:extLst>
              <p:ext uri="{D42A27DB-BD31-4B8C-83A1-F6EECF244321}">
                <p14:modId xmlns:p14="http://schemas.microsoft.com/office/powerpoint/2010/main" val="3533632291"/>
              </p:ext>
            </p:extLst>
          </p:nvPr>
        </p:nvGraphicFramePr>
        <p:xfrm>
          <a:off x="3756897" y="3525778"/>
          <a:ext cx="1589357" cy="1281604"/>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4176465" y="3789828"/>
            <a:ext cx="810089" cy="369332"/>
          </a:xfrm>
          <a:prstGeom prst="rect">
            <a:avLst/>
          </a:prstGeom>
          <a:noFill/>
        </p:spPr>
        <p:txBody>
          <a:bodyPr wrap="square" rtlCol="0">
            <a:spAutoFit/>
          </a:bodyPr>
          <a:lstStyle/>
          <a:p>
            <a:pPr fontAlgn="base">
              <a:spcBef>
                <a:spcPct val="0"/>
              </a:spcBef>
              <a:spcAft>
                <a:spcPct val="0"/>
              </a:spcAft>
            </a:pPr>
            <a:r>
              <a:rPr lang="en-GB" sz="900" b="1" dirty="0">
                <a:solidFill>
                  <a:prstClr val="white"/>
                </a:solidFill>
                <a:latin typeface="Arial" pitchFamily="34" charset="0"/>
                <a:cs typeface="Arial" pitchFamily="34" charset="0"/>
              </a:rPr>
              <a:t>76%</a:t>
            </a:r>
            <a:r>
              <a:rPr lang="en-GB" sz="900" dirty="0">
                <a:solidFill>
                  <a:prstClr val="white"/>
                </a:solidFill>
                <a:latin typeface="Arial" pitchFamily="34" charset="0"/>
                <a:cs typeface="Arial" pitchFamily="34" charset="0"/>
              </a:rPr>
              <a:t> not at goal</a:t>
            </a:r>
          </a:p>
        </p:txBody>
      </p:sp>
      <p:graphicFrame>
        <p:nvGraphicFramePr>
          <p:cNvPr id="15" name="Chart 14"/>
          <p:cNvGraphicFramePr/>
          <p:nvPr>
            <p:extLst>
              <p:ext uri="{D42A27DB-BD31-4B8C-83A1-F6EECF244321}">
                <p14:modId xmlns:p14="http://schemas.microsoft.com/office/powerpoint/2010/main" val="4125438529"/>
              </p:ext>
            </p:extLst>
          </p:nvPr>
        </p:nvGraphicFramePr>
        <p:xfrm>
          <a:off x="5326565" y="3531201"/>
          <a:ext cx="1602947" cy="1276112"/>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5714090" y="3800675"/>
            <a:ext cx="698456" cy="369332"/>
          </a:xfrm>
          <a:prstGeom prst="rect">
            <a:avLst/>
          </a:prstGeom>
          <a:noFill/>
        </p:spPr>
        <p:txBody>
          <a:bodyPr wrap="square" rtlCol="0">
            <a:spAutoFit/>
          </a:bodyPr>
          <a:lstStyle/>
          <a:p>
            <a:pPr fontAlgn="base">
              <a:spcBef>
                <a:spcPct val="0"/>
              </a:spcBef>
              <a:spcAft>
                <a:spcPct val="0"/>
              </a:spcAft>
            </a:pPr>
            <a:r>
              <a:rPr lang="en-GB" sz="900" b="1" dirty="0">
                <a:solidFill>
                  <a:prstClr val="white"/>
                </a:solidFill>
                <a:latin typeface="Arial" pitchFamily="34" charset="0"/>
                <a:cs typeface="Arial" pitchFamily="34" charset="0"/>
              </a:rPr>
              <a:t>~80%</a:t>
            </a:r>
            <a:r>
              <a:rPr lang="en-GB" sz="900" dirty="0">
                <a:solidFill>
                  <a:prstClr val="white"/>
                </a:solidFill>
                <a:latin typeface="Arial" pitchFamily="34" charset="0"/>
                <a:cs typeface="Arial" pitchFamily="34" charset="0"/>
              </a:rPr>
              <a:t> not at goal  </a:t>
            </a:r>
          </a:p>
        </p:txBody>
      </p:sp>
      <p:sp>
        <p:nvSpPr>
          <p:cNvPr id="2" name="Rectangle 1"/>
          <p:cNvSpPr/>
          <p:nvPr/>
        </p:nvSpPr>
        <p:spPr>
          <a:xfrm>
            <a:off x="1765804" y="3408374"/>
            <a:ext cx="2571750" cy="213585"/>
          </a:xfrm>
          <a:prstGeom prst="rect">
            <a:avLst/>
          </a:prstGeom>
        </p:spPr>
        <p:txBody>
          <a:bodyPr>
            <a:spAutoFit/>
          </a:bodyPr>
          <a:lstStyle/>
          <a:p>
            <a:pPr algn="ctr" fontAlgn="base">
              <a:spcBef>
                <a:spcPct val="0"/>
              </a:spcBef>
              <a:spcAft>
                <a:spcPct val="0"/>
              </a:spcAft>
            </a:pPr>
            <a:r>
              <a:rPr lang="en-GB" sz="788" b="1" dirty="0">
                <a:solidFill>
                  <a:prstClr val="white"/>
                </a:solidFill>
                <a:latin typeface="Arial" pitchFamily="34" charset="0"/>
                <a:cs typeface="Arial" pitchFamily="34" charset="0"/>
              </a:rPr>
              <a:t>LDL-C Goal  </a:t>
            </a:r>
            <a:r>
              <a:rPr lang="en-GB" sz="788" b="1" dirty="0">
                <a:solidFill>
                  <a:prstClr val="white"/>
                </a:solidFill>
                <a:latin typeface="Arial" pitchFamily="34" charset="0"/>
                <a:ea typeface="MS PGothic" pitchFamily="34" charset="-128"/>
                <a:cs typeface="Arial" pitchFamily="34" charset="0"/>
              </a:rPr>
              <a:t>&lt;</a:t>
            </a:r>
            <a:r>
              <a:rPr lang="en-GB" sz="788" b="1" dirty="0">
                <a:solidFill>
                  <a:prstClr val="white"/>
                </a:solidFill>
                <a:latin typeface="Arial" pitchFamily="34" charset="0"/>
                <a:ea typeface="MS PGothic" pitchFamily="34" charset="-128"/>
                <a:cs typeface="Calibri" pitchFamily="34" charset="0"/>
              </a:rPr>
              <a:t>100 mg/dL</a:t>
            </a:r>
            <a:r>
              <a:rPr lang="en-GB" sz="788" b="1" dirty="0">
                <a:solidFill>
                  <a:prstClr val="white"/>
                </a:solidFill>
                <a:latin typeface="Arial" pitchFamily="34" charset="0"/>
                <a:cs typeface="Arial" pitchFamily="34" charset="0"/>
              </a:rPr>
              <a:t> </a:t>
            </a:r>
          </a:p>
        </p:txBody>
      </p:sp>
      <p:sp>
        <p:nvSpPr>
          <p:cNvPr id="20" name="Rectangle 19"/>
          <p:cNvSpPr/>
          <p:nvPr/>
        </p:nvSpPr>
        <p:spPr>
          <a:xfrm>
            <a:off x="3295631" y="3408374"/>
            <a:ext cx="2571750" cy="213585"/>
          </a:xfrm>
          <a:prstGeom prst="rect">
            <a:avLst/>
          </a:prstGeom>
        </p:spPr>
        <p:txBody>
          <a:bodyPr>
            <a:spAutoFit/>
          </a:bodyPr>
          <a:lstStyle/>
          <a:p>
            <a:pPr algn="ctr" fontAlgn="base">
              <a:spcBef>
                <a:spcPct val="0"/>
              </a:spcBef>
              <a:spcAft>
                <a:spcPct val="0"/>
              </a:spcAft>
            </a:pPr>
            <a:r>
              <a:rPr lang="en-GB" sz="788" b="1" dirty="0">
                <a:solidFill>
                  <a:prstClr val="white"/>
                </a:solidFill>
                <a:latin typeface="Arial" pitchFamily="34" charset="0"/>
                <a:cs typeface="Arial" pitchFamily="34" charset="0"/>
              </a:rPr>
              <a:t>LDL-C Goal </a:t>
            </a:r>
            <a:r>
              <a:rPr lang="en-GB" sz="788" b="1" dirty="0">
                <a:solidFill>
                  <a:prstClr val="white"/>
                </a:solidFill>
                <a:latin typeface="Arial" pitchFamily="34" charset="0"/>
                <a:ea typeface="MS PGothic" pitchFamily="34" charset="-128"/>
                <a:cs typeface="Calibri" pitchFamily="34" charset="0"/>
              </a:rPr>
              <a:t>&lt;70 mg/dL</a:t>
            </a:r>
            <a:r>
              <a:rPr lang="en-GB" sz="788" b="1" dirty="0">
                <a:solidFill>
                  <a:prstClr val="white"/>
                </a:solidFill>
                <a:latin typeface="Arial" pitchFamily="34" charset="0"/>
                <a:cs typeface="Arial" pitchFamily="34" charset="0"/>
              </a:rPr>
              <a:t> </a:t>
            </a:r>
          </a:p>
        </p:txBody>
      </p:sp>
      <p:sp>
        <p:nvSpPr>
          <p:cNvPr id="21" name="Rectangle 20"/>
          <p:cNvSpPr/>
          <p:nvPr/>
        </p:nvSpPr>
        <p:spPr>
          <a:xfrm>
            <a:off x="4957763" y="3408373"/>
            <a:ext cx="2571750" cy="213585"/>
          </a:xfrm>
          <a:prstGeom prst="rect">
            <a:avLst/>
          </a:prstGeom>
        </p:spPr>
        <p:txBody>
          <a:bodyPr>
            <a:spAutoFit/>
          </a:bodyPr>
          <a:lstStyle/>
          <a:p>
            <a:pPr algn="ctr" fontAlgn="base">
              <a:spcBef>
                <a:spcPct val="0"/>
              </a:spcBef>
              <a:spcAft>
                <a:spcPct val="0"/>
              </a:spcAft>
            </a:pPr>
            <a:r>
              <a:rPr lang="en-GB" sz="788" b="1" dirty="0">
                <a:solidFill>
                  <a:prstClr val="white"/>
                </a:solidFill>
                <a:latin typeface="Arial" pitchFamily="34" charset="0"/>
                <a:cs typeface="Arial" pitchFamily="34" charset="0"/>
              </a:rPr>
              <a:t>LDL-C Goal </a:t>
            </a:r>
            <a:r>
              <a:rPr lang="en-GB" sz="788" b="1" dirty="0">
                <a:solidFill>
                  <a:prstClr val="white"/>
                </a:solidFill>
                <a:latin typeface="Arial" pitchFamily="34" charset="0"/>
                <a:ea typeface="MS PGothic" pitchFamily="34" charset="-128"/>
                <a:cs typeface="Calibri" pitchFamily="34" charset="0"/>
              </a:rPr>
              <a:t>&lt;100 mg/dL</a:t>
            </a:r>
            <a:r>
              <a:rPr lang="en-GB" sz="788" b="1" dirty="0">
                <a:solidFill>
                  <a:prstClr val="white"/>
                </a:solidFill>
                <a:latin typeface="Arial" pitchFamily="34" charset="0"/>
                <a:cs typeface="Arial" pitchFamily="34" charset="0"/>
              </a:rPr>
              <a:t> </a:t>
            </a:r>
          </a:p>
        </p:txBody>
      </p:sp>
      <p:sp>
        <p:nvSpPr>
          <p:cNvPr id="18" name="TextBox 17"/>
          <p:cNvSpPr txBox="1"/>
          <p:nvPr/>
        </p:nvSpPr>
        <p:spPr>
          <a:xfrm>
            <a:off x="2214563" y="4886326"/>
            <a:ext cx="3696891" cy="300082"/>
          </a:xfrm>
          <a:prstGeom prst="rect">
            <a:avLst/>
          </a:prstGeom>
          <a:noFill/>
        </p:spPr>
        <p:txBody>
          <a:bodyPr wrap="square" rtlCol="0">
            <a:spAutoFit/>
          </a:bodyPr>
          <a:lstStyle/>
          <a:p>
            <a:pPr fontAlgn="base">
              <a:spcBef>
                <a:spcPct val="0"/>
              </a:spcBef>
              <a:spcAft>
                <a:spcPct val="0"/>
              </a:spcAft>
            </a:pPr>
            <a:r>
              <a:rPr lang="en-GB" sz="450" b="1" dirty="0">
                <a:solidFill>
                  <a:prstClr val="white"/>
                </a:solidFill>
                <a:cs typeface="Arial" pitchFamily="34" charset="0"/>
              </a:rPr>
              <a:t>1. </a:t>
            </a:r>
            <a:r>
              <a:rPr lang="en-GB" sz="450" dirty="0">
                <a:solidFill>
                  <a:prstClr val="white"/>
                </a:solidFill>
                <a:cs typeface="Arial" pitchFamily="34" charset="0"/>
              </a:rPr>
              <a:t>Jones PH, et al. J Am Heart Assoc. 2012;1:e001800. doi: 10.1161/JAHA.112.001800. </a:t>
            </a:r>
            <a:r>
              <a:rPr lang="en-GB" sz="450" b="1" dirty="0">
                <a:solidFill>
                  <a:prstClr val="white"/>
                </a:solidFill>
                <a:cs typeface="Arial" pitchFamily="34" charset="0"/>
              </a:rPr>
              <a:t>2. </a:t>
            </a:r>
            <a:r>
              <a:rPr lang="en-GB" sz="450" dirty="0">
                <a:solidFill>
                  <a:prstClr val="white"/>
                </a:solidFill>
                <a:cs typeface="Arial" pitchFamily="34" charset="0"/>
              </a:rPr>
              <a:t>Stein EA, et al. Am J Cardiol. 2003;92:1287–1293. </a:t>
            </a:r>
            <a:r>
              <a:rPr lang="en-GB" sz="450" b="1" dirty="0">
                <a:solidFill>
                  <a:prstClr val="white"/>
                </a:solidFill>
                <a:cs typeface="Arial" pitchFamily="34" charset="0"/>
              </a:rPr>
              <a:t>3. </a:t>
            </a:r>
            <a:r>
              <a:rPr lang="en-GB" sz="450" dirty="0">
                <a:solidFill>
                  <a:prstClr val="white"/>
                </a:solidFill>
                <a:cs typeface="Arial" pitchFamily="34" charset="0"/>
              </a:rPr>
              <a:t>Pijlman AH, et al. Atherosclerosis. 2010;209:189–194.</a:t>
            </a:r>
          </a:p>
          <a:p>
            <a:pPr fontAlgn="base">
              <a:spcBef>
                <a:spcPct val="0"/>
              </a:spcBef>
              <a:spcAft>
                <a:spcPct val="0"/>
              </a:spcAft>
            </a:pPr>
            <a:r>
              <a:rPr lang="en-GB" sz="450" dirty="0">
                <a:solidFill>
                  <a:prstClr val="white"/>
                </a:solidFill>
                <a:cs typeface="Arial" pitchFamily="34" charset="0"/>
              </a:rPr>
              <a:t>HC, hypercholesterolemia; HeFH, heterozygous familial hypercholesterolemia.</a:t>
            </a:r>
          </a:p>
        </p:txBody>
      </p:sp>
    </p:spTree>
    <p:extLst>
      <p:ext uri="{BB962C8B-B14F-4D97-AF65-F5344CB8AC3E}">
        <p14:creationId xmlns:p14="http://schemas.microsoft.com/office/powerpoint/2010/main" val="1298870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vanhoutan\Desktop\Powerpoint Border for Dr. Agrawal.png"/>
          <p:cNvPicPr>
            <a:picLocks noChangeAspect="1" noChangeArrowheads="1"/>
          </p:cNvPicPr>
          <p:nvPr/>
        </p:nvPicPr>
        <p:blipFill>
          <a:blip r:embed="rId2" cstate="print"/>
          <a:srcRect/>
          <a:stretch>
            <a:fillRect/>
          </a:stretch>
        </p:blipFill>
        <p:spPr bwMode="auto">
          <a:xfrm>
            <a:off x="2000250" y="1500188"/>
            <a:ext cx="5143500" cy="3857625"/>
          </a:xfrm>
          <a:prstGeom prst="rect">
            <a:avLst/>
          </a:prstGeom>
          <a:noFill/>
        </p:spPr>
      </p:pic>
      <p:pic>
        <p:nvPicPr>
          <p:cNvPr id="4" name="Content Placeholder 3" descr="Capture 103.JPG"/>
          <p:cNvPicPr>
            <a:picLocks noGrp="1" noChangeAspect="1"/>
          </p:cNvPicPr>
          <p:nvPr>
            <p:ph idx="1"/>
          </p:nvPr>
        </p:nvPicPr>
        <p:blipFill>
          <a:blip r:embed="rId3" cstate="print"/>
          <a:srcRect r="4402"/>
          <a:stretch>
            <a:fillRect/>
          </a:stretch>
        </p:blipFill>
        <p:spPr>
          <a:xfrm>
            <a:off x="2214566" y="1757362"/>
            <a:ext cx="4672013" cy="3386138"/>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vanhoutan\Desktop\Powerpoint Border for Dr. Agrawal.png"/>
          <p:cNvPicPr>
            <a:picLocks noChangeAspect="1" noChangeArrowheads="1"/>
          </p:cNvPicPr>
          <p:nvPr/>
        </p:nvPicPr>
        <p:blipFill>
          <a:blip r:embed="rId2" cstate="print"/>
          <a:srcRect/>
          <a:stretch>
            <a:fillRect/>
          </a:stretch>
        </p:blipFill>
        <p:spPr bwMode="auto">
          <a:xfrm>
            <a:off x="2000250" y="1500188"/>
            <a:ext cx="5143500" cy="3857625"/>
          </a:xfrm>
          <a:prstGeom prst="rect">
            <a:avLst/>
          </a:prstGeom>
          <a:noFill/>
        </p:spPr>
      </p:pic>
      <p:sp>
        <p:nvSpPr>
          <p:cNvPr id="2" name="Title 1"/>
          <p:cNvSpPr>
            <a:spLocks noGrp="1"/>
          </p:cNvSpPr>
          <p:nvPr>
            <p:ph type="title"/>
          </p:nvPr>
        </p:nvSpPr>
        <p:spPr/>
        <p:txBody>
          <a:bodyPr/>
          <a:lstStyle/>
          <a:p>
            <a:endParaRPr lang="en-US"/>
          </a:p>
        </p:txBody>
      </p:sp>
      <p:pic>
        <p:nvPicPr>
          <p:cNvPr id="4" name="Content Placeholder 3" descr="Capture101.JPG"/>
          <p:cNvPicPr>
            <a:picLocks noGrp="1" noChangeAspect="1"/>
          </p:cNvPicPr>
          <p:nvPr>
            <p:ph idx="1"/>
          </p:nvPr>
        </p:nvPicPr>
        <p:blipFill>
          <a:blip r:embed="rId3" cstate="print"/>
          <a:srcRect l="877" r="2630"/>
          <a:stretch>
            <a:fillRect/>
          </a:stretch>
        </p:blipFill>
        <p:spPr>
          <a:xfrm>
            <a:off x="2214563" y="1757362"/>
            <a:ext cx="4714875" cy="3386138"/>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vanhoutan\Desktop\Powerpoint Border for Dr. Agrawal.png">
            <a:extLst>
              <a:ext uri="{FF2B5EF4-FFF2-40B4-BE49-F238E27FC236}">
                <a16:creationId xmlns:a16="http://schemas.microsoft.com/office/drawing/2014/main" id="{DC394DE5-D8EB-4AF1-A399-F29FE4E74923}"/>
              </a:ext>
            </a:extLst>
          </p:cNvPr>
          <p:cNvPicPr>
            <a:picLocks noChangeAspect="1" noChangeArrowheads="1"/>
          </p:cNvPicPr>
          <p:nvPr/>
        </p:nvPicPr>
        <p:blipFill>
          <a:blip r:embed="rId3" cstate="print"/>
          <a:srcRect/>
          <a:stretch>
            <a:fillRect/>
          </a:stretch>
        </p:blipFill>
        <p:spPr bwMode="auto">
          <a:xfrm>
            <a:off x="2000250" y="1500188"/>
            <a:ext cx="5143500" cy="3857625"/>
          </a:xfrm>
          <a:prstGeom prst="rect">
            <a:avLst/>
          </a:prstGeom>
          <a:noFill/>
        </p:spPr>
      </p:pic>
      <p:sp>
        <p:nvSpPr>
          <p:cNvPr id="2" name="Title 1"/>
          <p:cNvSpPr>
            <a:spLocks noGrp="1"/>
          </p:cNvSpPr>
          <p:nvPr>
            <p:ph type="title"/>
          </p:nvPr>
        </p:nvSpPr>
        <p:spPr>
          <a:xfrm>
            <a:off x="2214563" y="1714500"/>
            <a:ext cx="4714875" cy="642938"/>
          </a:xfrm>
        </p:spPr>
        <p:txBody>
          <a:bodyPr>
            <a:normAutofit/>
          </a:bodyPr>
          <a:lstStyle/>
          <a:p>
            <a:r>
              <a:rPr lang="en-US" sz="1800" dirty="0">
                <a:solidFill>
                  <a:srgbClr val="003399"/>
                </a:solidFill>
              </a:rPr>
              <a:t>Possible Cause of Statin Intolerance:</a:t>
            </a:r>
            <a:br>
              <a:rPr lang="en-US" sz="1800" dirty="0">
                <a:solidFill>
                  <a:srgbClr val="003399"/>
                </a:solidFill>
              </a:rPr>
            </a:br>
            <a:r>
              <a:rPr lang="en-US" sz="1800" dirty="0">
                <a:solidFill>
                  <a:srgbClr val="003399"/>
                </a:solidFill>
              </a:rPr>
              <a:t>Natural Health School and Food Industries</a:t>
            </a:r>
          </a:p>
        </p:txBody>
      </p:sp>
      <p:pic>
        <p:nvPicPr>
          <p:cNvPr id="3" name="CZk4lEsU140">
            <a:hlinkClick r:id="" action="ppaction://media"/>
            <a:extLst>
              <a:ext uri="{FF2B5EF4-FFF2-40B4-BE49-F238E27FC236}">
                <a16:creationId xmlns:a16="http://schemas.microsoft.com/office/drawing/2014/main" id="{97A4A1DB-7221-484E-9561-7CA58C27704D}"/>
              </a:ext>
            </a:extLst>
          </p:cNvPr>
          <p:cNvPicPr>
            <a:picLocks noRot="1" noChangeAspect="1"/>
          </p:cNvPicPr>
          <p:nvPr>
            <a:videoFile r:link="rId1"/>
          </p:nvPr>
        </p:nvPicPr>
        <p:blipFill>
          <a:blip r:embed="rId4"/>
          <a:stretch>
            <a:fillRect/>
          </a:stretch>
        </p:blipFill>
        <p:spPr>
          <a:xfrm>
            <a:off x="2986088" y="2486028"/>
            <a:ext cx="3028950" cy="243484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vanhoutan\Desktop\Powerpoint Border for Dr. Agrawal.png"/>
          <p:cNvPicPr>
            <a:picLocks noChangeAspect="1" noChangeArrowheads="1"/>
          </p:cNvPicPr>
          <p:nvPr/>
        </p:nvPicPr>
        <p:blipFill>
          <a:blip r:embed="rId3" cstate="print"/>
          <a:srcRect/>
          <a:stretch>
            <a:fillRect/>
          </a:stretch>
        </p:blipFill>
        <p:spPr bwMode="auto">
          <a:xfrm>
            <a:off x="2000250" y="1500188"/>
            <a:ext cx="5143500" cy="3857625"/>
          </a:xfrm>
          <a:prstGeom prst="rect">
            <a:avLst/>
          </a:prstGeom>
          <a:noFill/>
        </p:spPr>
      </p:pic>
      <p:sp>
        <p:nvSpPr>
          <p:cNvPr id="2" name="Title 1"/>
          <p:cNvSpPr>
            <a:spLocks noGrp="1"/>
          </p:cNvSpPr>
          <p:nvPr>
            <p:ph type="title"/>
          </p:nvPr>
        </p:nvSpPr>
        <p:spPr>
          <a:xfrm>
            <a:off x="2214566" y="1757362"/>
            <a:ext cx="4655201" cy="471155"/>
          </a:xfrm>
        </p:spPr>
        <p:txBody>
          <a:bodyPr vert="horz" lIns="51435" tIns="25718" rIns="51435" bIns="25718" rtlCol="0" anchor="ctr">
            <a:normAutofit/>
          </a:bodyPr>
          <a:lstStyle/>
          <a:p>
            <a:r>
              <a:rPr lang="en-CA" sz="2250" dirty="0">
                <a:solidFill>
                  <a:srgbClr val="003399"/>
                </a:solidFill>
              </a:rPr>
              <a:t>Identifying True </a:t>
            </a:r>
            <a:r>
              <a:rPr lang="en-CA" sz="2250" dirty="0" err="1">
                <a:solidFill>
                  <a:srgbClr val="003399"/>
                </a:solidFill>
              </a:rPr>
              <a:t>Statin</a:t>
            </a:r>
            <a:r>
              <a:rPr lang="en-CA" sz="2250" dirty="0">
                <a:solidFill>
                  <a:srgbClr val="003399"/>
                </a:solidFill>
              </a:rPr>
              <a:t> Intolerance</a:t>
            </a:r>
          </a:p>
        </p:txBody>
      </p:sp>
      <p:sp>
        <p:nvSpPr>
          <p:cNvPr id="17" name="Content Placeholder 16"/>
          <p:cNvSpPr>
            <a:spLocks noGrp="1"/>
          </p:cNvSpPr>
          <p:nvPr>
            <p:ph idx="1"/>
          </p:nvPr>
        </p:nvSpPr>
        <p:spPr>
          <a:xfrm>
            <a:off x="2214562" y="2357438"/>
            <a:ext cx="4672013" cy="685005"/>
          </a:xfrm>
        </p:spPr>
        <p:txBody>
          <a:bodyPr>
            <a:normAutofit fontScale="55000" lnSpcReduction="20000"/>
          </a:bodyPr>
          <a:lstStyle/>
          <a:p>
            <a:r>
              <a:rPr lang="en-CA" dirty="0">
                <a:solidFill>
                  <a:srgbClr val="003399"/>
                </a:solidFill>
              </a:rPr>
              <a:t>Prevalence of statin intolerance is difficult to define and there is no universally accepted definition</a:t>
            </a:r>
          </a:p>
          <a:p>
            <a:r>
              <a:rPr lang="en-CA" dirty="0">
                <a:solidFill>
                  <a:srgbClr val="003399"/>
                </a:solidFill>
              </a:rPr>
              <a:t>Some patients can be successfully </a:t>
            </a:r>
            <a:r>
              <a:rPr lang="en-CA" dirty="0" err="1">
                <a:solidFill>
                  <a:srgbClr val="003399"/>
                </a:solidFill>
              </a:rPr>
              <a:t>rechallenged</a:t>
            </a:r>
            <a:r>
              <a:rPr lang="en-CA" dirty="0">
                <a:solidFill>
                  <a:srgbClr val="003399"/>
                </a:solidFill>
              </a:rPr>
              <a:t>, questioning the diagnosis</a:t>
            </a:r>
          </a:p>
          <a:p>
            <a:r>
              <a:rPr lang="en-CA" dirty="0">
                <a:solidFill>
                  <a:srgbClr val="003399"/>
                </a:solidFill>
              </a:rPr>
              <a:t>Patient preference also plays a role</a:t>
            </a:r>
          </a:p>
        </p:txBody>
      </p:sp>
      <p:sp>
        <p:nvSpPr>
          <p:cNvPr id="5" name="Content Placeholder 2"/>
          <p:cNvSpPr txBox="1">
            <a:spLocks/>
          </p:cNvSpPr>
          <p:nvPr/>
        </p:nvSpPr>
        <p:spPr>
          <a:xfrm>
            <a:off x="2245335" y="3061770"/>
            <a:ext cx="4624432" cy="1753144"/>
          </a:xfrm>
          <a:prstGeom prst="rect">
            <a:avLst/>
          </a:prstGeom>
          <a:ln w="15875">
            <a:solidFill>
              <a:schemeClr val="bg2"/>
            </a:solidFill>
          </a:ln>
        </p:spPr>
        <p:txBody>
          <a:bodyPr vert="horz" lIns="51435" tIns="25718" rIns="51435" bIns="25718" rtlCol="0" anchor="ctr" anchorCtr="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75"/>
              </a:spcAft>
              <a:buClr>
                <a:srgbClr val="EF4136"/>
              </a:buClr>
              <a:buNone/>
            </a:pPr>
            <a:r>
              <a:rPr lang="en-CA" sz="1125" b="1" dirty="0">
                <a:solidFill>
                  <a:srgbClr val="003399"/>
                </a:solidFill>
              </a:rPr>
              <a:t>Statin intolerance is a clinical syndrome that is:</a:t>
            </a:r>
          </a:p>
          <a:p>
            <a:pPr marL="289322" indent="-289322">
              <a:lnSpc>
                <a:spcPct val="100000"/>
              </a:lnSpc>
              <a:spcBef>
                <a:spcPts val="0"/>
              </a:spcBef>
              <a:spcAft>
                <a:spcPts val="675"/>
              </a:spcAft>
              <a:buClr>
                <a:srgbClr val="CF8A00"/>
              </a:buClr>
              <a:buFont typeface="+mj-lt"/>
              <a:buAutoNum type="romanLcPeriod"/>
            </a:pPr>
            <a:r>
              <a:rPr lang="en-CA" sz="1013" dirty="0">
                <a:solidFill>
                  <a:srgbClr val="003399"/>
                </a:solidFill>
              </a:rPr>
              <a:t>Characterized by inability to use statins long-term due to signiﬁcant symptoms and/or biochemical abnormalities </a:t>
            </a:r>
          </a:p>
          <a:p>
            <a:pPr marL="289322" indent="-289322">
              <a:lnSpc>
                <a:spcPct val="100000"/>
              </a:lnSpc>
              <a:spcBef>
                <a:spcPts val="0"/>
              </a:spcBef>
              <a:spcAft>
                <a:spcPts val="675"/>
              </a:spcAft>
              <a:buClr>
                <a:srgbClr val="CF8A00"/>
              </a:buClr>
              <a:buFont typeface="+mj-lt"/>
              <a:buAutoNum type="romanLcPeriod"/>
            </a:pPr>
            <a:r>
              <a:rPr lang="en-CA" sz="1013" dirty="0">
                <a:solidFill>
                  <a:srgbClr val="003399"/>
                </a:solidFill>
              </a:rPr>
              <a:t>Either ‘complete’ (intolerant to any statin at any dose) or ‘partial’ (intolerant to some statins at some doses)</a:t>
            </a:r>
          </a:p>
          <a:p>
            <a:pPr marL="289322" indent="-289322">
              <a:lnSpc>
                <a:spcPct val="100000"/>
              </a:lnSpc>
              <a:spcBef>
                <a:spcPts val="0"/>
              </a:spcBef>
              <a:spcAft>
                <a:spcPts val="675"/>
              </a:spcAft>
              <a:buClr>
                <a:srgbClr val="CF8A00"/>
              </a:buClr>
              <a:buFont typeface="+mj-lt"/>
              <a:buAutoNum type="romanLcPeriod"/>
            </a:pPr>
            <a:r>
              <a:rPr lang="en-CA" sz="1013" dirty="0">
                <a:solidFill>
                  <a:srgbClr val="003399"/>
                </a:solidFill>
              </a:rPr>
              <a:t>Not attributable to established predispositions such as drug-drug interactions, untreated hypothyroidism, febrile illness, etc</a:t>
            </a:r>
            <a:r>
              <a:rPr lang="en-CA" sz="1013" baseline="30000" dirty="0">
                <a:solidFill>
                  <a:srgbClr val="003399"/>
                </a:solidFill>
              </a:rPr>
              <a:t>1</a:t>
            </a:r>
          </a:p>
        </p:txBody>
      </p:sp>
      <p:sp>
        <p:nvSpPr>
          <p:cNvPr id="7" name="TextBox 6"/>
          <p:cNvSpPr txBox="1"/>
          <p:nvPr/>
        </p:nvSpPr>
        <p:spPr>
          <a:xfrm>
            <a:off x="2246709" y="5014913"/>
            <a:ext cx="3696891" cy="161583"/>
          </a:xfrm>
          <a:prstGeom prst="rect">
            <a:avLst/>
          </a:prstGeom>
          <a:noFill/>
        </p:spPr>
        <p:txBody>
          <a:bodyPr wrap="square" rtlCol="0">
            <a:spAutoFit/>
          </a:bodyPr>
          <a:lstStyle/>
          <a:p>
            <a:pPr eaLnBrk="0" fontAlgn="base" hangingPunct="0">
              <a:spcBef>
                <a:spcPct val="0"/>
              </a:spcBef>
              <a:spcAft>
                <a:spcPct val="0"/>
              </a:spcAft>
            </a:pPr>
            <a:r>
              <a:rPr lang="da-DK" sz="450" b="1" dirty="0">
                <a:solidFill>
                  <a:srgbClr val="003399"/>
                </a:solidFill>
                <a:cs typeface="Arial" pitchFamily="34" charset="0"/>
              </a:rPr>
              <a:t>1</a:t>
            </a:r>
            <a:r>
              <a:rPr lang="da-DK" sz="450" dirty="0">
                <a:solidFill>
                  <a:srgbClr val="003399"/>
                </a:solidFill>
                <a:cs typeface="Arial" pitchFamily="34" charset="0"/>
              </a:rPr>
              <a:t>. </a:t>
            </a:r>
            <a:r>
              <a:rPr lang="en-CA" sz="450" dirty="0">
                <a:solidFill>
                  <a:srgbClr val="003399"/>
                </a:solidFill>
                <a:ea typeface="ＭＳ Ｐゴシック" pitchFamily="34" charset="-128"/>
                <a:cs typeface="Arial" pitchFamily="34" charset="0"/>
              </a:rPr>
              <a:t>Mancini GB, et al. Can J </a:t>
            </a:r>
            <a:r>
              <a:rPr lang="en-CA" sz="450" dirty="0" err="1">
                <a:solidFill>
                  <a:srgbClr val="003399"/>
                </a:solidFill>
                <a:ea typeface="ＭＳ Ｐゴシック" pitchFamily="34" charset="-128"/>
                <a:cs typeface="Arial" pitchFamily="34" charset="0"/>
              </a:rPr>
              <a:t>Cardiol</a:t>
            </a:r>
            <a:r>
              <a:rPr lang="en-CA" sz="450" dirty="0">
                <a:solidFill>
                  <a:srgbClr val="003399"/>
                </a:solidFill>
                <a:ea typeface="ＭＳ Ｐゴシック" pitchFamily="34" charset="-128"/>
                <a:cs typeface="Arial" pitchFamily="34" charset="0"/>
              </a:rPr>
              <a:t>. 2013;29(12):1553–68.</a:t>
            </a:r>
          </a:p>
        </p:txBody>
      </p:sp>
    </p:spTree>
    <p:extLst>
      <p:ext uri="{BB962C8B-B14F-4D97-AF65-F5344CB8AC3E}">
        <p14:creationId xmlns:p14="http://schemas.microsoft.com/office/powerpoint/2010/main" val="1327740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vanhoutan\Desktop\Powerpoint Border for Dr. Agrawal.png"/>
          <p:cNvPicPr>
            <a:picLocks noChangeAspect="1" noChangeArrowheads="1"/>
          </p:cNvPicPr>
          <p:nvPr/>
        </p:nvPicPr>
        <p:blipFill>
          <a:blip r:embed="rId2" cstate="print"/>
          <a:srcRect/>
          <a:stretch>
            <a:fillRect/>
          </a:stretch>
        </p:blipFill>
        <p:spPr bwMode="auto">
          <a:xfrm>
            <a:off x="2000250" y="1500188"/>
            <a:ext cx="5143500" cy="3857625"/>
          </a:xfrm>
          <a:prstGeom prst="rect">
            <a:avLst/>
          </a:prstGeom>
          <a:noFill/>
        </p:spPr>
      </p:pic>
      <p:pic>
        <p:nvPicPr>
          <p:cNvPr id="4" name="Content Placeholder 3" descr="Capture102.JPG"/>
          <p:cNvPicPr>
            <a:picLocks noGrp="1" noChangeAspect="1"/>
          </p:cNvPicPr>
          <p:nvPr>
            <p:ph idx="1"/>
          </p:nvPr>
        </p:nvPicPr>
        <p:blipFill>
          <a:blip r:embed="rId3" cstate="print"/>
          <a:srcRect l="899" r="1951"/>
          <a:stretch>
            <a:fillRect/>
          </a:stretch>
        </p:blipFill>
        <p:spPr>
          <a:xfrm>
            <a:off x="2214562" y="1757363"/>
            <a:ext cx="4672013" cy="3373947"/>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vanhoutan\Desktop\Powerpoint Border for Dr. Agrawal.png"/>
          <p:cNvPicPr>
            <a:picLocks noChangeAspect="1" noChangeArrowheads="1"/>
          </p:cNvPicPr>
          <p:nvPr/>
        </p:nvPicPr>
        <p:blipFill>
          <a:blip r:embed="rId2" cstate="print"/>
          <a:srcRect/>
          <a:stretch>
            <a:fillRect/>
          </a:stretch>
        </p:blipFill>
        <p:spPr bwMode="auto">
          <a:xfrm>
            <a:off x="2000250" y="1500188"/>
            <a:ext cx="5143500" cy="3857625"/>
          </a:xfrm>
          <a:prstGeom prst="rect">
            <a:avLst/>
          </a:prstGeom>
          <a:noFill/>
        </p:spPr>
      </p:pic>
      <p:pic>
        <p:nvPicPr>
          <p:cNvPr id="5123" name="Content Placeholder 3" descr="Capture1.PNG"/>
          <p:cNvPicPr>
            <a:picLocks noGrp="1" noChangeAspect="1"/>
          </p:cNvPicPr>
          <p:nvPr>
            <p:ph idx="1"/>
          </p:nvPr>
        </p:nvPicPr>
        <p:blipFill>
          <a:blip r:embed="rId3" cstate="print"/>
          <a:srcRect l="2297" t="11438" r="1241" b="1635"/>
          <a:stretch>
            <a:fillRect/>
          </a:stretch>
        </p:blipFill>
        <p:spPr>
          <a:xfrm>
            <a:off x="2250657" y="2378869"/>
            <a:ext cx="4642686" cy="2100263"/>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vanhoutan\Desktop\Powerpoint Border for Dr. Agrawal.png"/>
          <p:cNvPicPr>
            <a:picLocks noChangeAspect="1" noChangeArrowheads="1"/>
          </p:cNvPicPr>
          <p:nvPr/>
        </p:nvPicPr>
        <p:blipFill>
          <a:blip r:embed="rId3" cstate="print"/>
          <a:srcRect/>
          <a:stretch>
            <a:fillRect/>
          </a:stretch>
        </p:blipFill>
        <p:spPr bwMode="auto">
          <a:xfrm>
            <a:off x="2000250" y="1500188"/>
            <a:ext cx="5143500" cy="3857625"/>
          </a:xfrm>
          <a:prstGeom prst="rect">
            <a:avLst/>
          </a:prstGeom>
          <a:noFill/>
        </p:spPr>
      </p:pic>
      <p:sp>
        <p:nvSpPr>
          <p:cNvPr id="2" name="Title 1"/>
          <p:cNvSpPr>
            <a:spLocks noGrp="1"/>
          </p:cNvSpPr>
          <p:nvPr>
            <p:ph type="title"/>
          </p:nvPr>
        </p:nvSpPr>
        <p:spPr>
          <a:xfrm>
            <a:off x="2257425" y="1714500"/>
            <a:ext cx="4629150" cy="642938"/>
          </a:xfrm>
        </p:spPr>
        <p:txBody>
          <a:bodyPr>
            <a:noAutofit/>
          </a:bodyPr>
          <a:lstStyle/>
          <a:p>
            <a:r>
              <a:rPr lang="en-US" sz="1800" dirty="0">
                <a:solidFill>
                  <a:srgbClr val="003399"/>
                </a:solidFill>
              </a:rPr>
              <a:t>Reduce Life long Exposure to Elevated LDL and Slow Down Progression of Atherosclerosis</a:t>
            </a:r>
          </a:p>
        </p:txBody>
      </p:sp>
      <p:sp>
        <p:nvSpPr>
          <p:cNvPr id="3" name="Content Placeholder 2"/>
          <p:cNvSpPr>
            <a:spLocks noGrp="1"/>
          </p:cNvSpPr>
          <p:nvPr>
            <p:ph idx="1"/>
          </p:nvPr>
        </p:nvSpPr>
        <p:spPr/>
        <p:txBody>
          <a:bodyPr>
            <a:normAutofit/>
          </a:bodyPr>
          <a:lstStyle/>
          <a:p>
            <a:r>
              <a:rPr lang="en-US" sz="1575" dirty="0">
                <a:solidFill>
                  <a:srgbClr val="003399"/>
                </a:solidFill>
              </a:rPr>
              <a:t>Start earlier then waiting for CV event.</a:t>
            </a:r>
          </a:p>
          <a:p>
            <a:r>
              <a:rPr lang="en-US" sz="1575" dirty="0">
                <a:solidFill>
                  <a:srgbClr val="003399"/>
                </a:solidFill>
              </a:rPr>
              <a:t>Lower LDL and Non HDL cholesterol goal is better then currently Published guidelines</a:t>
            </a:r>
          </a:p>
          <a:p>
            <a:r>
              <a:rPr lang="en-US" sz="1575" dirty="0">
                <a:solidFill>
                  <a:srgbClr val="003399"/>
                </a:solidFill>
              </a:rPr>
              <a:t>Bring Genetics in your practice and Think three generations</a:t>
            </a:r>
          </a:p>
          <a:p>
            <a:r>
              <a:rPr lang="en-US" sz="1575" dirty="0">
                <a:solidFill>
                  <a:srgbClr val="003399"/>
                </a:solidFill>
              </a:rPr>
              <a:t>Use all available lipid lowering therapy, Statin First</a:t>
            </a:r>
          </a:p>
          <a:p>
            <a:r>
              <a:rPr lang="en-US" sz="1575" dirty="0">
                <a:solidFill>
                  <a:srgbClr val="003399"/>
                </a:solidFill>
              </a:rPr>
              <a:t>document intolerance to statin  LDL</a:t>
            </a:r>
          </a:p>
          <a:p>
            <a:r>
              <a:rPr lang="en-US" sz="1575" dirty="0">
                <a:solidFill>
                  <a:srgbClr val="003399"/>
                </a:solidFill>
              </a:rPr>
              <a:t>Targeting Low HDL-C &amp; HDL-P by drug therapy is not supported by data currently.</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Hvanhoutan\Desktop\Powerpoint Border for Dr. Agrawal.png"/>
          <p:cNvPicPr>
            <a:picLocks noChangeAspect="1" noChangeArrowheads="1"/>
          </p:cNvPicPr>
          <p:nvPr/>
        </p:nvPicPr>
        <p:blipFill>
          <a:blip r:embed="rId3" cstate="print"/>
          <a:srcRect/>
          <a:stretch>
            <a:fillRect/>
          </a:stretch>
        </p:blipFill>
        <p:spPr bwMode="auto">
          <a:xfrm>
            <a:off x="2000250" y="1500188"/>
            <a:ext cx="5143500" cy="3857625"/>
          </a:xfrm>
          <a:prstGeom prst="rect">
            <a:avLst/>
          </a:prstGeom>
          <a:noFill/>
        </p:spPr>
      </p:pic>
      <p:pic>
        <p:nvPicPr>
          <p:cNvPr id="12290" name="Picture 2" descr="Dr. Ancel Keys, father of the Mediterranean Di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2633" y="2497396"/>
            <a:ext cx="1699502" cy="230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txBox="1">
            <a:spLocks/>
          </p:cNvSpPr>
          <p:nvPr/>
        </p:nvSpPr>
        <p:spPr>
          <a:xfrm>
            <a:off x="4166955" y="2375883"/>
            <a:ext cx="2916324" cy="2803029"/>
          </a:xfrm>
          <a:prstGeom prst="rect">
            <a:avLst/>
          </a:prstGeom>
        </p:spPr>
        <p:txBody>
          <a:bodyPr lIns="51286" tIns="25644" rIns="51286" bIns="25644"/>
          <a:lstStyle/>
          <a:p>
            <a:pPr marL="192341" indent="-192341" eaLnBrk="0" hangingPunct="0">
              <a:spcBef>
                <a:spcPct val="20000"/>
              </a:spcBef>
              <a:buFontTx/>
              <a:buChar char="•"/>
              <a:defRPr/>
            </a:pPr>
            <a:r>
              <a:rPr lang="en-GB" sz="1688" kern="0" dirty="0">
                <a:solidFill>
                  <a:srgbClr val="003399"/>
                </a:solidFill>
                <a:latin typeface="Georgia" pitchFamily="18" charset="0"/>
              </a:rPr>
              <a:t>Seven Countries Study (1968)</a:t>
            </a:r>
          </a:p>
          <a:p>
            <a:pPr marL="192341" indent="-192341" eaLnBrk="0" hangingPunct="0">
              <a:spcBef>
                <a:spcPct val="20000"/>
              </a:spcBef>
              <a:buFontTx/>
              <a:buChar char="•"/>
              <a:defRPr/>
            </a:pPr>
            <a:endParaRPr lang="en-GB" sz="1688" kern="0" dirty="0">
              <a:solidFill>
                <a:srgbClr val="003399"/>
              </a:solidFill>
              <a:latin typeface="Georgia" pitchFamily="18" charset="0"/>
            </a:endParaRPr>
          </a:p>
          <a:p>
            <a:pPr marL="192341" indent="-192341" eaLnBrk="0" hangingPunct="0">
              <a:spcBef>
                <a:spcPct val="20000"/>
              </a:spcBef>
              <a:buFontTx/>
              <a:buChar char="•"/>
              <a:defRPr/>
            </a:pPr>
            <a:r>
              <a:rPr lang="en-GB" sz="1688" kern="0" dirty="0">
                <a:solidFill>
                  <a:srgbClr val="003399"/>
                </a:solidFill>
                <a:latin typeface="Georgia" pitchFamily="18" charset="0"/>
              </a:rPr>
              <a:t>Disease rates and dietary patterns differed across countries</a:t>
            </a:r>
          </a:p>
          <a:p>
            <a:pPr marL="192341" indent="-192341" eaLnBrk="0" hangingPunct="0">
              <a:spcBef>
                <a:spcPct val="20000"/>
              </a:spcBef>
              <a:buFontTx/>
              <a:buChar char="•"/>
              <a:defRPr/>
            </a:pPr>
            <a:endParaRPr lang="en-GB" sz="1688" kern="0" dirty="0">
              <a:solidFill>
                <a:srgbClr val="003399"/>
              </a:solidFill>
              <a:latin typeface="Georgia" pitchFamily="18" charset="0"/>
            </a:endParaRPr>
          </a:p>
          <a:p>
            <a:pPr marL="192341" indent="-192341" eaLnBrk="0" hangingPunct="0">
              <a:spcBef>
                <a:spcPct val="20000"/>
              </a:spcBef>
              <a:buFontTx/>
              <a:buChar char="•"/>
              <a:defRPr/>
            </a:pPr>
            <a:r>
              <a:rPr lang="en-GB" sz="1688" kern="0" dirty="0">
                <a:solidFill>
                  <a:srgbClr val="003399"/>
                </a:solidFill>
                <a:latin typeface="Georgia" pitchFamily="18" charset="0"/>
              </a:rPr>
              <a:t>Mediterranean diet responsible?</a:t>
            </a:r>
          </a:p>
        </p:txBody>
      </p:sp>
      <p:sp>
        <p:nvSpPr>
          <p:cNvPr id="4" name="Title 1"/>
          <p:cNvSpPr txBox="1">
            <a:spLocks/>
          </p:cNvSpPr>
          <p:nvPr/>
        </p:nvSpPr>
        <p:spPr>
          <a:xfrm>
            <a:off x="2160986" y="1843087"/>
            <a:ext cx="4768452" cy="642938"/>
          </a:xfrm>
          <a:prstGeom prst="rect">
            <a:avLst/>
          </a:prstGeom>
        </p:spPr>
        <p:txBody>
          <a:bodyPr lIns="51286" tIns="25644" rIns="51286" bIns="25644"/>
          <a:lstStyle/>
          <a:p>
            <a:pPr algn="ctr" eaLnBrk="0" hangingPunct="0">
              <a:defRPr/>
            </a:pPr>
            <a:r>
              <a:rPr lang="en-GB" sz="2025" kern="0" dirty="0">
                <a:solidFill>
                  <a:srgbClr val="003399"/>
                </a:solidFill>
                <a:latin typeface="Georgia" pitchFamily="18" charset="0"/>
                <a:ea typeface="+mj-ea"/>
                <a:cs typeface="+mj-cs"/>
              </a:rPr>
              <a:t>Mediterranean Diet and Heart Disease</a:t>
            </a:r>
          </a:p>
        </p:txBody>
      </p:sp>
      <p:cxnSp>
        <p:nvCxnSpPr>
          <p:cNvPr id="5" name="Straight Connector 4"/>
          <p:cNvCxnSpPr/>
          <p:nvPr/>
        </p:nvCxnSpPr>
        <p:spPr>
          <a:xfrm>
            <a:off x="2171301" y="2227958"/>
            <a:ext cx="4781848" cy="89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92112" y="4360607"/>
            <a:ext cx="1884456" cy="403957"/>
          </a:xfrm>
          <a:prstGeom prst="rect">
            <a:avLst/>
          </a:prstGeom>
          <a:noFill/>
        </p:spPr>
        <p:txBody>
          <a:bodyPr wrap="square" rtlCol="0">
            <a:spAutoFit/>
          </a:bodyPr>
          <a:lstStyle/>
          <a:p>
            <a:pPr algn="ctr"/>
            <a:r>
              <a:rPr lang="en-GB" sz="2025" b="1" dirty="0"/>
              <a:t>RESEARCH</a:t>
            </a:r>
          </a:p>
        </p:txBody>
      </p:sp>
      <p:sp>
        <p:nvSpPr>
          <p:cNvPr id="6" name="TextBox 5"/>
          <p:cNvSpPr txBox="1"/>
          <p:nvPr/>
        </p:nvSpPr>
        <p:spPr>
          <a:xfrm>
            <a:off x="5857878" y="4929188"/>
            <a:ext cx="1088794" cy="248209"/>
          </a:xfrm>
          <a:prstGeom prst="rect">
            <a:avLst/>
          </a:prstGeom>
          <a:noFill/>
        </p:spPr>
        <p:txBody>
          <a:bodyPr wrap="square" rtlCol="0">
            <a:spAutoFit/>
          </a:bodyPr>
          <a:lstStyle/>
          <a:p>
            <a:r>
              <a:rPr lang="en-GB" sz="1013" dirty="0">
                <a:solidFill>
                  <a:srgbClr val="003399"/>
                </a:solidFill>
                <a:latin typeface="Calibri" pitchFamily="34" charset="0"/>
              </a:rPr>
              <a:t>Keys et al., 1986</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vanhoutan\Desktop\Powerpoint Border for Dr. Agrawal.png"/>
          <p:cNvPicPr>
            <a:picLocks noChangeAspect="1" noChangeArrowheads="1"/>
          </p:cNvPicPr>
          <p:nvPr/>
        </p:nvPicPr>
        <p:blipFill>
          <a:blip r:embed="rId2" cstate="print"/>
          <a:srcRect/>
          <a:stretch>
            <a:fillRect/>
          </a:stretch>
        </p:blipFill>
        <p:spPr bwMode="auto">
          <a:xfrm>
            <a:off x="2000250" y="1500188"/>
            <a:ext cx="5143500" cy="3857625"/>
          </a:xfrm>
          <a:prstGeom prst="rect">
            <a:avLst/>
          </a:prstGeom>
          <a:noFill/>
        </p:spPr>
      </p:pic>
      <p:pic>
        <p:nvPicPr>
          <p:cNvPr id="4" name="Content Placeholder 3" descr="Capture14.PNG"/>
          <p:cNvPicPr>
            <a:picLocks noGrp="1" noChangeAspect="1"/>
          </p:cNvPicPr>
          <p:nvPr>
            <p:ph idx="1"/>
          </p:nvPr>
        </p:nvPicPr>
        <p:blipFill>
          <a:blip r:embed="rId3" cstate="print"/>
          <a:srcRect l="900" r="981"/>
          <a:stretch>
            <a:fillRect/>
          </a:stretch>
        </p:blipFill>
        <p:spPr>
          <a:xfrm>
            <a:off x="2214562" y="2486026"/>
            <a:ext cx="4672013" cy="194650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Hvanhoutan\Desktop\Powerpoint Border for Dr. Agrawal.png"/>
          <p:cNvPicPr>
            <a:picLocks noChangeAspect="1" noChangeArrowheads="1"/>
          </p:cNvPicPr>
          <p:nvPr/>
        </p:nvPicPr>
        <p:blipFill>
          <a:blip r:embed="rId3" cstate="print"/>
          <a:srcRect/>
          <a:stretch>
            <a:fillRect/>
          </a:stretch>
        </p:blipFill>
        <p:spPr bwMode="auto">
          <a:xfrm>
            <a:off x="2000250" y="1500188"/>
            <a:ext cx="5143500" cy="3857625"/>
          </a:xfrm>
          <a:prstGeom prst="rect">
            <a:avLst/>
          </a:prstGeom>
          <a:noFill/>
        </p:spPr>
      </p:pic>
      <p:pic>
        <p:nvPicPr>
          <p:cNvPr id="1026"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5000" contrast="77000"/>
                    </a14:imgEffect>
                  </a14:imgLayer>
                </a14:imgProps>
              </a:ext>
              <a:ext uri="{28A0092B-C50C-407E-A947-70E740481C1C}">
                <a14:useLocalDpi xmlns:a14="http://schemas.microsoft.com/office/drawing/2010/main" val="0"/>
              </a:ext>
            </a:extLst>
          </a:blip>
          <a:srcRect l="54743" t="7148" b="35315"/>
          <a:stretch/>
        </p:blipFill>
        <p:spPr bwMode="auto">
          <a:xfrm>
            <a:off x="2900363" y="2528890"/>
            <a:ext cx="3831069" cy="234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title"/>
          </p:nvPr>
        </p:nvSpPr>
        <p:spPr>
          <a:xfrm>
            <a:off x="2245006" y="1657071"/>
            <a:ext cx="4629150" cy="486054"/>
          </a:xfrm>
        </p:spPr>
        <p:txBody>
          <a:bodyPr/>
          <a:lstStyle/>
          <a:p>
            <a:pPr eaLnBrk="1" hangingPunct="1"/>
            <a:r>
              <a:rPr lang="en-GB" sz="2250" dirty="0">
                <a:solidFill>
                  <a:srgbClr val="003399"/>
                </a:solidFill>
              </a:rPr>
              <a:t>PREDIMED Study</a:t>
            </a:r>
          </a:p>
        </p:txBody>
      </p:sp>
      <p:cxnSp>
        <p:nvCxnSpPr>
          <p:cNvPr id="6" name="Straight Connector 5"/>
          <p:cNvCxnSpPr/>
          <p:nvPr/>
        </p:nvCxnSpPr>
        <p:spPr>
          <a:xfrm>
            <a:off x="2214562" y="2143125"/>
            <a:ext cx="467201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00550" y="4909367"/>
            <a:ext cx="526559" cy="317459"/>
          </a:xfrm>
          <a:prstGeom prst="rect">
            <a:avLst/>
          </a:prstGeom>
          <a:noFill/>
        </p:spPr>
        <p:txBody>
          <a:bodyPr wrap="square" rtlCol="0">
            <a:spAutoFit/>
          </a:bodyPr>
          <a:lstStyle/>
          <a:p>
            <a:r>
              <a:rPr lang="en-GB" sz="1463" b="1" dirty="0">
                <a:solidFill>
                  <a:srgbClr val="003399"/>
                </a:solidFill>
                <a:cs typeface="Arial" pitchFamily="34" charset="0"/>
              </a:rPr>
              <a:t>Year</a:t>
            </a:r>
            <a:r>
              <a:rPr lang="en-GB" sz="1350" b="1" dirty="0">
                <a:solidFill>
                  <a:srgbClr val="003399"/>
                </a:solidFill>
              </a:rPr>
              <a:t> </a:t>
            </a:r>
          </a:p>
        </p:txBody>
      </p:sp>
      <p:sp>
        <p:nvSpPr>
          <p:cNvPr id="10" name="TextBox 9"/>
          <p:cNvSpPr txBox="1"/>
          <p:nvPr/>
        </p:nvSpPr>
        <p:spPr>
          <a:xfrm>
            <a:off x="2900365" y="4807166"/>
            <a:ext cx="3312733" cy="404085"/>
          </a:xfrm>
          <a:prstGeom prst="rect">
            <a:avLst/>
          </a:prstGeom>
          <a:noFill/>
        </p:spPr>
        <p:txBody>
          <a:bodyPr wrap="square" rtlCol="0">
            <a:spAutoFit/>
          </a:bodyPr>
          <a:lstStyle/>
          <a:p>
            <a:r>
              <a:rPr lang="en-GB" sz="1013" dirty="0">
                <a:solidFill>
                  <a:srgbClr val="003399"/>
                </a:solidFill>
              </a:rPr>
              <a:t>0	  1	    2	     3	       4	         5</a:t>
            </a:r>
          </a:p>
        </p:txBody>
      </p:sp>
      <p:sp>
        <p:nvSpPr>
          <p:cNvPr id="11" name="TextBox 10"/>
          <p:cNvSpPr txBox="1"/>
          <p:nvPr/>
        </p:nvSpPr>
        <p:spPr>
          <a:xfrm>
            <a:off x="2783205" y="2567856"/>
            <a:ext cx="324106" cy="404085"/>
          </a:xfrm>
          <a:prstGeom prst="rect">
            <a:avLst/>
          </a:prstGeom>
          <a:noFill/>
        </p:spPr>
        <p:txBody>
          <a:bodyPr wrap="square" rtlCol="0">
            <a:spAutoFit/>
          </a:bodyPr>
          <a:lstStyle/>
          <a:p>
            <a:r>
              <a:rPr lang="en-GB" sz="1013" dirty="0">
                <a:solidFill>
                  <a:prstClr val="black"/>
                </a:solidFill>
              </a:rPr>
              <a:t>   60</a:t>
            </a:r>
          </a:p>
        </p:txBody>
      </p:sp>
      <p:sp>
        <p:nvSpPr>
          <p:cNvPr id="13" name="TextBox 12"/>
          <p:cNvSpPr txBox="1"/>
          <p:nvPr/>
        </p:nvSpPr>
        <p:spPr>
          <a:xfrm>
            <a:off x="2810343" y="3191274"/>
            <a:ext cx="324106" cy="404085"/>
          </a:xfrm>
          <a:prstGeom prst="rect">
            <a:avLst/>
          </a:prstGeom>
          <a:noFill/>
        </p:spPr>
        <p:txBody>
          <a:bodyPr wrap="square" rtlCol="0">
            <a:spAutoFit/>
          </a:bodyPr>
          <a:lstStyle/>
          <a:p>
            <a:r>
              <a:rPr lang="en-GB" sz="1013" dirty="0">
                <a:solidFill>
                  <a:prstClr val="black"/>
                </a:solidFill>
              </a:rPr>
              <a:t>  40</a:t>
            </a:r>
          </a:p>
        </p:txBody>
      </p:sp>
      <p:sp>
        <p:nvSpPr>
          <p:cNvPr id="14" name="TextBox 13"/>
          <p:cNvSpPr txBox="1"/>
          <p:nvPr/>
        </p:nvSpPr>
        <p:spPr>
          <a:xfrm>
            <a:off x="2802584" y="3549991"/>
            <a:ext cx="324106" cy="404085"/>
          </a:xfrm>
          <a:prstGeom prst="rect">
            <a:avLst/>
          </a:prstGeom>
          <a:noFill/>
        </p:spPr>
        <p:txBody>
          <a:bodyPr wrap="square" rtlCol="0">
            <a:spAutoFit/>
          </a:bodyPr>
          <a:lstStyle/>
          <a:p>
            <a:r>
              <a:rPr lang="en-GB" sz="1013" dirty="0">
                <a:solidFill>
                  <a:prstClr val="black"/>
                </a:solidFill>
              </a:rPr>
              <a:t>  30</a:t>
            </a:r>
          </a:p>
        </p:txBody>
      </p:sp>
      <p:sp>
        <p:nvSpPr>
          <p:cNvPr id="15" name="TextBox 14"/>
          <p:cNvSpPr txBox="1"/>
          <p:nvPr/>
        </p:nvSpPr>
        <p:spPr>
          <a:xfrm>
            <a:off x="2802584" y="3863394"/>
            <a:ext cx="324106" cy="404085"/>
          </a:xfrm>
          <a:prstGeom prst="rect">
            <a:avLst/>
          </a:prstGeom>
          <a:noFill/>
        </p:spPr>
        <p:txBody>
          <a:bodyPr wrap="square" rtlCol="0">
            <a:spAutoFit/>
          </a:bodyPr>
          <a:lstStyle/>
          <a:p>
            <a:r>
              <a:rPr lang="en-GB" sz="1013" dirty="0">
                <a:solidFill>
                  <a:prstClr val="black"/>
                </a:solidFill>
              </a:rPr>
              <a:t>  20</a:t>
            </a:r>
          </a:p>
        </p:txBody>
      </p:sp>
      <p:sp>
        <p:nvSpPr>
          <p:cNvPr id="16" name="TextBox 15"/>
          <p:cNvSpPr txBox="1"/>
          <p:nvPr/>
        </p:nvSpPr>
        <p:spPr>
          <a:xfrm>
            <a:off x="2810343" y="4179608"/>
            <a:ext cx="324106" cy="404085"/>
          </a:xfrm>
          <a:prstGeom prst="rect">
            <a:avLst/>
          </a:prstGeom>
          <a:noFill/>
        </p:spPr>
        <p:txBody>
          <a:bodyPr wrap="square" rtlCol="0">
            <a:spAutoFit/>
          </a:bodyPr>
          <a:lstStyle/>
          <a:p>
            <a:r>
              <a:rPr lang="en-GB" sz="1013" dirty="0">
                <a:solidFill>
                  <a:prstClr val="black"/>
                </a:solidFill>
              </a:rPr>
              <a:t>  10</a:t>
            </a:r>
          </a:p>
        </p:txBody>
      </p:sp>
      <p:sp>
        <p:nvSpPr>
          <p:cNvPr id="17" name="TextBox 16"/>
          <p:cNvSpPr txBox="1"/>
          <p:nvPr/>
        </p:nvSpPr>
        <p:spPr>
          <a:xfrm>
            <a:off x="2806994" y="4538165"/>
            <a:ext cx="324106" cy="404085"/>
          </a:xfrm>
          <a:prstGeom prst="rect">
            <a:avLst/>
          </a:prstGeom>
          <a:noFill/>
        </p:spPr>
        <p:txBody>
          <a:bodyPr wrap="square" rtlCol="0">
            <a:spAutoFit/>
          </a:bodyPr>
          <a:lstStyle/>
          <a:p>
            <a:r>
              <a:rPr lang="en-GB" sz="1013" dirty="0">
                <a:solidFill>
                  <a:prstClr val="black"/>
                </a:solidFill>
              </a:rPr>
              <a:t>   0</a:t>
            </a:r>
          </a:p>
        </p:txBody>
      </p:sp>
      <p:sp>
        <p:nvSpPr>
          <p:cNvPr id="18" name="TextBox 17"/>
          <p:cNvSpPr txBox="1"/>
          <p:nvPr/>
        </p:nvSpPr>
        <p:spPr>
          <a:xfrm>
            <a:off x="2802584" y="2898198"/>
            <a:ext cx="324106" cy="404085"/>
          </a:xfrm>
          <a:prstGeom prst="rect">
            <a:avLst/>
          </a:prstGeom>
          <a:noFill/>
        </p:spPr>
        <p:txBody>
          <a:bodyPr wrap="square" rtlCol="0">
            <a:spAutoFit/>
          </a:bodyPr>
          <a:lstStyle/>
          <a:p>
            <a:r>
              <a:rPr lang="en-GB" sz="1013" dirty="0">
                <a:solidFill>
                  <a:prstClr val="black"/>
                </a:solidFill>
              </a:rPr>
              <a:t>  50</a:t>
            </a:r>
          </a:p>
        </p:txBody>
      </p:sp>
      <p:sp>
        <p:nvSpPr>
          <p:cNvPr id="12" name="TextBox 11"/>
          <p:cNvSpPr txBox="1"/>
          <p:nvPr/>
        </p:nvSpPr>
        <p:spPr>
          <a:xfrm>
            <a:off x="4829178" y="2486026"/>
            <a:ext cx="1186454" cy="300082"/>
          </a:xfrm>
          <a:prstGeom prst="rect">
            <a:avLst/>
          </a:prstGeom>
          <a:solidFill>
            <a:schemeClr val="tx2">
              <a:lumMod val="50000"/>
            </a:schemeClr>
          </a:solidFill>
        </p:spPr>
        <p:txBody>
          <a:bodyPr wrap="square" rtlCol="0">
            <a:spAutoFit/>
          </a:bodyPr>
          <a:lstStyle/>
          <a:p>
            <a:r>
              <a:rPr lang="en-GB" sz="1350" b="1" dirty="0">
                <a:solidFill>
                  <a:prstClr val="white"/>
                </a:solidFill>
              </a:rPr>
              <a:t>Low fat diet </a:t>
            </a:r>
          </a:p>
        </p:txBody>
      </p:sp>
      <p:sp>
        <p:nvSpPr>
          <p:cNvPr id="20" name="TextBox 19"/>
          <p:cNvSpPr txBox="1"/>
          <p:nvPr/>
        </p:nvSpPr>
        <p:spPr>
          <a:xfrm>
            <a:off x="5686428" y="2871790"/>
            <a:ext cx="1247233" cy="507831"/>
          </a:xfrm>
          <a:prstGeom prst="rect">
            <a:avLst/>
          </a:prstGeom>
          <a:solidFill>
            <a:schemeClr val="accent6">
              <a:lumMod val="75000"/>
            </a:schemeClr>
          </a:solidFill>
        </p:spPr>
        <p:txBody>
          <a:bodyPr wrap="square" rtlCol="0">
            <a:spAutoFit/>
          </a:bodyPr>
          <a:lstStyle/>
          <a:p>
            <a:r>
              <a:rPr lang="en-GB" sz="1350" b="1" dirty="0">
                <a:solidFill>
                  <a:prstClr val="white"/>
                </a:solidFill>
              </a:rPr>
              <a:t>Med diet + nuts</a:t>
            </a:r>
          </a:p>
        </p:txBody>
      </p:sp>
      <p:sp>
        <p:nvSpPr>
          <p:cNvPr id="21" name="TextBox 20"/>
          <p:cNvSpPr txBox="1"/>
          <p:nvPr/>
        </p:nvSpPr>
        <p:spPr>
          <a:xfrm>
            <a:off x="5619146" y="3775956"/>
            <a:ext cx="1053117" cy="507831"/>
          </a:xfrm>
          <a:prstGeom prst="rect">
            <a:avLst/>
          </a:prstGeom>
          <a:solidFill>
            <a:srgbClr val="00B050"/>
          </a:solidFill>
        </p:spPr>
        <p:txBody>
          <a:bodyPr wrap="square" rtlCol="0">
            <a:spAutoFit/>
          </a:bodyPr>
          <a:lstStyle/>
          <a:p>
            <a:r>
              <a:rPr lang="en-GB" sz="1350" b="1" dirty="0">
                <a:solidFill>
                  <a:prstClr val="white"/>
                </a:solidFill>
              </a:rPr>
              <a:t>Med diet + olive oil</a:t>
            </a:r>
          </a:p>
        </p:txBody>
      </p:sp>
      <p:sp>
        <p:nvSpPr>
          <p:cNvPr id="22" name="TextBox 21"/>
          <p:cNvSpPr txBox="1"/>
          <p:nvPr/>
        </p:nvSpPr>
        <p:spPr>
          <a:xfrm>
            <a:off x="2257425" y="3043240"/>
            <a:ext cx="685800" cy="1235338"/>
          </a:xfrm>
          <a:prstGeom prst="rect">
            <a:avLst/>
          </a:prstGeom>
          <a:noFill/>
        </p:spPr>
        <p:txBody>
          <a:bodyPr wrap="square" rtlCol="0">
            <a:spAutoFit/>
          </a:bodyPr>
          <a:lstStyle/>
          <a:p>
            <a:r>
              <a:rPr lang="en-GB" sz="1238" b="1" dirty="0">
                <a:solidFill>
                  <a:srgbClr val="003399"/>
                </a:solidFill>
                <a:cs typeface="Arial" pitchFamily="34" charset="0"/>
              </a:rPr>
              <a:t>% of people who had heart event</a:t>
            </a:r>
          </a:p>
        </p:txBody>
      </p:sp>
      <p:sp>
        <p:nvSpPr>
          <p:cNvPr id="23" name="Text Box 5"/>
          <p:cNvSpPr txBox="1">
            <a:spLocks noChangeArrowheads="1"/>
          </p:cNvSpPr>
          <p:nvPr/>
        </p:nvSpPr>
        <p:spPr bwMode="auto">
          <a:xfrm>
            <a:off x="5943600" y="4972050"/>
            <a:ext cx="1002344" cy="13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eaLnBrk="0" fontAlgn="base" hangingPunct="0">
              <a:lnSpc>
                <a:spcPct val="97000"/>
              </a:lnSpc>
              <a:spcBef>
                <a:spcPct val="0"/>
              </a:spcBef>
              <a:spcAft>
                <a:spcPct val="0"/>
              </a:spcAft>
              <a:buClr>
                <a:srgbClr val="000000"/>
              </a:buClr>
              <a:buSzPct val="100000"/>
              <a:buFont typeface="Times New Roman" pitchFamily="18" charset="0"/>
              <a:buNone/>
            </a:pPr>
            <a:r>
              <a:rPr lang="en-GB" sz="900" dirty="0">
                <a:solidFill>
                  <a:srgbClr val="003399"/>
                </a:solidFill>
                <a:latin typeface="Calibri"/>
              </a:rPr>
              <a:t>Estruch et al., 2013</a:t>
            </a:r>
          </a:p>
        </p:txBody>
      </p:sp>
      <p:sp>
        <p:nvSpPr>
          <p:cNvPr id="19" name="TextBox 18"/>
          <p:cNvSpPr txBox="1"/>
          <p:nvPr/>
        </p:nvSpPr>
        <p:spPr>
          <a:xfrm>
            <a:off x="2176925" y="2141928"/>
            <a:ext cx="2739367" cy="300082"/>
          </a:xfrm>
          <a:prstGeom prst="rect">
            <a:avLst/>
          </a:prstGeom>
          <a:noFill/>
        </p:spPr>
        <p:txBody>
          <a:bodyPr wrap="square" rtlCol="0">
            <a:spAutoFit/>
          </a:bodyPr>
          <a:lstStyle/>
          <a:p>
            <a:r>
              <a:rPr lang="en-GB" sz="1350" b="1" dirty="0">
                <a:solidFill>
                  <a:srgbClr val="003399"/>
                </a:solidFill>
              </a:rPr>
              <a:t>Heart events over 5 years</a:t>
            </a:r>
          </a:p>
        </p:txBody>
      </p:sp>
    </p:spTree>
    <p:extLst>
      <p:ext uri="{BB962C8B-B14F-4D97-AF65-F5344CB8AC3E}">
        <p14:creationId xmlns:p14="http://schemas.microsoft.com/office/powerpoint/2010/main" val="455561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vanhoutan\Desktop\Powerpoint Border for Dr. Agrawal.png"/>
          <p:cNvPicPr>
            <a:picLocks noChangeAspect="1" noChangeArrowheads="1"/>
          </p:cNvPicPr>
          <p:nvPr/>
        </p:nvPicPr>
        <p:blipFill>
          <a:blip r:embed="rId2" cstate="print"/>
          <a:srcRect/>
          <a:stretch>
            <a:fillRect/>
          </a:stretch>
        </p:blipFill>
        <p:spPr bwMode="auto">
          <a:xfrm>
            <a:off x="2000250" y="1500188"/>
            <a:ext cx="5143500" cy="3857625"/>
          </a:xfrm>
          <a:prstGeom prst="rect">
            <a:avLst/>
          </a:prstGeom>
          <a:noFill/>
        </p:spPr>
      </p:pic>
      <p:sp>
        <p:nvSpPr>
          <p:cNvPr id="2" name="Title 1"/>
          <p:cNvSpPr>
            <a:spLocks noGrp="1"/>
          </p:cNvSpPr>
          <p:nvPr>
            <p:ph type="title"/>
          </p:nvPr>
        </p:nvSpPr>
        <p:spPr/>
        <p:txBody>
          <a:bodyPr/>
          <a:lstStyle/>
          <a:p>
            <a:r>
              <a:rPr lang="en-US" dirty="0">
                <a:solidFill>
                  <a:srgbClr val="003399"/>
                </a:solidFill>
                <a:latin typeface="Georgia" pitchFamily="18" charset="0"/>
              </a:rPr>
              <a:t>Case Presentation #1</a:t>
            </a:r>
          </a:p>
        </p:txBody>
      </p:sp>
      <p:sp>
        <p:nvSpPr>
          <p:cNvPr id="3" name="Content Placeholder 2"/>
          <p:cNvSpPr>
            <a:spLocks noGrp="1"/>
          </p:cNvSpPr>
          <p:nvPr>
            <p:ph idx="1"/>
          </p:nvPr>
        </p:nvSpPr>
        <p:spPr>
          <a:xfrm>
            <a:off x="2257425" y="2228851"/>
            <a:ext cx="4629150" cy="2717304"/>
          </a:xfrm>
        </p:spPr>
        <p:txBody>
          <a:bodyPr>
            <a:normAutofit fontScale="92500" lnSpcReduction="10000"/>
          </a:bodyPr>
          <a:lstStyle/>
          <a:p>
            <a:r>
              <a:rPr lang="en-US" dirty="0">
                <a:solidFill>
                  <a:srgbClr val="003399"/>
                </a:solidFill>
              </a:rPr>
              <a:t>Mr. A return after 6 months of his MI, with his 30 year old Daughter who is very concerned about the possible recurrence of MI in next future. He has started exercising, lost 10 Lb and has started doing yoga for stress reduction.  His lipid profile was done 3 days ago:</a:t>
            </a:r>
          </a:p>
          <a:p>
            <a:r>
              <a:rPr lang="en-US" dirty="0">
                <a:solidFill>
                  <a:srgbClr val="003399"/>
                </a:solidFill>
              </a:rPr>
              <a:t>Total cholesterol: 180mg/dl</a:t>
            </a:r>
          </a:p>
          <a:p>
            <a:r>
              <a:rPr lang="en-US" dirty="0">
                <a:solidFill>
                  <a:srgbClr val="003399"/>
                </a:solidFill>
              </a:rPr>
              <a:t>HDL  37mg/dl</a:t>
            </a:r>
          </a:p>
          <a:p>
            <a:r>
              <a:rPr lang="en-US" dirty="0">
                <a:solidFill>
                  <a:srgbClr val="003399"/>
                </a:solidFill>
              </a:rPr>
              <a:t>Triglyceride 155mg/dl</a:t>
            </a:r>
          </a:p>
          <a:p>
            <a:r>
              <a:rPr lang="en-US" dirty="0">
                <a:solidFill>
                  <a:srgbClr val="003399"/>
                </a:solidFill>
              </a:rPr>
              <a:t>LDL 95mg/dl</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vanhoutan\Desktop\Powerpoint Border for Dr. Agrawal.png">
            <a:extLst>
              <a:ext uri="{FF2B5EF4-FFF2-40B4-BE49-F238E27FC236}">
                <a16:creationId xmlns:a16="http://schemas.microsoft.com/office/drawing/2014/main" id="{CBE7A67E-2C3A-4D7D-87EF-2DDCA0AE1083}"/>
              </a:ext>
            </a:extLst>
          </p:cNvPr>
          <p:cNvPicPr>
            <a:picLocks noChangeAspect="1" noChangeArrowheads="1"/>
          </p:cNvPicPr>
          <p:nvPr/>
        </p:nvPicPr>
        <p:blipFill>
          <a:blip r:embed="rId10" cstate="print"/>
          <a:srcRect/>
          <a:stretch>
            <a:fillRect/>
          </a:stretch>
        </p:blipFill>
        <p:spPr bwMode="auto">
          <a:xfrm>
            <a:off x="2000250" y="1500188"/>
            <a:ext cx="5143500" cy="3857625"/>
          </a:xfrm>
          <a:prstGeom prst="rect">
            <a:avLst/>
          </a:prstGeom>
          <a:noFill/>
        </p:spPr>
      </p:pic>
      <p:sp>
        <p:nvSpPr>
          <p:cNvPr id="2" name="ContextA">
            <a:extLst>
              <a:ext uri="{FF2B5EF4-FFF2-40B4-BE49-F238E27FC236}">
                <a16:creationId xmlns:a16="http://schemas.microsoft.com/office/drawing/2014/main" id="{87B573C8-B450-4CFC-8993-7895A1238DED}"/>
              </a:ext>
            </a:extLst>
          </p:cNvPr>
          <p:cNvSpPr>
            <a:spLocks noGrp="1"/>
          </p:cNvSpPr>
          <p:nvPr>
            <p:ph type="title" idx="10"/>
            <p:custDataLst>
              <p:tags r:id="rId3"/>
            </p:custDataLst>
          </p:nvPr>
        </p:nvSpPr>
        <p:spPr/>
        <p:txBody>
          <a:bodyPr>
            <a:normAutofit/>
          </a:bodyPr>
          <a:lstStyle/>
          <a:p>
            <a:r>
              <a:rPr lang="en-US" sz="2700" dirty="0">
                <a:solidFill>
                  <a:srgbClr val="000099"/>
                </a:solidFill>
              </a:rPr>
              <a:t>Case Presentation #1</a:t>
            </a:r>
          </a:p>
        </p:txBody>
      </p:sp>
      <p:sp>
        <p:nvSpPr>
          <p:cNvPr id="3" name="ContextB">
            <a:extLst>
              <a:ext uri="{FF2B5EF4-FFF2-40B4-BE49-F238E27FC236}">
                <a16:creationId xmlns:a16="http://schemas.microsoft.com/office/drawing/2014/main" id="{EE665F01-C412-4F5D-B4AC-4C360C7AEBCF}"/>
              </a:ext>
            </a:extLst>
          </p:cNvPr>
          <p:cNvSpPr>
            <a:spLocks noGrp="1"/>
          </p:cNvSpPr>
          <p:nvPr>
            <p:ph type="body" idx="11"/>
            <p:custDataLst>
              <p:tags r:id="rId4"/>
            </p:custDataLst>
          </p:nvPr>
        </p:nvSpPr>
        <p:spPr>
          <a:xfrm>
            <a:off x="2257425" y="3086100"/>
            <a:ext cx="2857500" cy="1757363"/>
          </a:xfrm>
        </p:spPr>
        <p:txBody>
          <a:bodyPr/>
          <a:lstStyle/>
          <a:p>
            <a:r>
              <a:rPr lang="en-US" sz="1350" dirty="0">
                <a:solidFill>
                  <a:srgbClr val="000099"/>
                </a:solidFill>
              </a:rPr>
              <a:t>Prescribe evolocumab (</a:t>
            </a:r>
            <a:r>
              <a:rPr lang="en-US" sz="1350" dirty="0" err="1">
                <a:solidFill>
                  <a:srgbClr val="000099"/>
                </a:solidFill>
              </a:rPr>
              <a:t>Repatha</a:t>
            </a:r>
            <a:r>
              <a:rPr lang="en-US" sz="1350" dirty="0">
                <a:solidFill>
                  <a:srgbClr val="000099"/>
                </a:solidFill>
              </a:rPr>
              <a:t>)</a:t>
            </a:r>
          </a:p>
          <a:p>
            <a:r>
              <a:rPr lang="en-US" sz="1350" dirty="0">
                <a:solidFill>
                  <a:srgbClr val="000099"/>
                </a:solidFill>
              </a:rPr>
              <a:t>Prescribe alirocumab (</a:t>
            </a:r>
            <a:r>
              <a:rPr lang="en-US" sz="1350" dirty="0" err="1">
                <a:solidFill>
                  <a:srgbClr val="000099"/>
                </a:solidFill>
              </a:rPr>
              <a:t>Praluent</a:t>
            </a:r>
            <a:r>
              <a:rPr lang="en-US" sz="1350" dirty="0">
                <a:solidFill>
                  <a:srgbClr val="000099"/>
                </a:solidFill>
              </a:rPr>
              <a:t>)</a:t>
            </a:r>
          </a:p>
          <a:p>
            <a:r>
              <a:rPr lang="en-US" sz="1350" dirty="0">
                <a:solidFill>
                  <a:srgbClr val="000099"/>
                </a:solidFill>
              </a:rPr>
              <a:t>Ask her daughter to have her lipid profile done if not done in last 5 years </a:t>
            </a:r>
          </a:p>
          <a:p>
            <a:r>
              <a:rPr lang="en-US" sz="1350" dirty="0">
                <a:solidFill>
                  <a:srgbClr val="000099"/>
                </a:solidFill>
              </a:rPr>
              <a:t>No change in regimen, follow up in 6 months</a:t>
            </a:r>
          </a:p>
          <a:p>
            <a:r>
              <a:rPr lang="en-US" sz="1350" dirty="0">
                <a:solidFill>
                  <a:srgbClr val="000099"/>
                </a:solidFill>
              </a:rPr>
              <a:t>1, 2, and 3</a:t>
            </a:r>
            <a:endParaRPr lang="en-US" dirty="0">
              <a:solidFill>
                <a:srgbClr val="000099"/>
              </a:solidFill>
            </a:endParaRPr>
          </a:p>
        </p:txBody>
      </p:sp>
      <p:sp>
        <p:nvSpPr>
          <p:cNvPr id="4" name="PollCounter1" hidden="1">
            <a:extLst>
              <a:ext uri="{FF2B5EF4-FFF2-40B4-BE49-F238E27FC236}">
                <a16:creationId xmlns:a16="http://schemas.microsoft.com/office/drawing/2014/main" id="{84257963-E06F-451F-A498-EF5753E2EA72}"/>
              </a:ext>
            </a:extLst>
          </p:cNvPr>
          <p:cNvSpPr txBox="1"/>
          <p:nvPr>
            <p:custDataLst>
              <p:tags r:id="rId5"/>
            </p:custDataLst>
          </p:nvPr>
        </p:nvSpPr>
        <p:spPr>
          <a:xfrm>
            <a:off x="2254928" y="4923816"/>
            <a:ext cx="714375" cy="265457"/>
          </a:xfrm>
          <a:prstGeom prst="rect">
            <a:avLst/>
          </a:prstGeom>
          <a:noFill/>
          <a:ln w="12700" cmpd="sng">
            <a:solidFill>
              <a:schemeClr val="tx1"/>
            </a:solidFill>
          </a:ln>
        </p:spPr>
        <p:txBody>
          <a:bodyPr vert="horz" rtlCol="0">
            <a:spAutoFit/>
          </a:bodyPr>
          <a:lstStyle/>
          <a:p>
            <a:pPr algn="ctr"/>
            <a:r>
              <a:rPr lang="en-US" sz="1125"/>
              <a:t>0 / 0</a:t>
            </a:r>
            <a:endParaRPr lang="en-US" sz="1125" dirty="0"/>
          </a:p>
        </p:txBody>
      </p:sp>
      <p:sp>
        <p:nvSpPr>
          <p:cNvPr id="5" name="CrossTabLblShape" hidden="1">
            <a:extLst>
              <a:ext uri="{FF2B5EF4-FFF2-40B4-BE49-F238E27FC236}">
                <a16:creationId xmlns:a16="http://schemas.microsoft.com/office/drawing/2014/main" id="{FA379CED-95F6-40AE-9B20-3B8628FBF5C5}"/>
              </a:ext>
            </a:extLst>
          </p:cNvPr>
          <p:cNvSpPr txBox="1"/>
          <p:nvPr/>
        </p:nvSpPr>
        <p:spPr>
          <a:xfrm>
            <a:off x="3040744" y="4923816"/>
            <a:ext cx="1051891" cy="265457"/>
          </a:xfrm>
          <a:prstGeom prst="rect">
            <a:avLst/>
          </a:prstGeom>
          <a:noFill/>
        </p:spPr>
        <p:txBody>
          <a:bodyPr vert="horz" wrap="none" rtlCol="0">
            <a:spAutoFit/>
          </a:bodyPr>
          <a:lstStyle/>
          <a:p>
            <a:r>
              <a:rPr lang="en-US" sz="1125" dirty="0"/>
              <a:t>Cross-tab label</a:t>
            </a:r>
          </a:p>
        </p:txBody>
      </p:sp>
      <p:graphicFrame>
        <p:nvGraphicFramePr>
          <p:cNvPr id="6" name="OTChartCtrl1">
            <a:extLst>
              <a:ext uri="{FF2B5EF4-FFF2-40B4-BE49-F238E27FC236}">
                <a16:creationId xmlns:a16="http://schemas.microsoft.com/office/drawing/2014/main" id="{2CF89397-D336-49EA-8DD4-D295FFCFCF94}"/>
              </a:ext>
            </a:extLst>
          </p:cNvPr>
          <p:cNvGraphicFramePr>
            <a:graphicFrameLocks noChangeAspect="1"/>
          </p:cNvGraphicFramePr>
          <p:nvPr>
            <p:custDataLst>
              <p:tags r:id="rId6"/>
            </p:custDataLst>
            <p:extLst>
              <p:ext uri="{D42A27DB-BD31-4B8C-83A1-F6EECF244321}">
                <p14:modId xmlns:p14="http://schemas.microsoft.com/office/powerpoint/2010/main" val="3568035617"/>
              </p:ext>
            </p:extLst>
          </p:nvPr>
        </p:nvGraphicFramePr>
        <p:xfrm>
          <a:off x="5257800" y="2950369"/>
          <a:ext cx="2000250" cy="2428875"/>
        </p:xfrm>
        <a:graphic>
          <a:graphicData uri="http://schemas.openxmlformats.org/presentationml/2006/ole">
            <mc:AlternateContent xmlns:mc="http://schemas.openxmlformats.org/markup-compatibility/2006">
              <mc:Choice xmlns:v="urn:schemas-microsoft-com:vml" Requires="v">
                <p:oleObj spid="_x0000_s3118" name="Chart" r:id="rId11" imgW="4441220" imgH="5393479" progId="MSGraph.Chart.8">
                  <p:embed followColorScheme="full"/>
                </p:oleObj>
              </mc:Choice>
              <mc:Fallback>
                <p:oleObj name="Chart" r:id="rId11" imgW="4441220" imgH="5393479" progId="MSGraph.Chart.8">
                  <p:embed followColorScheme="full"/>
                  <p:pic>
                    <p:nvPicPr>
                      <p:cNvPr id="0" name=""/>
                      <p:cNvPicPr/>
                      <p:nvPr/>
                    </p:nvPicPr>
                    <p:blipFill>
                      <a:blip r:embed="rId12"/>
                      <a:stretch>
                        <a:fillRect/>
                      </a:stretch>
                    </p:blipFill>
                    <p:spPr>
                      <a:xfrm>
                        <a:off x="5257800" y="2950369"/>
                        <a:ext cx="2000250" cy="2428875"/>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25F1D551-AEAC-494D-BE18-68C5DF0B92EA}"/>
              </a:ext>
            </a:extLst>
          </p:cNvPr>
          <p:cNvSpPr txBox="1"/>
          <p:nvPr/>
        </p:nvSpPr>
        <p:spPr>
          <a:xfrm>
            <a:off x="-714376" y="1500188"/>
            <a:ext cx="642938" cy="248209"/>
          </a:xfrm>
          <a:prstGeom prst="rect">
            <a:avLst/>
          </a:prstGeom>
          <a:noFill/>
        </p:spPr>
        <p:txBody>
          <a:bodyPr vert="horz" rtlCol="0">
            <a:spAutoFit/>
          </a:bodyPr>
          <a:lstStyle/>
          <a:p>
            <a:r>
              <a:rPr lang="en-US" sz="1013"/>
              <a:t> </a:t>
            </a:r>
          </a:p>
        </p:txBody>
      </p:sp>
      <p:sp>
        <p:nvSpPr>
          <p:cNvPr id="11" name="Timer1">
            <a:extLst>
              <a:ext uri="{FF2B5EF4-FFF2-40B4-BE49-F238E27FC236}">
                <a16:creationId xmlns:a16="http://schemas.microsoft.com/office/drawing/2014/main" id="{C1E74D09-966C-4323-B6D3-FA2E2DA056D8}"/>
              </a:ext>
            </a:extLst>
          </p:cNvPr>
          <p:cNvSpPr txBox="1"/>
          <p:nvPr>
            <p:custDataLst>
              <p:tags r:id="rId7"/>
            </p:custDataLst>
          </p:nvPr>
        </p:nvSpPr>
        <p:spPr>
          <a:xfrm>
            <a:off x="6350797" y="4779203"/>
            <a:ext cx="535781" cy="357188"/>
          </a:xfrm>
          <a:prstGeom prst="rect">
            <a:avLst/>
          </a:prstGeom>
          <a:noFill/>
          <a:ln w="76200" cmpd="tri">
            <a:solidFill>
              <a:schemeClr val="tx1"/>
            </a:solidFill>
          </a:ln>
        </p:spPr>
        <p:txBody>
          <a:bodyPr vert="horz" wrap="none" rtlCol="0">
            <a:noAutofit/>
          </a:bodyPr>
          <a:lstStyle/>
          <a:p>
            <a:pPr algn="ctr"/>
            <a:r>
              <a:rPr lang="en-US" sz="2025"/>
              <a:t>20</a:t>
            </a:r>
            <a:endParaRPr lang="en-US" sz="2025" dirty="0"/>
          </a:p>
        </p:txBody>
      </p:sp>
      <p:sp>
        <p:nvSpPr>
          <p:cNvPr id="13" name="TextBox 12">
            <a:extLst>
              <a:ext uri="{FF2B5EF4-FFF2-40B4-BE49-F238E27FC236}">
                <a16:creationId xmlns:a16="http://schemas.microsoft.com/office/drawing/2014/main" id="{E085141A-E382-4FC0-91C4-E2A877ABA0F1}"/>
              </a:ext>
            </a:extLst>
          </p:cNvPr>
          <p:cNvSpPr txBox="1"/>
          <p:nvPr/>
        </p:nvSpPr>
        <p:spPr>
          <a:xfrm>
            <a:off x="2300287" y="2443569"/>
            <a:ext cx="4243388" cy="403957"/>
          </a:xfrm>
          <a:prstGeom prst="rect">
            <a:avLst/>
          </a:prstGeom>
          <a:noFill/>
        </p:spPr>
        <p:txBody>
          <a:bodyPr wrap="square" rtlCol="0">
            <a:spAutoFit/>
          </a:bodyPr>
          <a:lstStyle/>
          <a:p>
            <a:r>
              <a:rPr lang="en-US" sz="2025" dirty="0">
                <a:solidFill>
                  <a:srgbClr val="000099"/>
                </a:solidFill>
              </a:rPr>
              <a:t>What is your next step?</a:t>
            </a:r>
          </a:p>
        </p:txBody>
      </p:sp>
    </p:spTree>
    <p:custDataLst>
      <p:tags r:id="rId2"/>
    </p:custDataLst>
    <p:controls>
      <mc:AlternateContent xmlns:mc="http://schemas.openxmlformats.org/markup-compatibility/2006">
        <mc:Choice xmlns:v="urn:schemas-microsoft-com:vml" Requires="v">
          <p:control spid="3119" name="OPActiveX" r:id="rId8" imgW="213480" imgH="213480"/>
        </mc:Choice>
        <mc:Fallback>
          <p:control name="OPActiveX" r:id="rId8" imgW="213480" imgH="213480">
            <p:pic>
              <p:nvPicPr>
                <p:cNvPr id="7" name="OPActiveX" hidden="1">
                  <a:extLst>
                    <a:ext uri="{FF2B5EF4-FFF2-40B4-BE49-F238E27FC236}">
                      <a16:creationId xmlns:a16="http://schemas.microsoft.com/office/drawing/2014/main" id="{FA8B5825-2AD7-4FC0-A719-835A807BA61F}"/>
                    </a:ext>
                  </a:extLst>
                </p:cNvPr>
                <p:cNvPicPr>
                  <a:picLocks/>
                </p:cNvPicPr>
                <p:nvPr/>
              </p:nvPicPr>
              <p:blipFill>
                <a:blip r:embed="rId13"/>
                <a:stretch>
                  <a:fillRect/>
                </a:stretch>
              </p:blipFill>
              <p:spPr>
                <a:xfrm>
                  <a:off x="-1428751" y="2928937"/>
                  <a:ext cx="214313" cy="214313"/>
                </a:xfrm>
                <a:prstGeom prst="rect">
                  <a:avLst/>
                </a:prstGeom>
              </p:spPr>
            </p:pic>
          </p:control>
        </mc:Fallback>
      </mc:AlternateContent>
    </p:controls>
    <p:extLst>
      <p:ext uri="{BB962C8B-B14F-4D97-AF65-F5344CB8AC3E}">
        <p14:creationId xmlns:p14="http://schemas.microsoft.com/office/powerpoint/2010/main" val="75880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vanhoutan\Desktop\Powerpoint Border for Dr. Agrawal.png"/>
          <p:cNvPicPr>
            <a:picLocks noChangeAspect="1" noChangeArrowheads="1"/>
          </p:cNvPicPr>
          <p:nvPr/>
        </p:nvPicPr>
        <p:blipFill>
          <a:blip r:embed="rId2" cstate="print"/>
          <a:srcRect/>
          <a:stretch>
            <a:fillRect/>
          </a:stretch>
        </p:blipFill>
        <p:spPr bwMode="auto">
          <a:xfrm>
            <a:off x="2000250" y="1500188"/>
            <a:ext cx="5143500" cy="3857625"/>
          </a:xfrm>
          <a:prstGeom prst="rect">
            <a:avLst/>
          </a:prstGeom>
          <a:noFill/>
        </p:spPr>
      </p:pic>
      <p:sp>
        <p:nvSpPr>
          <p:cNvPr id="2" name="Title 1"/>
          <p:cNvSpPr>
            <a:spLocks noGrp="1"/>
          </p:cNvSpPr>
          <p:nvPr>
            <p:ph type="title"/>
          </p:nvPr>
        </p:nvSpPr>
        <p:spPr/>
        <p:txBody>
          <a:bodyPr/>
          <a:lstStyle/>
          <a:p>
            <a:r>
              <a:rPr lang="en-US" dirty="0">
                <a:solidFill>
                  <a:srgbClr val="003399"/>
                </a:solidFill>
              </a:rPr>
              <a:t>Case Presentation #1 </a:t>
            </a:r>
          </a:p>
        </p:txBody>
      </p:sp>
      <p:sp>
        <p:nvSpPr>
          <p:cNvPr id="3" name="Content Placeholder 2"/>
          <p:cNvSpPr>
            <a:spLocks noGrp="1"/>
          </p:cNvSpPr>
          <p:nvPr>
            <p:ph idx="1"/>
          </p:nvPr>
        </p:nvSpPr>
        <p:spPr/>
        <p:txBody>
          <a:bodyPr>
            <a:normAutofit/>
          </a:bodyPr>
          <a:lstStyle/>
          <a:p>
            <a:r>
              <a:rPr lang="en-US" dirty="0">
                <a:solidFill>
                  <a:srgbClr val="003399"/>
                </a:solidFill>
              </a:rPr>
              <a:t>Next step in management to reduce future risk for cardiovascular events is</a:t>
            </a:r>
          </a:p>
          <a:p>
            <a:r>
              <a:rPr lang="en-US" dirty="0">
                <a:solidFill>
                  <a:srgbClr val="003399"/>
                </a:solidFill>
              </a:rPr>
              <a:t>1. add </a:t>
            </a:r>
            <a:r>
              <a:rPr lang="en-US" dirty="0" err="1">
                <a:solidFill>
                  <a:srgbClr val="003399"/>
                </a:solidFill>
              </a:rPr>
              <a:t>Repatha</a:t>
            </a:r>
            <a:endParaRPr lang="en-US" dirty="0">
              <a:solidFill>
                <a:srgbClr val="003399"/>
              </a:solidFill>
            </a:endParaRPr>
          </a:p>
          <a:p>
            <a:r>
              <a:rPr lang="en-US" dirty="0">
                <a:solidFill>
                  <a:srgbClr val="003399"/>
                </a:solidFill>
              </a:rPr>
              <a:t>2. Add </a:t>
            </a:r>
            <a:r>
              <a:rPr lang="en-US" dirty="0" err="1">
                <a:solidFill>
                  <a:srgbClr val="003399"/>
                </a:solidFill>
              </a:rPr>
              <a:t>Praluent</a:t>
            </a:r>
            <a:endParaRPr lang="en-US" dirty="0">
              <a:solidFill>
                <a:srgbClr val="003399"/>
              </a:solidFill>
            </a:endParaRPr>
          </a:p>
          <a:p>
            <a:r>
              <a:rPr lang="en-US" dirty="0">
                <a:solidFill>
                  <a:srgbClr val="003399"/>
                </a:solidFill>
              </a:rPr>
              <a:t>3. No additional therapy</a:t>
            </a:r>
          </a:p>
          <a:p>
            <a:r>
              <a:rPr lang="en-US" dirty="0">
                <a:solidFill>
                  <a:srgbClr val="003399"/>
                </a:solidFill>
              </a:rPr>
              <a:t>4.Add Co Q 10</a:t>
            </a:r>
          </a:p>
          <a:p>
            <a:r>
              <a:rPr lang="en-US" dirty="0">
                <a:solidFill>
                  <a:srgbClr val="003399"/>
                </a:solidFill>
              </a:rPr>
              <a:t>5. 1 &amp; 2</a:t>
            </a:r>
          </a:p>
          <a:p>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96a24e49-445c-4baa-ae26-229b98e8219f"/>
  <p:tag name="SESGUID" val="6"/>
  <p:tag name="SESIDS" val="27"/>
</p:tagLst>
</file>

<file path=ppt/tags/tag10.xml><?xml version="1.0" encoding="utf-8"?>
<p:tagLst xmlns:a="http://schemas.openxmlformats.org/drawingml/2006/main" xmlns:r="http://schemas.openxmlformats.org/officeDocument/2006/relationships" xmlns:p="http://schemas.openxmlformats.org/presentationml/2006/main">
  <p:tag name="ALIASES" val="Choice 0^^Prescribe evolucumab (Repatha)^^Prescribe alirocumab (Praluent)^^Ask her daughter to have her lip^^No change in regimen, follow up ^^1, 2, and 3^^"/>
  <p:tag name="WEIGHTS" val="1^^1^^1^^1^^1^^1^^"/>
  <p:tag name="CORRECTANSWER" val="0^^0^^0^^0^^0^^0^^"/>
</p:tagLst>
</file>

<file path=ppt/tags/tag11.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12.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13.xml><?xml version="1.0" encoding="utf-8"?>
<p:tagLst xmlns:a="http://schemas.openxmlformats.org/drawingml/2006/main" xmlns:r="http://schemas.openxmlformats.org/officeDocument/2006/relationships" xmlns:p="http://schemas.openxmlformats.org/presentationml/2006/main">
  <p:tag name="INTERVAL" val="20"/>
  <p:tag name="ADVONTIMEOUT" val="-1"/>
</p:tagLst>
</file>

<file path=ppt/tags/tag14.xml><?xml version="1.0" encoding="utf-8"?>
<p:tagLst xmlns:a="http://schemas.openxmlformats.org/drawingml/2006/main" xmlns:r="http://schemas.openxmlformats.org/officeDocument/2006/relationships" xmlns:p="http://schemas.openxmlformats.org/presentationml/2006/main">
  <p:tag name="OPSLIDE" val="1090781184"/>
  <p:tag name="EXELEMGUID" val="09db0e78-dbb3-4715-979c-a33a075250e5"/>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 name="EXERID" val="9"/>
  <p:tag name="SESGUID" val="2"/>
</p:tagLst>
</file>

<file path=ppt/tags/tag15.xml><?xml version="1.0" encoding="utf-8"?>
<p:tagLst xmlns:a="http://schemas.openxmlformats.org/drawingml/2006/main" xmlns:r="http://schemas.openxmlformats.org/officeDocument/2006/relationships" xmlns:p="http://schemas.openxmlformats.org/presentationml/2006/main">
  <p:tag name="ALIAS" val="Case Presentation #1 "/>
</p:tagLst>
</file>

<file path=ppt/tags/tag16.xml><?xml version="1.0" encoding="utf-8"?>
<p:tagLst xmlns:a="http://schemas.openxmlformats.org/drawingml/2006/main" xmlns:r="http://schemas.openxmlformats.org/officeDocument/2006/relationships" xmlns:p="http://schemas.openxmlformats.org/presentationml/2006/main">
  <p:tag name="ALIASES" val="Choice 0^^Add Repatha^^Add Praluent^^No additional therapy^^Add Co Q10^^1&amp;2^^"/>
  <p:tag name="WEIGHTS" val="1^^1^^1^^1^^1^^1^^"/>
  <p:tag name="CORRECTANSWER" val="0^^0^^0^^0^^0^^0^^"/>
</p:tagLst>
</file>

<file path=ppt/tags/tag17.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18.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19.xml><?xml version="1.0" encoding="utf-8"?>
<p:tagLst xmlns:a="http://schemas.openxmlformats.org/drawingml/2006/main" xmlns:r="http://schemas.openxmlformats.org/officeDocument/2006/relationships" xmlns:p="http://schemas.openxmlformats.org/presentationml/2006/main">
  <p:tag name="INTERVAL" val="20"/>
  <p:tag name="ADVONTIMEOUT" val="-1"/>
</p:tagLst>
</file>

<file path=ppt/tags/tag2.xml><?xml version="1.0" encoding="utf-8"?>
<p:tagLst xmlns:a="http://schemas.openxmlformats.org/drawingml/2006/main" xmlns:r="http://schemas.openxmlformats.org/officeDocument/2006/relationships" xmlns:p="http://schemas.openxmlformats.org/presentationml/2006/main">
  <p:tag name="OPSLIDE" val="1090781184"/>
  <p:tag name="EXELEMGUID" val="b881229d-0090-4bec-94f2-4726e8010c7a"/>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 name="EXERID" val="14"/>
  <p:tag name="SESGUID" val="5"/>
</p:tagLst>
</file>

<file path=ppt/tags/tag20.xml><?xml version="1.0" encoding="utf-8"?>
<p:tagLst xmlns:a="http://schemas.openxmlformats.org/drawingml/2006/main" xmlns:r="http://schemas.openxmlformats.org/officeDocument/2006/relationships" xmlns:p="http://schemas.openxmlformats.org/presentationml/2006/main">
  <p:tag name="OPSLIDE" val="1090781184"/>
  <p:tag name="EXELEMGUID" val="2b5d246a-8cc0-461e-b661-8c6bd355922e"/>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 name="EXERID" val="9"/>
  <p:tag name="SESGUID" val="2"/>
</p:tagLst>
</file>

<file path=ppt/tags/tag21.xml><?xml version="1.0" encoding="utf-8"?>
<p:tagLst xmlns:a="http://schemas.openxmlformats.org/drawingml/2006/main" xmlns:r="http://schemas.openxmlformats.org/officeDocument/2006/relationships" xmlns:p="http://schemas.openxmlformats.org/presentationml/2006/main">
  <p:tag name="ALIAS" val="Lowering LDL-C May…"/>
</p:tagLst>
</file>

<file path=ppt/tags/tag22.xml><?xml version="1.0" encoding="utf-8"?>
<p:tagLst xmlns:a="http://schemas.openxmlformats.org/drawingml/2006/main" xmlns:r="http://schemas.openxmlformats.org/officeDocument/2006/relationships" xmlns:p="http://schemas.openxmlformats.org/presentationml/2006/main">
  <p:tag name="ALIASES" val="Choice 0^^Prevent progression of atheroscl^^Cause regression of atherosclero^^I don’t know^^I don’t care^^"/>
  <p:tag name="WEIGHTS" val="1^^1^^1^^1^^1^^"/>
  <p:tag name="CORRECTANSWER" val="0^^0^^0^^0^^0^^"/>
</p:tagLst>
</file>

<file path=ppt/tags/tag23.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24.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25.xml><?xml version="1.0" encoding="utf-8"?>
<p:tagLst xmlns:a="http://schemas.openxmlformats.org/drawingml/2006/main" xmlns:r="http://schemas.openxmlformats.org/officeDocument/2006/relationships" xmlns:p="http://schemas.openxmlformats.org/presentationml/2006/main">
  <p:tag name="INTERVAL" val="20"/>
  <p:tag name="ADVONTIMEOUT" val="-1"/>
</p:tagLst>
</file>

<file path=ppt/tags/tag26.xml><?xml version="1.0" encoding="utf-8"?>
<p:tagLst xmlns:a="http://schemas.openxmlformats.org/drawingml/2006/main" xmlns:r="http://schemas.openxmlformats.org/officeDocument/2006/relationships" xmlns:p="http://schemas.openxmlformats.org/presentationml/2006/main">
  <p:tag name="OPSLIDE" val="1090781184"/>
  <p:tag name="EXELEMGUID" val="6bad0356-546c-4eb1-9c95-5a181e5a7a23"/>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 name="EXERID" val="9"/>
  <p:tag name="SESGUID" val="2"/>
</p:tagLst>
</file>

<file path=ppt/tags/tag27.xml><?xml version="1.0" encoding="utf-8"?>
<p:tagLst xmlns:a="http://schemas.openxmlformats.org/drawingml/2006/main" xmlns:r="http://schemas.openxmlformats.org/officeDocument/2006/relationships" xmlns:p="http://schemas.openxmlformats.org/presentationml/2006/main">
  <p:tag name="ALIAS" val="What is Normal Serum LDL for a Human?"/>
</p:tagLst>
</file>

<file path=ppt/tags/tag28.xml><?xml version="1.0" encoding="utf-8"?>
<p:tagLst xmlns:a="http://schemas.openxmlformats.org/drawingml/2006/main" xmlns:r="http://schemas.openxmlformats.org/officeDocument/2006/relationships" xmlns:p="http://schemas.openxmlformats.org/presentationml/2006/main">
  <p:tag name="ALIASES" val="Choice 0^^130mg/dl or less^^100mg/dl or less^^70mg/dl or less^^50mg/dl or less^^25mg/dl or less^^"/>
  <p:tag name="WEIGHTS" val="1^^1^^1^^1^^1^^1^^"/>
  <p:tag name="CORRECTANSWER" val="0^^0^^0^^0^^0^^0^^"/>
</p:tagLst>
</file>

<file path=ppt/tags/tag29.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3.xml><?xml version="1.0" encoding="utf-8"?>
<p:tagLst xmlns:a="http://schemas.openxmlformats.org/drawingml/2006/main" xmlns:r="http://schemas.openxmlformats.org/officeDocument/2006/relationships" xmlns:p="http://schemas.openxmlformats.org/presentationml/2006/main">
  <p:tag name="ALIAS" val="What is the Next Step in Reducing the Ch"/>
</p:tagLst>
</file>

<file path=ppt/tags/tag30.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31.xml><?xml version="1.0" encoding="utf-8"?>
<p:tagLst xmlns:a="http://schemas.openxmlformats.org/drawingml/2006/main" xmlns:r="http://schemas.openxmlformats.org/officeDocument/2006/relationships" xmlns:p="http://schemas.openxmlformats.org/presentationml/2006/main">
  <p:tag name="INTERVAL" val="20"/>
  <p:tag name="ADVONTIMEOUT" val="-1"/>
</p:tagLst>
</file>

<file path=ppt/tags/tag4.xml><?xml version="1.0" encoding="utf-8"?>
<p:tagLst xmlns:a="http://schemas.openxmlformats.org/drawingml/2006/main" xmlns:r="http://schemas.openxmlformats.org/officeDocument/2006/relationships" xmlns:p="http://schemas.openxmlformats.org/presentationml/2006/main">
  <p:tag name="ALIASES" val="Choice 0^^Exercise, low fat diet, lifestyl^^Exercise, Mediterranian diet, li^^Tobacco cessation^^Add azetimide 10mg/day in additi^^All of the above^^Only 2, 3 and 4^^"/>
  <p:tag name="WEIGHTS" val="1^^1^^1^^1^^1^^1^^1^^"/>
  <p:tag name="CORRECTANSWER" val="0^^0^^0^^0^^0^^0^^0^^"/>
</p:tagLst>
</file>

<file path=ppt/tags/tag5.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6.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7.xml><?xml version="1.0" encoding="utf-8"?>
<p:tagLst xmlns:a="http://schemas.openxmlformats.org/drawingml/2006/main" xmlns:r="http://schemas.openxmlformats.org/officeDocument/2006/relationships" xmlns:p="http://schemas.openxmlformats.org/presentationml/2006/main">
  <p:tag name="ADVONTIMEOUT" val="1"/>
  <p:tag name="INTERVAL" val="15"/>
</p:tagLst>
</file>

<file path=ppt/tags/tag8.xml><?xml version="1.0" encoding="utf-8"?>
<p:tagLst xmlns:a="http://schemas.openxmlformats.org/drawingml/2006/main" xmlns:r="http://schemas.openxmlformats.org/officeDocument/2006/relationships" xmlns:p="http://schemas.openxmlformats.org/presentationml/2006/main">
  <p:tag name="OPSLIDE" val="1090781184"/>
  <p:tag name="EXELEMGUID" val="6655a76b-5ecf-446a-a91d-714f07a53d4e"/>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 name="EXERID" val="9"/>
  <p:tag name="SESGUID" val="2"/>
</p:tagLst>
</file>

<file path=ppt/tags/tag9.xml><?xml version="1.0" encoding="utf-8"?>
<p:tagLst xmlns:a="http://schemas.openxmlformats.org/drawingml/2006/main" xmlns:r="http://schemas.openxmlformats.org/officeDocument/2006/relationships" xmlns:p="http://schemas.openxmlformats.org/presentationml/2006/main">
  <p:tag name="ALIAS" val="Case Presentation #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5249</TotalTime>
  <Words>2834</Words>
  <Application>Microsoft Office PowerPoint</Application>
  <PresentationFormat>On-screen Show (4:3)</PresentationFormat>
  <Paragraphs>411</Paragraphs>
  <Slides>50</Slides>
  <Notes>17</Notes>
  <HiddenSlides>0</HiddenSlides>
  <MMClips>1</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67" baseType="lpstr">
      <vt:lpstr>MS Mincho</vt:lpstr>
      <vt:lpstr>MS PGothic</vt:lpstr>
      <vt:lpstr>MS PGothic</vt:lpstr>
      <vt:lpstr>Angsana New</vt:lpstr>
      <vt:lpstr>Arial</vt:lpstr>
      <vt:lpstr>Arial Narrow</vt:lpstr>
      <vt:lpstr>Book Antiqua</vt:lpstr>
      <vt:lpstr>Calibri</vt:lpstr>
      <vt:lpstr>Georgia</vt:lpstr>
      <vt:lpstr>Lucida Grande</vt:lpstr>
      <vt:lpstr>msgothic</vt:lpstr>
      <vt:lpstr>Symbol</vt:lpstr>
      <vt:lpstr>Times New Roman</vt:lpstr>
      <vt:lpstr>Wingdings</vt:lpstr>
      <vt:lpstr>Office Theme</vt:lpstr>
      <vt:lpstr>Microsoft Graph Chart</vt:lpstr>
      <vt:lpstr>Chart</vt:lpstr>
      <vt:lpstr>How to Further Reduce Cardiovascular Events: Management of LDL-C  Beyond Statins</vt:lpstr>
      <vt:lpstr>Case Presentation #1</vt:lpstr>
      <vt:lpstr>Case Presentation #1</vt:lpstr>
      <vt:lpstr>Case Presentation #1</vt:lpstr>
      <vt:lpstr>PowerPoint Presentation</vt:lpstr>
      <vt:lpstr>PREDIMED Study</vt:lpstr>
      <vt:lpstr>Case Presentation #1</vt:lpstr>
      <vt:lpstr>Case Presentation #1</vt:lpstr>
      <vt:lpstr>Case Presentation #1 </vt:lpstr>
      <vt:lpstr>Case Presentation #1 </vt:lpstr>
      <vt:lpstr>FOURIER Further Cardiovascular OUtcomes Research with PCSK9 Inhibition in Subjects with Elevated Risk</vt:lpstr>
      <vt:lpstr>Trial Design</vt:lpstr>
      <vt:lpstr>PowerPoint Presentation</vt:lpstr>
      <vt:lpstr>Lipid Lowering Therapy &amp; Lipid Levels at Baseline</vt:lpstr>
      <vt:lpstr>PowerPoint Presentation</vt:lpstr>
      <vt:lpstr>PowerPoint Presentation</vt:lpstr>
      <vt:lpstr>PowerPoint Presentation</vt:lpstr>
      <vt:lpstr>Safety</vt:lpstr>
      <vt:lpstr>EBBINGHAUS:  Evaluating PCSK9 Binding Antibody Influence on  Cognitive Health in High Cardiovascular Risk Subjects </vt:lpstr>
      <vt:lpstr>PCSK9 Increases degradation of LDL-C receptors</vt:lpstr>
      <vt:lpstr>Summary for Evolocumab</vt:lpstr>
      <vt:lpstr>Lowering LDL-C May…</vt:lpstr>
      <vt:lpstr>How Can we Prevent This?</vt:lpstr>
      <vt:lpstr>Atherosclerosis in Children</vt:lpstr>
      <vt:lpstr>What is Normal Serum LDL for a Human?</vt:lpstr>
      <vt:lpstr>What is Normal LDL? </vt:lpstr>
      <vt:lpstr>Life Long Reduction of Exposure To High LDL in Humans Lead to Reduce Atherosclerosis</vt:lpstr>
      <vt:lpstr>Effect of Life Long Reduction of LDL on CV Event</vt:lpstr>
      <vt:lpstr>PowerPoint Presentation</vt:lpstr>
      <vt:lpstr>Effect of Diet, Drugs and Genes on Plasma Levels of LDL and Coronary Disease</vt:lpstr>
      <vt:lpstr>Effect of Life Long Reduction of LDL on CV Event</vt:lpstr>
      <vt:lpstr>Early LDL Reduction Brian A. Ference, MD, MPhil, MSc</vt:lpstr>
      <vt:lpstr>Early LDL Reduction</vt:lpstr>
      <vt:lpstr>PowerPoint Presentation</vt:lpstr>
      <vt:lpstr>Life  Long Reduction of Exposure  to Elevated LDL</vt:lpstr>
      <vt:lpstr>PowerPoint Presentation</vt:lpstr>
      <vt:lpstr>Atherosclerosis in Children</vt:lpstr>
      <vt:lpstr>AAP Recommendations 2008</vt:lpstr>
      <vt:lpstr>The U.S. Preventive Services Task Force Recommends</vt:lpstr>
      <vt:lpstr>GLAGOV: Mean On-Treatment LDL-C vs.  Change in Percent Atheroma Volume</vt:lpstr>
      <vt:lpstr>PowerPoint Presentation</vt:lpstr>
      <vt:lpstr>Patients with High CV Risk Face Challenges in Achieving LDL-C Goals</vt:lpstr>
      <vt:lpstr>PowerPoint Presentation</vt:lpstr>
      <vt:lpstr>PowerPoint Presentation</vt:lpstr>
      <vt:lpstr>Possible Cause of Statin Intolerance: Natural Health School and Food Industries</vt:lpstr>
      <vt:lpstr>Identifying True Statin Intolerance</vt:lpstr>
      <vt:lpstr>PowerPoint Presentation</vt:lpstr>
      <vt:lpstr>PowerPoint Presentation</vt:lpstr>
      <vt:lpstr>Reduce Life long Exposure to Elevated LDL and Slow Down Progression of Atherosclerosis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sagrawal</dc:creator>
  <cp:lastModifiedBy>subodh agrawal</cp:lastModifiedBy>
  <cp:revision>61</cp:revision>
  <dcterms:created xsi:type="dcterms:W3CDTF">2017-06-29T14:05:38Z</dcterms:created>
  <dcterms:modified xsi:type="dcterms:W3CDTF">2017-07-08T03:38:50Z</dcterms:modified>
</cp:coreProperties>
</file>