
<file path=[Content_Types].xml><?xml version="1.0" encoding="utf-8"?>
<Types xmlns="http://schemas.openxmlformats.org/package/2006/content-types">
  <Default Extension="png" ContentType="image/png"/>
  <Default Extension="bin" ContentType="application/vnd.ms-office.activeX"/>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activeX/activeX1.xml" ContentType="application/vnd.ms-office.activeX+xml"/>
  <Override PartName="/ppt/embeddings/oleObject1.bin" ContentType="application/vnd.openxmlformats-officedocument.oleObject"/>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8" r:id="rId4"/>
    <p:sldId id="270" r:id="rId5"/>
    <p:sldId id="266" r:id="rId6"/>
    <p:sldId id="272" r:id="rId7"/>
    <p:sldId id="273" r:id="rId8"/>
    <p:sldId id="271" r:id="rId9"/>
    <p:sldId id="274" r:id="rId10"/>
    <p:sldId id="261" r:id="rId11"/>
    <p:sldId id="262" r:id="rId12"/>
    <p:sldId id="263" r:id="rId13"/>
    <p:sldId id="264" r:id="rId14"/>
    <p:sldId id="267" r:id="rId15"/>
    <p:sldId id="260" r:id="rId16"/>
    <p:sldId id="259" r:id="rId17"/>
    <p:sldId id="276" r:id="rId18"/>
    <p:sldId id="277" r:id="rId19"/>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660"/>
  </p:normalViewPr>
  <p:slideViewPr>
    <p:cSldViewPr>
      <p:cViewPr>
        <p:scale>
          <a:sx n="82" d="100"/>
          <a:sy n="82" d="100"/>
        </p:scale>
        <p:origin x="110" y="6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7053240-CE69-11CD-A777-00DD01143C57}" ax:persistence="persistStorage" r:id="rId1"/>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83498-21AD-4AB3-9ED6-53C666ED2FEE}" type="datetimeFigureOut">
              <a:rPr lang="en-US" smtClean="0"/>
              <a:pPr/>
              <a:t>7/9/2017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AA93B-E40B-4645-B5F2-BC8F2A50CD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2AA93B-E40B-4645-B5F2-BC8F2A50CDC0}"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EAD0FB-0009-4B25-B01C-2D5AF061EE37}"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EAD0FB-0009-4B25-B01C-2D5AF061EE37}"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EAD0FB-0009-4B25-B01C-2D5AF061EE37}"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TextLayout" userDrawn="1">
  <p:cSld name="1_Title Only">
    <p:spTree>
      <p:nvGrpSpPr>
        <p:cNvPr id="1" name=""/>
        <p:cNvGrpSpPr/>
        <p:nvPr/>
      </p:nvGrpSpPr>
      <p:grpSpPr>
        <a:xfrm>
          <a:off x="0" y="0"/>
          <a:ext cx="0" cy="0"/>
          <a:chOff x="0" y="0"/>
          <a:chExt cx="0" cy="0"/>
        </a:xfrm>
      </p:grpSpPr>
      <p:sp>
        <p:nvSpPr>
          <p:cNvPr id="6" name="ContextA">
            <a:extLst>
              <a:ext uri="{FF2B5EF4-FFF2-40B4-BE49-F238E27FC236}">
                <a16:creationId xmlns:a16="http://schemas.microsoft.com/office/drawing/2014/main" id="{E06E0437-38CF-43E6-8DD3-62D3484E4FD0}"/>
              </a:ext>
            </a:extLst>
          </p:cNvPr>
          <p:cNvSpPr>
            <a:spLocks noGrp="1"/>
          </p:cNvSpPr>
          <p:nvPr>
            <p:ph type="title" idx="10" hasCustomPrompt="1"/>
          </p:nvPr>
        </p:nvSpPr>
        <p:spPr>
          <a:xfrm>
            <a:off x="609600" y="279400"/>
            <a:ext cx="10972800" cy="1143000"/>
          </a:xfrm>
        </p:spPr>
        <p:txBody>
          <a:bodyPr>
            <a:normAutofit/>
          </a:bodyPr>
          <a:lstStyle>
            <a:lvl1pPr algn="ctr">
              <a:defRPr sz="3200"/>
            </a:lvl1pPr>
          </a:lstStyle>
          <a:p>
            <a:r>
              <a:rPr lang="en-US"/>
              <a:t>Click to enter poll prompt.</a:t>
            </a:r>
          </a:p>
        </p:txBody>
      </p:sp>
      <p:sp>
        <p:nvSpPr>
          <p:cNvPr id="7" name="ContextB">
            <a:extLst>
              <a:ext uri="{FF2B5EF4-FFF2-40B4-BE49-F238E27FC236}">
                <a16:creationId xmlns:a16="http://schemas.microsoft.com/office/drawing/2014/main" id="{90DD5FBF-3A7A-45AE-BBD1-CBC2068BCF53}"/>
              </a:ext>
            </a:extLst>
          </p:cNvPr>
          <p:cNvSpPr>
            <a:spLocks noGrp="1"/>
          </p:cNvSpPr>
          <p:nvPr>
            <p:ph type="body" idx="11" hasCustomPrompt="1"/>
          </p:nvPr>
        </p:nvSpPr>
        <p:spPr>
          <a:xfrm>
            <a:off x="609600" y="1498600"/>
            <a:ext cx="6773333" cy="4445000"/>
          </a:xfrm>
        </p:spPr>
        <p:txBody>
          <a:bodyPr wrap="square">
            <a:noAutofit/>
          </a:bodyPr>
          <a:lstStyle>
            <a:lvl1pPr marL="514350" indent="-514350" algn="l" defTabSz="914400" rtl="0" eaLnBrk="1" latinLnBrk="0" hangingPunct="1">
              <a:spcBef>
                <a:spcPts val="0"/>
              </a:spcBef>
              <a:spcAft>
                <a:spcPts val="400"/>
              </a:spcAft>
              <a:buFont typeface="Arial" pitchFamily="34" charset="0"/>
              <a:buAutoNum type="arabicPeriod"/>
              <a:defRPr sz="2800"/>
            </a:lvl1pPr>
            <a:lvl2pPr marL="971550" indent="-514350" algn="l" defTabSz="914400" rtl="0" eaLnBrk="1" latinLnBrk="0" hangingPunct="1">
              <a:spcBef>
                <a:spcPts val="0"/>
              </a:spcBef>
              <a:spcAft>
                <a:spcPts val="400"/>
              </a:spcAft>
              <a:buFont typeface="Arial" pitchFamily="34" charset="0"/>
              <a:buAutoNum type="arabicPeriod"/>
              <a:defRPr sz="2800"/>
            </a:lvl2pPr>
            <a:lvl3pPr marL="1428750" indent="-514350" algn="l" defTabSz="914400" rtl="0" eaLnBrk="1" latinLnBrk="0" hangingPunct="1">
              <a:spcBef>
                <a:spcPts val="0"/>
              </a:spcBef>
              <a:spcAft>
                <a:spcPts val="400"/>
              </a:spcAft>
              <a:buFont typeface="Arial" pitchFamily="34" charset="0"/>
              <a:buAutoNum type="arabicPeriod"/>
              <a:defRPr sz="2800"/>
            </a:lvl3pPr>
            <a:lvl4pPr marL="1885950" indent="-514350" algn="l" defTabSz="914400" rtl="0" eaLnBrk="1" latinLnBrk="0" hangingPunct="1">
              <a:spcBef>
                <a:spcPts val="0"/>
              </a:spcBef>
              <a:spcAft>
                <a:spcPts val="400"/>
              </a:spcAft>
              <a:buFont typeface="Arial" pitchFamily="34" charset="0"/>
              <a:buAutoNum type="arabicPeriod"/>
              <a:defRPr sz="2800"/>
            </a:lvl4pPr>
            <a:lvl5pPr marL="2343150" indent="-514350" algn="l" defTabSz="914400" rtl="0" eaLnBrk="1" latinLnBrk="0" hangingPunct="1">
              <a:spcBef>
                <a:spcPts val="0"/>
              </a:spcBef>
              <a:spcAft>
                <a:spcPts val="400"/>
              </a:spcAft>
              <a:buFont typeface="Arial" pitchFamily="34" charset="0"/>
              <a:buAutoNum type="arabicPeriod"/>
              <a:defRPr sz="2800"/>
            </a:lvl5pPr>
          </a:lstStyle>
          <a:p>
            <a:pPr lvl="0"/>
            <a:r>
              <a:rPr lang="en-US"/>
              <a:t>Click to enter choices.</a:t>
            </a:r>
          </a:p>
        </p:txBody>
      </p:sp>
    </p:spTree>
    <p:extLst>
      <p:ext uri="{BB962C8B-B14F-4D97-AF65-F5344CB8AC3E}">
        <p14:creationId xmlns:p14="http://schemas.microsoft.com/office/powerpoint/2010/main" val="10771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EAD0FB-0009-4B25-B01C-2D5AF061EE37}"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AD0FB-0009-4B25-B01C-2D5AF061EE37}"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EAD0FB-0009-4B25-B01C-2D5AF061EE37}" type="datetimeFigureOut">
              <a:rPr lang="en-US" smtClean="0"/>
              <a:pPr/>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EAD0FB-0009-4B25-B01C-2D5AF061EE37}" type="datetimeFigureOut">
              <a:rPr lang="en-US" smtClean="0"/>
              <a:pPr/>
              <a:t>7/9/2017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EAD0FB-0009-4B25-B01C-2D5AF061EE37}" type="datetimeFigureOut">
              <a:rPr lang="en-US" smtClean="0"/>
              <a:pPr/>
              <a:t>7/9/2017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AD0FB-0009-4B25-B01C-2D5AF061EE37}" type="datetimeFigureOut">
              <a:rPr lang="en-US" smtClean="0"/>
              <a:pPr/>
              <a:t>7/9/2017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EAD0FB-0009-4B25-B01C-2D5AF061EE37}" type="datetimeFigureOut">
              <a:rPr lang="en-US" smtClean="0"/>
              <a:pPr/>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EAD0FB-0009-4B25-B01C-2D5AF061EE37}" type="datetimeFigureOut">
              <a:rPr lang="en-US" smtClean="0"/>
              <a:pPr/>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83765-18F1-4631-A61C-E43BB02A97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AD0FB-0009-4B25-B01C-2D5AF061EE37}" type="datetimeFigureOut">
              <a:rPr lang="en-US" smtClean="0"/>
              <a:pPr/>
              <a:t>7/9/2017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83765-18F1-4631-A61C-E43BB02A97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1.xml"/><Relationship Id="rId13" Type="http://schemas.openxmlformats.org/officeDocument/2006/relationships/image" Target="../media/image3.wm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oleObject" Target="../embeddings/oleObject1.bin"/><Relationship Id="rId5" Type="http://schemas.openxmlformats.org/officeDocument/2006/relationships/tags" Target="../tags/tag5.xml"/><Relationship Id="rId10" Type="http://schemas.openxmlformats.org/officeDocument/2006/relationships/image" Target="../media/image1.png"/><Relationship Id="rId4" Type="http://schemas.openxmlformats.org/officeDocument/2006/relationships/tags" Target="../tags/tag4.xml"/><Relationship Id="rId9"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vanhoutan\Desktop\Powerpoint Border for Dr. Agrawal.png"/>
          <p:cNvPicPr>
            <a:picLocks noChangeAspect="1" noChangeArrowheads="1"/>
          </p:cNvPicPr>
          <p:nvPr/>
        </p:nvPicPr>
        <p:blipFill>
          <a:blip r:embed="rId2" cstate="print"/>
          <a:srcRect/>
          <a:stretch>
            <a:fillRect/>
          </a:stretch>
        </p:blipFill>
        <p:spPr bwMode="auto">
          <a:xfrm>
            <a:off x="0" y="2"/>
            <a:ext cx="12192000" cy="6857999"/>
          </a:xfrm>
          <a:prstGeom prst="rect">
            <a:avLst/>
          </a:prstGeom>
          <a:noFill/>
        </p:spPr>
      </p:pic>
      <p:sp>
        <p:nvSpPr>
          <p:cNvPr id="2" name="Title 1"/>
          <p:cNvSpPr>
            <a:spLocks noGrp="1"/>
          </p:cNvSpPr>
          <p:nvPr>
            <p:ph type="ctrTitle"/>
          </p:nvPr>
        </p:nvSpPr>
        <p:spPr/>
        <p:txBody>
          <a:bodyPr/>
          <a:lstStyle/>
          <a:p>
            <a:r>
              <a:rPr lang="en-US" dirty="0">
                <a:solidFill>
                  <a:srgbClr val="00009A"/>
                </a:solidFill>
              </a:rPr>
              <a:t>Interactive Session- Let’s Talk Orthostatic Hypotension</a:t>
            </a:r>
          </a:p>
        </p:txBody>
      </p:sp>
      <p:sp>
        <p:nvSpPr>
          <p:cNvPr id="3" name="Subtitle 2"/>
          <p:cNvSpPr>
            <a:spLocks noGrp="1"/>
          </p:cNvSpPr>
          <p:nvPr>
            <p:ph type="subTitle" idx="1"/>
          </p:nvPr>
        </p:nvSpPr>
        <p:spPr/>
        <p:txBody>
          <a:bodyPr/>
          <a:lstStyle/>
          <a:p>
            <a:r>
              <a:rPr lang="en-US" dirty="0" err="1">
                <a:solidFill>
                  <a:srgbClr val="00009A"/>
                </a:solidFill>
              </a:rPr>
              <a:t>Subodh</a:t>
            </a:r>
            <a:r>
              <a:rPr lang="en-US" dirty="0">
                <a:solidFill>
                  <a:srgbClr val="00009A"/>
                </a:solidFill>
              </a:rPr>
              <a:t> </a:t>
            </a:r>
            <a:r>
              <a:rPr lang="en-US" dirty="0" err="1">
                <a:solidFill>
                  <a:srgbClr val="00009A"/>
                </a:solidFill>
              </a:rPr>
              <a:t>Agrawal</a:t>
            </a:r>
            <a:r>
              <a:rPr lang="en-US" dirty="0">
                <a:solidFill>
                  <a:srgbClr val="00009A"/>
                </a:solidFill>
              </a:rPr>
              <a:t> MD, FACC</a:t>
            </a:r>
          </a:p>
          <a:p>
            <a:r>
              <a:rPr lang="en-US" dirty="0">
                <a:solidFill>
                  <a:srgbClr val="00009A"/>
                </a:solidFill>
              </a:rPr>
              <a:t>Niraj Sharma MD, FACC, FHRS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pic>
        <p:nvPicPr>
          <p:cNvPr id="4" name="Content Placeholder 3" descr="Capture6.PNG"/>
          <p:cNvPicPr>
            <a:picLocks noGrp="1" noChangeAspect="1"/>
          </p:cNvPicPr>
          <p:nvPr>
            <p:ph idx="1"/>
          </p:nvPr>
        </p:nvPicPr>
        <p:blipFill>
          <a:blip r:embed="rId3" cstate="print"/>
          <a:stretch>
            <a:fillRect/>
          </a:stretch>
        </p:blipFill>
        <p:spPr>
          <a:xfrm>
            <a:off x="1905000" y="457201"/>
            <a:ext cx="8305800" cy="600826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pic>
        <p:nvPicPr>
          <p:cNvPr id="4" name="Content Placeholder 3" descr="Capture7.PNG"/>
          <p:cNvPicPr>
            <a:picLocks noGrp="1" noChangeAspect="1"/>
          </p:cNvPicPr>
          <p:nvPr>
            <p:ph idx="1"/>
          </p:nvPr>
        </p:nvPicPr>
        <p:blipFill>
          <a:blip r:embed="rId3" cstate="print"/>
          <a:srcRect r="1178"/>
          <a:stretch>
            <a:fillRect/>
          </a:stretch>
        </p:blipFill>
        <p:spPr>
          <a:xfrm>
            <a:off x="1905001" y="457200"/>
            <a:ext cx="8305801" cy="60198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pic>
        <p:nvPicPr>
          <p:cNvPr id="4" name="Content Placeholder 3" descr="Capture8.PNG"/>
          <p:cNvPicPr>
            <a:picLocks noGrp="1" noChangeAspect="1"/>
          </p:cNvPicPr>
          <p:nvPr>
            <p:ph idx="1"/>
          </p:nvPr>
        </p:nvPicPr>
        <p:blipFill>
          <a:blip r:embed="rId3" cstate="print"/>
          <a:stretch>
            <a:fillRect/>
          </a:stretch>
        </p:blipFill>
        <p:spPr>
          <a:xfrm>
            <a:off x="1923979" y="1066800"/>
            <a:ext cx="8209463" cy="4648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pic>
        <p:nvPicPr>
          <p:cNvPr id="4" name="Content Placeholder 3" descr="Capture5.PNG"/>
          <p:cNvPicPr>
            <a:picLocks noGrp="1" noChangeAspect="1"/>
          </p:cNvPicPr>
          <p:nvPr>
            <p:ph idx="1"/>
          </p:nvPr>
        </p:nvPicPr>
        <p:blipFill>
          <a:blip r:embed="rId3" cstate="print"/>
          <a:stretch>
            <a:fillRect/>
          </a:stretch>
        </p:blipFill>
        <p:spPr>
          <a:xfrm>
            <a:off x="1981200" y="457200"/>
            <a:ext cx="8229600" cy="5953146"/>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3" cstate="print"/>
          <a:srcRect/>
          <a:stretch>
            <a:fillRect/>
          </a:stretch>
        </p:blipFill>
        <p:spPr bwMode="auto">
          <a:xfrm>
            <a:off x="0" y="1"/>
            <a:ext cx="12192000" cy="6857999"/>
          </a:xfrm>
          <a:prstGeom prst="rect">
            <a:avLst/>
          </a:prstGeom>
          <a:noFill/>
        </p:spPr>
      </p:pic>
      <p:pic>
        <p:nvPicPr>
          <p:cNvPr id="4" name="Content Placeholder 3" descr="Capture9.PNG"/>
          <p:cNvPicPr>
            <a:picLocks noGrp="1" noChangeAspect="1"/>
          </p:cNvPicPr>
          <p:nvPr>
            <p:ph idx="1"/>
          </p:nvPr>
        </p:nvPicPr>
        <p:blipFill>
          <a:blip r:embed="rId4" cstate="print"/>
          <a:srcRect t="3706" b="2409"/>
          <a:stretch>
            <a:fillRect/>
          </a:stretch>
        </p:blipFill>
        <p:spPr>
          <a:xfrm>
            <a:off x="2125806" y="457200"/>
            <a:ext cx="7932594" cy="6019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2" name="Title 1"/>
          <p:cNvSpPr>
            <a:spLocks noGrp="1"/>
          </p:cNvSpPr>
          <p:nvPr>
            <p:ph type="title"/>
          </p:nvPr>
        </p:nvSpPr>
        <p:spPr/>
        <p:txBody>
          <a:bodyPr/>
          <a:lstStyle/>
          <a:p>
            <a:r>
              <a:rPr lang="en-US" dirty="0" err="1">
                <a:solidFill>
                  <a:srgbClr val="00009A"/>
                </a:solidFill>
              </a:rPr>
              <a:t>Northera</a:t>
            </a:r>
            <a:r>
              <a:rPr lang="en-US" dirty="0">
                <a:solidFill>
                  <a:srgbClr val="00009A"/>
                </a:solidFill>
              </a:rPr>
              <a:t> (</a:t>
            </a:r>
            <a:r>
              <a:rPr lang="en-US" dirty="0" err="1">
                <a:solidFill>
                  <a:srgbClr val="00009A"/>
                </a:solidFill>
              </a:rPr>
              <a:t>droxidopa</a:t>
            </a:r>
            <a:r>
              <a:rPr lang="en-US" dirty="0">
                <a:solidFill>
                  <a:srgbClr val="00009A"/>
                </a:solidFill>
              </a:rPr>
              <a:t>) Indication</a:t>
            </a:r>
          </a:p>
        </p:txBody>
      </p:sp>
      <p:sp>
        <p:nvSpPr>
          <p:cNvPr id="3" name="Content Placeholder 2"/>
          <p:cNvSpPr>
            <a:spLocks noGrp="1"/>
          </p:cNvSpPr>
          <p:nvPr>
            <p:ph idx="1"/>
          </p:nvPr>
        </p:nvSpPr>
        <p:spPr/>
        <p:txBody>
          <a:bodyPr>
            <a:normAutofit fontScale="85000" lnSpcReduction="10000"/>
          </a:bodyPr>
          <a:lstStyle/>
          <a:p>
            <a:r>
              <a:rPr lang="en-US" b="1" dirty="0">
                <a:solidFill>
                  <a:srgbClr val="00009A"/>
                </a:solidFill>
              </a:rPr>
              <a:t>Indication: </a:t>
            </a:r>
            <a:r>
              <a:rPr lang="en-US" dirty="0">
                <a:solidFill>
                  <a:srgbClr val="00009A"/>
                </a:solidFill>
              </a:rPr>
              <a:t>NORTHERA® (</a:t>
            </a:r>
            <a:r>
              <a:rPr lang="en-US" dirty="0" err="1">
                <a:solidFill>
                  <a:srgbClr val="00009A"/>
                </a:solidFill>
              </a:rPr>
              <a:t>droxidopa</a:t>
            </a:r>
            <a:r>
              <a:rPr lang="en-US" dirty="0">
                <a:solidFill>
                  <a:srgbClr val="00009A"/>
                </a:solidFill>
              </a:rPr>
              <a:t>) is indicated for the treatment of orthostatic dizziness, lightheadedness, or the “feeling that you are about to black out” in adult patients with symptomatic </a:t>
            </a:r>
            <a:r>
              <a:rPr lang="en-US" dirty="0" err="1">
                <a:solidFill>
                  <a:srgbClr val="00009A"/>
                </a:solidFill>
              </a:rPr>
              <a:t>neurogenic</a:t>
            </a:r>
            <a:r>
              <a:rPr lang="en-US" dirty="0">
                <a:solidFill>
                  <a:srgbClr val="00009A"/>
                </a:solidFill>
              </a:rPr>
              <a:t> orthostatic hypotension (NOH) caused by primary autonomic failure (Parkinson’s disease, multiple system atrophy, and pure autonomic failure), dopamine beta-</a:t>
            </a:r>
            <a:r>
              <a:rPr lang="en-US" dirty="0" err="1">
                <a:solidFill>
                  <a:srgbClr val="00009A"/>
                </a:solidFill>
              </a:rPr>
              <a:t>hydroxylase</a:t>
            </a:r>
            <a:r>
              <a:rPr lang="en-US" dirty="0">
                <a:solidFill>
                  <a:srgbClr val="00009A"/>
                </a:solidFill>
              </a:rPr>
              <a:t> deficiency, and non-diabetic autonomic neuropathy</a:t>
            </a:r>
          </a:p>
          <a:p>
            <a:endParaRPr lang="en-US" dirty="0">
              <a:solidFill>
                <a:srgbClr val="00009A"/>
              </a:solidFill>
            </a:endParaRPr>
          </a:p>
          <a:p>
            <a:endParaRPr lang="en-US" dirty="0">
              <a:solidFill>
                <a:srgbClr val="00009A"/>
              </a:solidFill>
            </a:endParaRPr>
          </a:p>
          <a:p>
            <a:r>
              <a:rPr lang="en-US" b="1" dirty="0">
                <a:solidFill>
                  <a:srgbClr val="00009A"/>
                </a:solidFill>
              </a:rPr>
              <a:t>Dosing: </a:t>
            </a:r>
            <a:r>
              <a:rPr lang="en-US" dirty="0">
                <a:solidFill>
                  <a:srgbClr val="00009A"/>
                </a:solidFill>
              </a:rPr>
              <a:t>Titrate to symptomatic response, in increments of 100 mg three times daily every 24 to 48 hours up to a maximum dose of 600 mg three times daily (i.e. a maximum total daily dose of 1,800 mg).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2" name="Title 1"/>
          <p:cNvSpPr>
            <a:spLocks noGrp="1"/>
          </p:cNvSpPr>
          <p:nvPr>
            <p:ph type="title"/>
          </p:nvPr>
        </p:nvSpPr>
        <p:spPr/>
        <p:txBody>
          <a:bodyPr/>
          <a:lstStyle/>
          <a:p>
            <a:r>
              <a:rPr lang="en-US" dirty="0" err="1">
                <a:solidFill>
                  <a:srgbClr val="00009A"/>
                </a:solidFill>
              </a:rPr>
              <a:t>Northera</a:t>
            </a:r>
            <a:r>
              <a:rPr lang="en-US" dirty="0">
                <a:solidFill>
                  <a:srgbClr val="00009A"/>
                </a:solidFill>
              </a:rPr>
              <a:t> (</a:t>
            </a:r>
            <a:r>
              <a:rPr lang="en-US" dirty="0" err="1">
                <a:solidFill>
                  <a:srgbClr val="00009A"/>
                </a:solidFill>
              </a:rPr>
              <a:t>droxidopa</a:t>
            </a:r>
            <a:r>
              <a:rPr lang="en-US" dirty="0">
                <a:solidFill>
                  <a:srgbClr val="00009A"/>
                </a:solidFill>
              </a:rPr>
              <a:t>) Safety</a:t>
            </a:r>
          </a:p>
        </p:txBody>
      </p:sp>
      <p:sp>
        <p:nvSpPr>
          <p:cNvPr id="3" name="Content Placeholder 2"/>
          <p:cNvSpPr>
            <a:spLocks noGrp="1"/>
          </p:cNvSpPr>
          <p:nvPr>
            <p:ph idx="1"/>
          </p:nvPr>
        </p:nvSpPr>
        <p:spPr/>
        <p:txBody>
          <a:bodyPr>
            <a:normAutofit fontScale="92500" lnSpcReduction="10000"/>
          </a:bodyPr>
          <a:lstStyle/>
          <a:p>
            <a:r>
              <a:rPr lang="en-US" b="1" dirty="0">
                <a:solidFill>
                  <a:srgbClr val="00009A"/>
                </a:solidFill>
              </a:rPr>
              <a:t>Black Box Warning</a:t>
            </a:r>
            <a:r>
              <a:rPr lang="en-US" dirty="0">
                <a:solidFill>
                  <a:srgbClr val="00009A"/>
                </a:solidFill>
              </a:rPr>
              <a:t>: Supine hypertension: Supine blood pressure should be monitored prior to and during treatment and more frequently when increasing doses. </a:t>
            </a:r>
          </a:p>
          <a:p>
            <a:r>
              <a:rPr lang="en-US" dirty="0">
                <a:solidFill>
                  <a:srgbClr val="00009A"/>
                </a:solidFill>
              </a:rPr>
              <a:t>Elevating the head of the bed lessens the risk of supine hypertension, and blood pressure should be measured in this position. If supine hypertension cannot be managed by elevation of the head of the bed, reduce or discontinue </a:t>
            </a:r>
            <a:r>
              <a:rPr lang="en-US" dirty="0" err="1">
                <a:solidFill>
                  <a:srgbClr val="00009A"/>
                </a:solidFill>
              </a:rPr>
              <a:t>droxidopa</a:t>
            </a:r>
            <a:r>
              <a:rPr lang="en-US" dirty="0">
                <a:solidFill>
                  <a:srgbClr val="00009A"/>
                </a:solidFill>
              </a:rPr>
              <a:t>. </a:t>
            </a:r>
          </a:p>
          <a:p>
            <a:endParaRPr lang="en-US" dirty="0">
              <a:solidFill>
                <a:srgbClr val="00009A"/>
              </a:solidFill>
            </a:endParaRPr>
          </a:p>
          <a:p>
            <a:r>
              <a:rPr lang="en-US" dirty="0">
                <a:solidFill>
                  <a:srgbClr val="00009A"/>
                </a:solidFill>
              </a:rPr>
              <a:t>The most common adverse reactions (&gt;5%) include headache, dizziness, nausea, hypertension, and fatigue.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4" name="Title 3"/>
          <p:cNvSpPr>
            <a:spLocks noGrp="1"/>
          </p:cNvSpPr>
          <p:nvPr>
            <p:ph type="ctrTitle"/>
          </p:nvPr>
        </p:nvSpPr>
        <p:spPr>
          <a:xfrm>
            <a:off x="1905000" y="2438401"/>
            <a:ext cx="8305800" cy="1470025"/>
          </a:xfrm>
        </p:spPr>
        <p:txBody>
          <a:bodyPr/>
          <a:lstStyle/>
          <a:p>
            <a:r>
              <a:rPr lang="en-US" dirty="0">
                <a:solidFill>
                  <a:srgbClr val="00009A"/>
                </a:solidFill>
              </a:rPr>
              <a:t>What Are the Causes Orthostatic Hy</a:t>
            </a:r>
            <a:r>
              <a:rPr lang="en-US" b="1" i="1" dirty="0">
                <a:solidFill>
                  <a:srgbClr val="00009A"/>
                </a:solidFill>
              </a:rPr>
              <a:t>per</a:t>
            </a:r>
            <a:r>
              <a:rPr lang="en-US" dirty="0">
                <a:solidFill>
                  <a:srgbClr val="00009A"/>
                </a:solidFill>
              </a:rPr>
              <a:t>tension?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2" name="Title 1"/>
          <p:cNvSpPr>
            <a:spLocks noGrp="1"/>
          </p:cNvSpPr>
          <p:nvPr>
            <p:ph type="title"/>
          </p:nvPr>
        </p:nvSpPr>
        <p:spPr>
          <a:xfrm>
            <a:off x="1905000" y="914400"/>
            <a:ext cx="8229600" cy="1143000"/>
          </a:xfrm>
        </p:spPr>
        <p:txBody>
          <a:bodyPr/>
          <a:lstStyle/>
          <a:p>
            <a:r>
              <a:rPr lang="en-US" dirty="0">
                <a:solidFill>
                  <a:srgbClr val="00009A"/>
                </a:solidFill>
              </a:rPr>
              <a:t>Orthostatic Hy</a:t>
            </a:r>
            <a:r>
              <a:rPr lang="en-US" b="1" i="1" dirty="0">
                <a:solidFill>
                  <a:srgbClr val="00009A"/>
                </a:solidFill>
              </a:rPr>
              <a:t>per</a:t>
            </a:r>
            <a:r>
              <a:rPr lang="en-US" dirty="0">
                <a:solidFill>
                  <a:srgbClr val="00009A"/>
                </a:solidFill>
              </a:rPr>
              <a:t>tension</a:t>
            </a:r>
          </a:p>
        </p:txBody>
      </p:sp>
      <p:sp>
        <p:nvSpPr>
          <p:cNvPr id="3" name="Content Placeholder 2"/>
          <p:cNvSpPr>
            <a:spLocks noGrp="1"/>
          </p:cNvSpPr>
          <p:nvPr>
            <p:ph idx="1"/>
          </p:nvPr>
        </p:nvSpPr>
        <p:spPr>
          <a:xfrm>
            <a:off x="2057400" y="2514601"/>
            <a:ext cx="8229600" cy="3916363"/>
          </a:xfrm>
        </p:spPr>
        <p:txBody>
          <a:bodyPr/>
          <a:lstStyle/>
          <a:p>
            <a:r>
              <a:rPr lang="en-US" dirty="0" err="1">
                <a:solidFill>
                  <a:srgbClr val="00009A"/>
                </a:solidFill>
              </a:rPr>
              <a:t>Baroreflex</a:t>
            </a:r>
            <a:r>
              <a:rPr lang="en-US" dirty="0">
                <a:solidFill>
                  <a:srgbClr val="00009A"/>
                </a:solidFill>
              </a:rPr>
              <a:t> Failure</a:t>
            </a:r>
          </a:p>
          <a:p>
            <a:r>
              <a:rPr lang="en-US" dirty="0">
                <a:solidFill>
                  <a:srgbClr val="00009A"/>
                </a:solidFill>
              </a:rPr>
              <a:t>Mast Cell Activation Disorder (</a:t>
            </a:r>
            <a:r>
              <a:rPr lang="en-US" dirty="0" err="1">
                <a:solidFill>
                  <a:srgbClr val="00009A"/>
                </a:solidFill>
              </a:rPr>
              <a:t>mastocytosis</a:t>
            </a:r>
            <a:r>
              <a:rPr lang="en-US" dirty="0">
                <a:solidFill>
                  <a:srgbClr val="00009A"/>
                </a:solidFill>
              </a:rPr>
              <a:t>)</a:t>
            </a:r>
          </a:p>
          <a:p>
            <a:r>
              <a:rPr lang="en-US" dirty="0" err="1">
                <a:solidFill>
                  <a:srgbClr val="00009A"/>
                </a:solidFill>
              </a:rPr>
              <a:t>Hyperadrenergic</a:t>
            </a:r>
            <a:r>
              <a:rPr lang="en-US" dirty="0">
                <a:solidFill>
                  <a:srgbClr val="00009A"/>
                </a:solidFill>
              </a:rPr>
              <a:t> POTS,</a:t>
            </a:r>
          </a:p>
          <a:p>
            <a:r>
              <a:rPr lang="en-US" dirty="0" err="1">
                <a:solidFill>
                  <a:srgbClr val="00009A"/>
                </a:solidFill>
              </a:rPr>
              <a:t>Pheochromocytoma</a:t>
            </a:r>
            <a:endParaRPr lang="en-US" dirty="0">
              <a:solidFill>
                <a:srgbClr val="00009A"/>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Hvanhoutan\Desktop\Powerpoint Border for Dr. Agrawal.png"/>
          <p:cNvPicPr>
            <a:picLocks noChangeAspect="1" noChangeArrowheads="1"/>
          </p:cNvPicPr>
          <p:nvPr/>
        </p:nvPicPr>
        <p:blipFill>
          <a:blip r:embed="rId2" cstate="print"/>
          <a:srcRect/>
          <a:stretch>
            <a:fillRect/>
          </a:stretch>
        </p:blipFill>
        <p:spPr bwMode="auto">
          <a:xfrm>
            <a:off x="0" y="2"/>
            <a:ext cx="12192000" cy="6857999"/>
          </a:xfrm>
          <a:prstGeom prst="rect">
            <a:avLst/>
          </a:prstGeom>
          <a:noFill/>
        </p:spPr>
      </p:pic>
      <p:sp>
        <p:nvSpPr>
          <p:cNvPr id="4" name="Title 3"/>
          <p:cNvSpPr>
            <a:spLocks noGrp="1"/>
          </p:cNvSpPr>
          <p:nvPr>
            <p:ph type="title"/>
          </p:nvPr>
        </p:nvSpPr>
        <p:spPr/>
        <p:txBody>
          <a:bodyPr/>
          <a:lstStyle/>
          <a:p>
            <a:r>
              <a:rPr lang="en-US" dirty="0">
                <a:solidFill>
                  <a:srgbClr val="00009A"/>
                </a:solidFill>
              </a:rPr>
              <a:t>Case Presentation # 1</a:t>
            </a:r>
          </a:p>
        </p:txBody>
      </p:sp>
      <p:sp>
        <p:nvSpPr>
          <p:cNvPr id="5" name="Content Placeholder 4"/>
          <p:cNvSpPr>
            <a:spLocks noGrp="1"/>
          </p:cNvSpPr>
          <p:nvPr>
            <p:ph idx="1"/>
          </p:nvPr>
        </p:nvSpPr>
        <p:spPr/>
        <p:txBody>
          <a:bodyPr>
            <a:normAutofit fontScale="92500"/>
          </a:bodyPr>
          <a:lstStyle/>
          <a:p>
            <a:r>
              <a:rPr lang="en-US" dirty="0">
                <a:solidFill>
                  <a:srgbClr val="00009A"/>
                </a:solidFill>
              </a:rPr>
              <a:t>A 46-year-old healthy female noticed progressive, severe, lightheadedness over 6 months. She had multiple falls and syncope and has been admitted twice to the hospital in last 2 months. She also reported dry mouth, bowel </a:t>
            </a:r>
            <a:r>
              <a:rPr lang="en-US" sz="2800" dirty="0" err="1">
                <a:solidFill>
                  <a:srgbClr val="00009A"/>
                </a:solidFill>
              </a:rPr>
              <a:t>hypomotility</a:t>
            </a:r>
            <a:r>
              <a:rPr lang="en-US" dirty="0">
                <a:solidFill>
                  <a:srgbClr val="00009A"/>
                </a:solidFill>
              </a:rPr>
              <a:t>, and urinary urgency.</a:t>
            </a:r>
          </a:p>
          <a:p>
            <a:r>
              <a:rPr lang="en-US" dirty="0">
                <a:solidFill>
                  <a:srgbClr val="00009A"/>
                </a:solidFill>
              </a:rPr>
              <a:t>Evaluation after a syncopal event revealed dilated non-reactive pupils. Supine blood pressure was 160/90 mmHg and standing blood pressure 60/40 mmHg . Reflexes were normal and sensory examination unremarkable. She has unsteady gait.</a:t>
            </a:r>
          </a:p>
          <a:p>
            <a:r>
              <a:rPr lang="en-US" dirty="0">
                <a:solidFill>
                  <a:srgbClr val="00009A"/>
                </a:solidFill>
              </a:rPr>
              <a:t> Medication: </a:t>
            </a:r>
            <a:r>
              <a:rPr lang="en-US" dirty="0" err="1">
                <a:solidFill>
                  <a:srgbClr val="00009A"/>
                </a:solidFill>
              </a:rPr>
              <a:t>Atenolol</a:t>
            </a:r>
            <a:r>
              <a:rPr lang="en-US" dirty="0">
                <a:solidFill>
                  <a:srgbClr val="00009A"/>
                </a:solidFill>
              </a:rPr>
              <a:t>, </a:t>
            </a:r>
            <a:r>
              <a:rPr lang="en-US" dirty="0" err="1">
                <a:solidFill>
                  <a:srgbClr val="00009A"/>
                </a:solidFill>
              </a:rPr>
              <a:t>Midodrine</a:t>
            </a:r>
            <a:r>
              <a:rPr lang="en-US" dirty="0">
                <a:solidFill>
                  <a:srgbClr val="00009A"/>
                </a:solidFill>
              </a:rPr>
              <a:t>, and </a:t>
            </a:r>
            <a:r>
              <a:rPr lang="en-US" dirty="0" err="1">
                <a:solidFill>
                  <a:srgbClr val="00009A"/>
                </a:solidFill>
              </a:rPr>
              <a:t>Fludrocortisone</a:t>
            </a:r>
            <a:endParaRPr lang="en-US" dirty="0">
              <a:solidFill>
                <a:srgbClr val="00009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Hvanhoutan\Desktop\Powerpoint Border for Dr. Agrawal.png">
            <a:extLst>
              <a:ext uri="{FF2B5EF4-FFF2-40B4-BE49-F238E27FC236}">
                <a16:creationId xmlns:a16="http://schemas.microsoft.com/office/drawing/2014/main" id="{AE1FADB8-8F23-45E3-B373-875E7901B6A1}"/>
              </a:ext>
            </a:extLst>
          </p:cNvPr>
          <p:cNvPicPr>
            <a:picLocks noChangeAspect="1" noChangeArrowheads="1"/>
          </p:cNvPicPr>
          <p:nvPr/>
        </p:nvPicPr>
        <p:blipFill>
          <a:blip r:embed="rId10" cstate="print"/>
          <a:srcRect/>
          <a:stretch>
            <a:fillRect/>
          </a:stretch>
        </p:blipFill>
        <p:spPr bwMode="auto">
          <a:xfrm>
            <a:off x="0" y="1"/>
            <a:ext cx="12192000" cy="6857999"/>
          </a:xfrm>
          <a:prstGeom prst="rect">
            <a:avLst/>
          </a:prstGeom>
          <a:noFill/>
        </p:spPr>
      </p:pic>
      <p:sp>
        <p:nvSpPr>
          <p:cNvPr id="2" name="ContextA">
            <a:extLst>
              <a:ext uri="{FF2B5EF4-FFF2-40B4-BE49-F238E27FC236}">
                <a16:creationId xmlns:a16="http://schemas.microsoft.com/office/drawing/2014/main" id="{E9F1E04C-E3F5-4D99-9CF1-7BADB6DCF804}"/>
              </a:ext>
            </a:extLst>
          </p:cNvPr>
          <p:cNvSpPr>
            <a:spLocks noGrp="1"/>
          </p:cNvSpPr>
          <p:nvPr>
            <p:ph type="title" idx="10"/>
            <p:custDataLst>
              <p:tags r:id="rId3"/>
            </p:custDataLst>
          </p:nvPr>
        </p:nvSpPr>
        <p:spPr>
          <a:xfrm>
            <a:off x="1981200" y="408598"/>
            <a:ext cx="8229600" cy="1143000"/>
          </a:xfrm>
        </p:spPr>
        <p:txBody>
          <a:bodyPr/>
          <a:lstStyle/>
          <a:p>
            <a:r>
              <a:rPr lang="en-US" dirty="0">
                <a:solidFill>
                  <a:srgbClr val="00009A"/>
                </a:solidFill>
              </a:rPr>
              <a:t>What is the Next Step in Management of This Patient?</a:t>
            </a:r>
          </a:p>
        </p:txBody>
      </p:sp>
      <p:sp>
        <p:nvSpPr>
          <p:cNvPr id="3" name="ContextB">
            <a:extLst>
              <a:ext uri="{FF2B5EF4-FFF2-40B4-BE49-F238E27FC236}">
                <a16:creationId xmlns:a16="http://schemas.microsoft.com/office/drawing/2014/main" id="{A920B646-FA7A-4BCB-AED8-867F45A6B30B}"/>
              </a:ext>
            </a:extLst>
          </p:cNvPr>
          <p:cNvSpPr>
            <a:spLocks noGrp="1"/>
          </p:cNvSpPr>
          <p:nvPr>
            <p:ph type="body" idx="11"/>
            <p:custDataLst>
              <p:tags r:id="rId4"/>
            </p:custDataLst>
          </p:nvPr>
        </p:nvSpPr>
        <p:spPr>
          <a:xfrm>
            <a:off x="1981200" y="3048000"/>
            <a:ext cx="5080000" cy="2895600"/>
          </a:xfrm>
        </p:spPr>
        <p:txBody>
          <a:bodyPr/>
          <a:lstStyle/>
          <a:p>
            <a:r>
              <a:rPr lang="en-US" dirty="0">
                <a:solidFill>
                  <a:srgbClr val="00009A"/>
                </a:solidFill>
              </a:rPr>
              <a:t>Wheel chair for ambulation</a:t>
            </a:r>
          </a:p>
          <a:p>
            <a:r>
              <a:rPr lang="en-US" dirty="0">
                <a:solidFill>
                  <a:srgbClr val="00009A"/>
                </a:solidFill>
              </a:rPr>
              <a:t>Trial of </a:t>
            </a:r>
            <a:r>
              <a:rPr lang="en-US" dirty="0" err="1">
                <a:solidFill>
                  <a:srgbClr val="00009A"/>
                </a:solidFill>
              </a:rPr>
              <a:t>Northera</a:t>
            </a:r>
            <a:r>
              <a:rPr lang="en-US" dirty="0">
                <a:solidFill>
                  <a:srgbClr val="00009A"/>
                </a:solidFill>
              </a:rPr>
              <a:t> (droxidopa)</a:t>
            </a:r>
          </a:p>
          <a:p>
            <a:r>
              <a:rPr lang="en-US" dirty="0">
                <a:solidFill>
                  <a:srgbClr val="00009A"/>
                </a:solidFill>
              </a:rPr>
              <a:t>Salt and fluid loading</a:t>
            </a:r>
          </a:p>
          <a:p>
            <a:r>
              <a:rPr lang="en-US" dirty="0">
                <a:solidFill>
                  <a:srgbClr val="00009A"/>
                </a:solidFill>
              </a:rPr>
              <a:t>All of the above</a:t>
            </a:r>
          </a:p>
        </p:txBody>
      </p:sp>
      <p:sp>
        <p:nvSpPr>
          <p:cNvPr id="4" name="PollCounter1" hidden="1">
            <a:extLst>
              <a:ext uri="{FF2B5EF4-FFF2-40B4-BE49-F238E27FC236}">
                <a16:creationId xmlns:a16="http://schemas.microsoft.com/office/drawing/2014/main" id="{5852DFA8-CAD1-41F0-94EF-BFE9B9D2001B}"/>
              </a:ext>
            </a:extLst>
          </p:cNvPr>
          <p:cNvSpPr txBox="1"/>
          <p:nvPr>
            <p:custDataLst>
              <p:tags r:id="rId5"/>
            </p:custDataLst>
          </p:nvPr>
        </p:nvSpPr>
        <p:spPr>
          <a:xfrm>
            <a:off x="1981200" y="6000689"/>
            <a:ext cx="1270000" cy="400110"/>
          </a:xfrm>
          <a:prstGeom prst="rect">
            <a:avLst/>
          </a:prstGeom>
          <a:noFill/>
          <a:ln w="12700" cmpd="sng">
            <a:solidFill>
              <a:schemeClr val="tx1"/>
            </a:solidFill>
          </a:ln>
        </p:spPr>
        <p:txBody>
          <a:bodyPr vert="horz" rtlCol="0">
            <a:spAutoFit/>
          </a:bodyPr>
          <a:lstStyle/>
          <a:p>
            <a:pPr algn="ctr"/>
            <a:r>
              <a:rPr lang="en-US" sz="2000"/>
              <a:t>36 / 150</a:t>
            </a:r>
          </a:p>
        </p:txBody>
      </p:sp>
      <p:sp>
        <p:nvSpPr>
          <p:cNvPr id="5" name="CrossTabLblShape" hidden="1">
            <a:extLst>
              <a:ext uri="{FF2B5EF4-FFF2-40B4-BE49-F238E27FC236}">
                <a16:creationId xmlns:a16="http://schemas.microsoft.com/office/drawing/2014/main" id="{FDE80E44-2634-48F0-891A-5F0760095198}"/>
              </a:ext>
            </a:extLst>
          </p:cNvPr>
          <p:cNvSpPr txBox="1"/>
          <p:nvPr/>
        </p:nvSpPr>
        <p:spPr>
          <a:xfrm>
            <a:off x="3378200" y="5948006"/>
            <a:ext cx="1725922" cy="400110"/>
          </a:xfrm>
          <a:prstGeom prst="rect">
            <a:avLst/>
          </a:prstGeom>
          <a:noFill/>
        </p:spPr>
        <p:txBody>
          <a:bodyPr vert="horz" wrap="none" rtlCol="0">
            <a:spAutoFit/>
          </a:bodyPr>
          <a:lstStyle/>
          <a:p>
            <a:r>
              <a:rPr lang="en-US" sz="2000" dirty="0"/>
              <a:t>Cross-tab label</a:t>
            </a:r>
          </a:p>
        </p:txBody>
      </p:sp>
      <p:graphicFrame>
        <p:nvGraphicFramePr>
          <p:cNvPr id="6" name="OTChartCtrl1">
            <a:extLst>
              <a:ext uri="{FF2B5EF4-FFF2-40B4-BE49-F238E27FC236}">
                <a16:creationId xmlns:a16="http://schemas.microsoft.com/office/drawing/2014/main" id="{4952EB25-81F1-4FE1-8C1A-27A42904F901}"/>
              </a:ext>
            </a:extLst>
          </p:cNvPr>
          <p:cNvGraphicFramePr>
            <a:graphicFrameLocks noChangeAspect="1"/>
          </p:cNvGraphicFramePr>
          <p:nvPr>
            <p:custDataLst>
              <p:tags r:id="rId6"/>
            </p:custDataLst>
            <p:extLst>
              <p:ext uri="{D42A27DB-BD31-4B8C-83A1-F6EECF244321}">
                <p14:modId xmlns:p14="http://schemas.microsoft.com/office/powerpoint/2010/main" val="2116820916"/>
              </p:ext>
            </p:extLst>
          </p:nvPr>
        </p:nvGraphicFramePr>
        <p:xfrm>
          <a:off x="6934200" y="2209800"/>
          <a:ext cx="3556000" cy="4318000"/>
        </p:xfrm>
        <a:graphic>
          <a:graphicData uri="http://schemas.openxmlformats.org/presentationml/2006/ole">
            <mc:AlternateContent xmlns:mc="http://schemas.openxmlformats.org/markup-compatibility/2006">
              <mc:Choice xmlns:v="urn:schemas-microsoft-com:vml" Requires="v">
                <p:oleObj spid="_x0000_s1042" name="Chart" r:id="rId11" imgW="4441220" imgH="5393479" progId="MSGraph.Chart.8">
                  <p:embed followColorScheme="full"/>
                </p:oleObj>
              </mc:Choice>
              <mc:Fallback>
                <p:oleObj name="Chart" r:id="rId11" imgW="4441220" imgH="5393479" progId="MSGraph.Chart.8">
                  <p:embed followColorScheme="full"/>
                  <p:pic>
                    <p:nvPicPr>
                      <p:cNvPr id="0" name=""/>
                      <p:cNvPicPr/>
                      <p:nvPr/>
                    </p:nvPicPr>
                    <p:blipFill>
                      <a:blip r:embed="rId12"/>
                      <a:stretch>
                        <a:fillRect/>
                      </a:stretch>
                    </p:blipFill>
                    <p:spPr>
                      <a:xfrm>
                        <a:off x="6934200" y="2209800"/>
                        <a:ext cx="3556000" cy="4318000"/>
                      </a:xfrm>
                      <a:prstGeom prst="rect">
                        <a:avLst/>
                      </a:prstGeom>
                    </p:spPr>
                  </p:pic>
                </p:oleObj>
              </mc:Fallback>
            </mc:AlternateContent>
          </a:graphicData>
        </a:graphic>
      </p:graphicFrame>
      <p:sp>
        <p:nvSpPr>
          <p:cNvPr id="8" name="EndVoteShape">
            <a:extLst>
              <a:ext uri="{FF2B5EF4-FFF2-40B4-BE49-F238E27FC236}">
                <a16:creationId xmlns:a16="http://schemas.microsoft.com/office/drawing/2014/main" id="{E8F35909-5BF9-45F4-91DE-2ED019033174}"/>
              </a:ext>
            </a:extLst>
          </p:cNvPr>
          <p:cNvSpPr txBox="1"/>
          <p:nvPr/>
        </p:nvSpPr>
        <p:spPr>
          <a:xfrm>
            <a:off x="-1270000" y="0"/>
            <a:ext cx="1143000" cy="369332"/>
          </a:xfrm>
          <a:prstGeom prst="rect">
            <a:avLst/>
          </a:prstGeom>
          <a:noFill/>
        </p:spPr>
        <p:txBody>
          <a:bodyPr vert="horz" rtlCol="0">
            <a:spAutoFit/>
          </a:bodyPr>
          <a:lstStyle/>
          <a:p>
            <a:r>
              <a:rPr lang="en-US"/>
              <a:t> </a:t>
            </a:r>
          </a:p>
        </p:txBody>
      </p:sp>
      <p:sp>
        <p:nvSpPr>
          <p:cNvPr id="10" name="Timer1">
            <a:extLst>
              <a:ext uri="{FF2B5EF4-FFF2-40B4-BE49-F238E27FC236}">
                <a16:creationId xmlns:a16="http://schemas.microsoft.com/office/drawing/2014/main" id="{3598B414-5159-4FE7-8B07-70558E10562A}"/>
              </a:ext>
            </a:extLst>
          </p:cNvPr>
          <p:cNvSpPr txBox="1"/>
          <p:nvPr>
            <p:custDataLst>
              <p:tags r:id="rId7"/>
            </p:custDataLst>
          </p:nvPr>
        </p:nvSpPr>
        <p:spPr>
          <a:xfrm>
            <a:off x="9182100" y="5658239"/>
            <a:ext cx="952500" cy="635000"/>
          </a:xfrm>
          <a:prstGeom prst="rect">
            <a:avLst/>
          </a:prstGeom>
          <a:noFill/>
          <a:ln w="76200" cmpd="tri">
            <a:solidFill>
              <a:schemeClr val="tx1"/>
            </a:solidFill>
          </a:ln>
        </p:spPr>
        <p:txBody>
          <a:bodyPr vert="horz" wrap="none" rtlCol="0">
            <a:noAutofit/>
          </a:bodyPr>
          <a:lstStyle/>
          <a:p>
            <a:pPr algn="ctr"/>
            <a:r>
              <a:rPr lang="en-US" sz="3600"/>
              <a:t>14</a:t>
            </a:r>
          </a:p>
        </p:txBody>
      </p:sp>
    </p:spTree>
    <p:custDataLst>
      <p:tags r:id="rId2"/>
    </p:custDataLst>
    <p:controls>
      <mc:AlternateContent xmlns:mc="http://schemas.openxmlformats.org/markup-compatibility/2006">
        <mc:Choice xmlns:v="urn:schemas-microsoft-com:vml" Requires="v">
          <p:control spid="1043" name="OPActiveX" r:id="rId8" imgW="380880" imgH="380880"/>
        </mc:Choice>
        <mc:Fallback>
          <p:control name="OPActiveX" r:id="rId8" imgW="380880" imgH="380880">
            <p:pic>
              <p:nvPicPr>
                <p:cNvPr id="7" name="OPActiveX" hidden="1">
                  <a:extLst>
                    <a:ext uri="{FF2B5EF4-FFF2-40B4-BE49-F238E27FC236}">
                      <a16:creationId xmlns:a16="http://schemas.microsoft.com/office/drawing/2014/main" id="{71A04AD8-768C-4DA7-BC45-3531CC5A83BC}"/>
                    </a:ext>
                  </a:extLst>
                </p:cNvPr>
                <p:cNvPicPr>
                  <a:picLocks/>
                </p:cNvPicPr>
                <p:nvPr/>
              </p:nvPicPr>
              <p:blipFill>
                <a:blip r:embed="rId13"/>
                <a:stretch>
                  <a:fillRect/>
                </a:stretch>
              </p:blipFill>
              <p:spPr>
                <a:xfrm>
                  <a:off x="-2540000" y="2540000"/>
                  <a:ext cx="381000" cy="381000"/>
                </a:xfrm>
                <a:prstGeom prst="rect">
                  <a:avLst/>
                </a:prstGeom>
              </p:spPr>
            </p:pic>
          </p:control>
        </mc:Fallback>
      </mc:AlternateContent>
    </p:controls>
    <p:extLst>
      <p:ext uri="{BB962C8B-B14F-4D97-AF65-F5344CB8AC3E}">
        <p14:creationId xmlns:p14="http://schemas.microsoft.com/office/powerpoint/2010/main" val="18479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8"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2"/>
            <a:ext cx="12192000" cy="6857999"/>
          </a:xfrm>
          <a:prstGeom prst="rect">
            <a:avLst/>
          </a:prstGeom>
          <a:noFill/>
        </p:spPr>
      </p:pic>
      <p:sp>
        <p:nvSpPr>
          <p:cNvPr id="2" name="Title 1"/>
          <p:cNvSpPr>
            <a:spLocks noGrp="1"/>
          </p:cNvSpPr>
          <p:nvPr>
            <p:ph type="title"/>
          </p:nvPr>
        </p:nvSpPr>
        <p:spPr/>
        <p:txBody>
          <a:bodyPr/>
          <a:lstStyle/>
          <a:p>
            <a:r>
              <a:rPr lang="en-US" dirty="0">
                <a:solidFill>
                  <a:srgbClr val="00009A"/>
                </a:solidFill>
              </a:rPr>
              <a:t>Postural </a:t>
            </a:r>
            <a:r>
              <a:rPr lang="en-US" dirty="0" err="1">
                <a:solidFill>
                  <a:srgbClr val="00009A"/>
                </a:solidFill>
              </a:rPr>
              <a:t>Hemodynamics</a:t>
            </a:r>
            <a:endParaRPr lang="en-US" dirty="0">
              <a:solidFill>
                <a:srgbClr val="00009A"/>
              </a:solidFill>
            </a:endParaRPr>
          </a:p>
        </p:txBody>
      </p:sp>
      <p:pic>
        <p:nvPicPr>
          <p:cNvPr id="4" name="Content Placeholder 3" descr="Capture12.PNG"/>
          <p:cNvPicPr>
            <a:picLocks noGrp="1" noChangeAspect="1"/>
          </p:cNvPicPr>
          <p:nvPr>
            <p:ph idx="1"/>
          </p:nvPr>
        </p:nvPicPr>
        <p:blipFill>
          <a:blip r:embed="rId3" cstate="print"/>
          <a:stretch>
            <a:fillRect/>
          </a:stretch>
        </p:blipFill>
        <p:spPr>
          <a:xfrm>
            <a:off x="3047894" y="1549641"/>
            <a:ext cx="6826173" cy="431775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2"/>
            <a:ext cx="12192000" cy="6857999"/>
          </a:xfrm>
          <a:prstGeom prst="rect">
            <a:avLst/>
          </a:prstGeom>
          <a:noFill/>
        </p:spPr>
      </p:pic>
      <p:sp>
        <p:nvSpPr>
          <p:cNvPr id="2" name="Title 1"/>
          <p:cNvSpPr>
            <a:spLocks noGrp="1"/>
          </p:cNvSpPr>
          <p:nvPr>
            <p:ph type="title"/>
          </p:nvPr>
        </p:nvSpPr>
        <p:spPr/>
        <p:txBody>
          <a:bodyPr/>
          <a:lstStyle/>
          <a:p>
            <a:r>
              <a:rPr lang="en-US" dirty="0">
                <a:solidFill>
                  <a:srgbClr val="00009A"/>
                </a:solidFill>
              </a:rPr>
              <a:t>Cardiovascular </a:t>
            </a:r>
            <a:r>
              <a:rPr lang="en-US" dirty="0" err="1">
                <a:solidFill>
                  <a:srgbClr val="00009A"/>
                </a:solidFill>
              </a:rPr>
              <a:t>Dysregulation</a:t>
            </a:r>
            <a:endParaRPr lang="en-US" dirty="0">
              <a:solidFill>
                <a:srgbClr val="00009A"/>
              </a:solidFill>
            </a:endParaRPr>
          </a:p>
        </p:txBody>
      </p:sp>
      <p:pic>
        <p:nvPicPr>
          <p:cNvPr id="4" name="Content Placeholder 3" descr="Capture10.PNG"/>
          <p:cNvPicPr>
            <a:picLocks noGrp="1" noChangeAspect="1"/>
          </p:cNvPicPr>
          <p:nvPr>
            <p:ph idx="1"/>
          </p:nvPr>
        </p:nvPicPr>
        <p:blipFill>
          <a:blip r:embed="rId3" cstate="print"/>
          <a:stretch>
            <a:fillRect/>
          </a:stretch>
        </p:blipFill>
        <p:spPr>
          <a:xfrm>
            <a:off x="2362201" y="1447800"/>
            <a:ext cx="7239001" cy="440822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2"/>
            <a:ext cx="12192000" cy="6857999"/>
          </a:xfrm>
          <a:prstGeom prst="rect">
            <a:avLst/>
          </a:prstGeom>
          <a:noFill/>
        </p:spPr>
      </p:pic>
      <p:pic>
        <p:nvPicPr>
          <p:cNvPr id="16386" name="Picture 2" descr="Image result for orthostatic hypotension"/>
          <p:cNvPicPr>
            <a:picLocks noChangeAspect="1" noChangeArrowheads="1"/>
          </p:cNvPicPr>
          <p:nvPr/>
        </p:nvPicPr>
        <p:blipFill>
          <a:blip r:embed="rId3" cstate="print"/>
          <a:srcRect r="15942"/>
          <a:stretch>
            <a:fillRect/>
          </a:stretch>
        </p:blipFill>
        <p:spPr bwMode="auto">
          <a:xfrm>
            <a:off x="5791200" y="2971800"/>
            <a:ext cx="4419600" cy="3505200"/>
          </a:xfrm>
          <a:prstGeom prst="rect">
            <a:avLst/>
          </a:prstGeom>
          <a:noFill/>
        </p:spPr>
      </p:pic>
      <p:sp>
        <p:nvSpPr>
          <p:cNvPr id="2" name="Title 1"/>
          <p:cNvSpPr>
            <a:spLocks noGrp="1"/>
          </p:cNvSpPr>
          <p:nvPr>
            <p:ph type="title"/>
          </p:nvPr>
        </p:nvSpPr>
        <p:spPr>
          <a:xfrm>
            <a:off x="1905000" y="381000"/>
            <a:ext cx="8229600" cy="1143000"/>
          </a:xfrm>
        </p:spPr>
        <p:txBody>
          <a:bodyPr>
            <a:normAutofit/>
          </a:bodyPr>
          <a:lstStyle/>
          <a:p>
            <a:r>
              <a:rPr lang="en-US" dirty="0">
                <a:solidFill>
                  <a:srgbClr val="00009A"/>
                </a:solidFill>
              </a:rPr>
              <a:t>Causes of Orthostatic Hypotension</a:t>
            </a:r>
          </a:p>
        </p:txBody>
      </p:sp>
      <p:sp>
        <p:nvSpPr>
          <p:cNvPr id="6" name="TextBox 5"/>
          <p:cNvSpPr txBox="1"/>
          <p:nvPr/>
        </p:nvSpPr>
        <p:spPr>
          <a:xfrm>
            <a:off x="1905000" y="1981201"/>
            <a:ext cx="7620000" cy="4401205"/>
          </a:xfrm>
          <a:prstGeom prst="rect">
            <a:avLst/>
          </a:prstGeom>
          <a:noFill/>
        </p:spPr>
        <p:txBody>
          <a:bodyPr wrap="square" rtlCol="0">
            <a:spAutoFit/>
          </a:bodyPr>
          <a:lstStyle/>
          <a:p>
            <a:pPr>
              <a:buFont typeface="Arial" pitchFamily="34" charset="0"/>
              <a:buChar char="•"/>
            </a:pPr>
            <a:r>
              <a:rPr lang="en-US" sz="2800" dirty="0">
                <a:solidFill>
                  <a:srgbClr val="00009A"/>
                </a:solidFill>
              </a:rPr>
              <a:t>Predisposing Factors</a:t>
            </a:r>
          </a:p>
          <a:p>
            <a:pPr lvl="1">
              <a:buFont typeface="Arial" pitchFamily="34" charset="0"/>
              <a:buChar char="•"/>
            </a:pPr>
            <a:r>
              <a:rPr lang="en-US" sz="2800" dirty="0">
                <a:solidFill>
                  <a:srgbClr val="00009A"/>
                </a:solidFill>
              </a:rPr>
              <a:t>Dehydration </a:t>
            </a:r>
          </a:p>
          <a:p>
            <a:pPr lvl="1">
              <a:buFont typeface="Arial" pitchFamily="34" charset="0"/>
              <a:buChar char="•"/>
            </a:pPr>
            <a:r>
              <a:rPr lang="en-US" sz="2800" dirty="0" err="1">
                <a:solidFill>
                  <a:srgbClr val="00009A"/>
                </a:solidFill>
              </a:rPr>
              <a:t>Deconditioning</a:t>
            </a:r>
            <a:endParaRPr lang="en-US" sz="2800" dirty="0">
              <a:solidFill>
                <a:srgbClr val="00009A"/>
              </a:solidFill>
            </a:endParaRPr>
          </a:p>
          <a:p>
            <a:pPr lvl="1">
              <a:buFont typeface="Arial" pitchFamily="34" charset="0"/>
              <a:buChar char="•"/>
            </a:pPr>
            <a:r>
              <a:rPr lang="en-US" sz="2800" dirty="0">
                <a:solidFill>
                  <a:srgbClr val="00009A"/>
                </a:solidFill>
              </a:rPr>
              <a:t>Nutritional </a:t>
            </a:r>
          </a:p>
          <a:p>
            <a:pPr lvl="1">
              <a:buFont typeface="Arial" pitchFamily="34" charset="0"/>
              <a:buChar char="•"/>
            </a:pPr>
            <a:r>
              <a:rPr lang="en-US" sz="2800" dirty="0">
                <a:solidFill>
                  <a:srgbClr val="00009A"/>
                </a:solidFill>
              </a:rPr>
              <a:t>Aging</a:t>
            </a:r>
          </a:p>
          <a:p>
            <a:pPr>
              <a:buFont typeface="Arial" pitchFamily="34" charset="0"/>
              <a:buChar char="•"/>
            </a:pPr>
            <a:r>
              <a:rPr lang="en-US" sz="2800" dirty="0">
                <a:solidFill>
                  <a:srgbClr val="00009A"/>
                </a:solidFill>
              </a:rPr>
              <a:t>Medications</a:t>
            </a:r>
          </a:p>
          <a:p>
            <a:pPr lvl="1">
              <a:buFont typeface="Arial" pitchFamily="34" charset="0"/>
              <a:buChar char="•"/>
            </a:pPr>
            <a:r>
              <a:rPr lang="en-US" sz="2800" dirty="0">
                <a:solidFill>
                  <a:srgbClr val="00009A"/>
                </a:solidFill>
              </a:rPr>
              <a:t>Tricyclic antidepressants (chronic)</a:t>
            </a:r>
          </a:p>
          <a:p>
            <a:pPr lvl="1">
              <a:buFont typeface="Arial" pitchFamily="34" charset="0"/>
              <a:buChar char="•"/>
            </a:pPr>
            <a:r>
              <a:rPr lang="en-US" sz="2800" dirty="0" err="1">
                <a:solidFill>
                  <a:srgbClr val="00009A"/>
                </a:solidFill>
              </a:rPr>
              <a:t>Antihypertensives</a:t>
            </a:r>
            <a:r>
              <a:rPr lang="en-US" sz="2800" dirty="0">
                <a:solidFill>
                  <a:srgbClr val="00009A"/>
                </a:solidFill>
              </a:rPr>
              <a:t> and diuretics</a:t>
            </a:r>
          </a:p>
          <a:p>
            <a:pPr lvl="1">
              <a:buFont typeface="Arial" pitchFamily="34" charset="0"/>
              <a:buChar char="•"/>
            </a:pPr>
            <a:r>
              <a:rPr lang="en-US" sz="2800" dirty="0">
                <a:solidFill>
                  <a:srgbClr val="00009A"/>
                </a:solidFill>
              </a:rPr>
              <a:t>Vasodilators</a:t>
            </a:r>
          </a:p>
          <a:p>
            <a:pPr lvl="1">
              <a:buFont typeface="Arial" pitchFamily="34" charset="0"/>
              <a:buChar char="•"/>
            </a:pPr>
            <a:r>
              <a:rPr lang="en-US" sz="2800" dirty="0" err="1">
                <a:solidFill>
                  <a:srgbClr val="00009A"/>
                </a:solidFill>
              </a:rPr>
              <a:t>Tizanidine</a:t>
            </a:r>
            <a:r>
              <a:rPr lang="en-US" sz="2800" dirty="0">
                <a:solidFill>
                  <a:srgbClr val="00009A"/>
                </a:solidFill>
              </a:rPr>
              <a:t> (</a:t>
            </a:r>
            <a:r>
              <a:rPr lang="en-US" sz="2800" dirty="0" err="1">
                <a:solidFill>
                  <a:srgbClr val="00009A"/>
                </a:solidFill>
              </a:rPr>
              <a:t>Zanaflex</a:t>
            </a:r>
            <a:r>
              <a:rPr lang="en-US" sz="2800" dirty="0">
                <a:solidFill>
                  <a:srgbClr val="00009A"/>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2" name="Title 1"/>
          <p:cNvSpPr>
            <a:spLocks noGrp="1"/>
          </p:cNvSpPr>
          <p:nvPr>
            <p:ph type="title"/>
          </p:nvPr>
        </p:nvSpPr>
        <p:spPr>
          <a:xfrm>
            <a:off x="1981200" y="655638"/>
            <a:ext cx="8229600" cy="792162"/>
          </a:xfrm>
        </p:spPr>
        <p:txBody>
          <a:bodyPr>
            <a:noAutofit/>
          </a:bodyPr>
          <a:lstStyle/>
          <a:p>
            <a:r>
              <a:rPr lang="en-US" sz="4000" dirty="0" err="1">
                <a:solidFill>
                  <a:srgbClr val="00009A"/>
                </a:solidFill>
              </a:rPr>
              <a:t>Neurogenic</a:t>
            </a:r>
            <a:r>
              <a:rPr lang="en-US" sz="4000" dirty="0">
                <a:solidFill>
                  <a:srgbClr val="00009A"/>
                </a:solidFill>
              </a:rPr>
              <a:t> Orthostatic Hypotension</a:t>
            </a:r>
            <a:endParaRPr lang="en-US" sz="4800" dirty="0">
              <a:solidFill>
                <a:srgbClr val="00009A"/>
              </a:solidFill>
            </a:endParaRPr>
          </a:p>
        </p:txBody>
      </p:sp>
      <p:sp>
        <p:nvSpPr>
          <p:cNvPr id="6" name="TextBox 5"/>
          <p:cNvSpPr txBox="1"/>
          <p:nvPr/>
        </p:nvSpPr>
        <p:spPr>
          <a:xfrm>
            <a:off x="1905000" y="1905001"/>
            <a:ext cx="4191000" cy="4401205"/>
          </a:xfrm>
          <a:prstGeom prst="rect">
            <a:avLst/>
          </a:prstGeom>
          <a:noFill/>
        </p:spPr>
        <p:txBody>
          <a:bodyPr wrap="square" rtlCol="0">
            <a:spAutoFit/>
          </a:bodyPr>
          <a:lstStyle/>
          <a:p>
            <a:pPr>
              <a:buFont typeface="Arial" pitchFamily="34" charset="0"/>
              <a:buChar char="•"/>
            </a:pPr>
            <a:r>
              <a:rPr lang="en-US" sz="2800" dirty="0">
                <a:solidFill>
                  <a:srgbClr val="00009A"/>
                </a:solidFill>
              </a:rPr>
              <a:t>Autonomic neuropathy</a:t>
            </a:r>
          </a:p>
          <a:p>
            <a:pPr>
              <a:buFont typeface="Arial" pitchFamily="34" charset="0"/>
              <a:buChar char="•"/>
            </a:pPr>
            <a:r>
              <a:rPr lang="en-US" sz="2800" dirty="0">
                <a:solidFill>
                  <a:srgbClr val="00009A"/>
                </a:solidFill>
              </a:rPr>
              <a:t>Pure Autonomic failure</a:t>
            </a:r>
          </a:p>
          <a:p>
            <a:pPr>
              <a:buFont typeface="Arial" pitchFamily="34" charset="0"/>
              <a:buChar char="•"/>
            </a:pPr>
            <a:r>
              <a:rPr lang="en-US" sz="2800" dirty="0">
                <a:solidFill>
                  <a:srgbClr val="00009A"/>
                </a:solidFill>
              </a:rPr>
              <a:t>Parkinson’s Disease</a:t>
            </a:r>
          </a:p>
          <a:p>
            <a:pPr>
              <a:buFont typeface="Arial" pitchFamily="34" charset="0"/>
              <a:buChar char="•"/>
            </a:pPr>
            <a:r>
              <a:rPr lang="en-US" sz="2800" dirty="0">
                <a:solidFill>
                  <a:srgbClr val="00009A"/>
                </a:solidFill>
              </a:rPr>
              <a:t>Multiple system atrophy</a:t>
            </a:r>
          </a:p>
          <a:p>
            <a:pPr>
              <a:buFont typeface="Arial" pitchFamily="34" charset="0"/>
              <a:buChar char="•"/>
            </a:pPr>
            <a:r>
              <a:rPr lang="en-US" sz="2800" dirty="0">
                <a:solidFill>
                  <a:srgbClr val="00009A"/>
                </a:solidFill>
              </a:rPr>
              <a:t>Dementia with </a:t>
            </a:r>
            <a:r>
              <a:rPr lang="en-US" sz="2800" dirty="0" err="1">
                <a:solidFill>
                  <a:srgbClr val="00009A"/>
                </a:solidFill>
              </a:rPr>
              <a:t>Lewy</a:t>
            </a:r>
            <a:r>
              <a:rPr lang="en-US" sz="2800" dirty="0">
                <a:solidFill>
                  <a:srgbClr val="00009A"/>
                </a:solidFill>
              </a:rPr>
              <a:t> Bodies</a:t>
            </a:r>
          </a:p>
          <a:p>
            <a:pPr>
              <a:buFont typeface="Arial" pitchFamily="34" charset="0"/>
              <a:buChar char="•"/>
            </a:pPr>
            <a:r>
              <a:rPr lang="en-US" sz="2800" dirty="0">
                <a:solidFill>
                  <a:srgbClr val="00009A"/>
                </a:solidFill>
              </a:rPr>
              <a:t>Dopamine </a:t>
            </a:r>
            <a:r>
              <a:rPr lang="el-GR" sz="2800" dirty="0">
                <a:solidFill>
                  <a:srgbClr val="00009A"/>
                </a:solidFill>
              </a:rPr>
              <a:t>β</a:t>
            </a:r>
            <a:r>
              <a:rPr lang="en-US" sz="2800" dirty="0">
                <a:solidFill>
                  <a:srgbClr val="00009A"/>
                </a:solidFill>
              </a:rPr>
              <a:t> </a:t>
            </a:r>
            <a:r>
              <a:rPr lang="en-US" sz="2800" dirty="0" err="1">
                <a:solidFill>
                  <a:srgbClr val="00009A"/>
                </a:solidFill>
              </a:rPr>
              <a:t>hydroxylase</a:t>
            </a:r>
            <a:r>
              <a:rPr lang="en-US" sz="2800" dirty="0">
                <a:solidFill>
                  <a:srgbClr val="00009A"/>
                </a:solidFill>
              </a:rPr>
              <a:t> deficiency</a:t>
            </a:r>
          </a:p>
          <a:p>
            <a:pPr>
              <a:buFont typeface="Arial" pitchFamily="34" charset="0"/>
              <a:buChar char="•"/>
            </a:pPr>
            <a:r>
              <a:rPr lang="en-US" sz="2800" dirty="0">
                <a:solidFill>
                  <a:srgbClr val="00009A"/>
                </a:solidFill>
              </a:rPr>
              <a:t>Brainstem lesions</a:t>
            </a:r>
          </a:p>
          <a:p>
            <a:pPr>
              <a:buFont typeface="Arial" pitchFamily="34" charset="0"/>
              <a:buChar char="•"/>
            </a:pPr>
            <a:r>
              <a:rPr lang="en-US" sz="2800" dirty="0">
                <a:solidFill>
                  <a:srgbClr val="00009A"/>
                </a:solidFill>
              </a:rPr>
              <a:t>Spinal Cord injury</a:t>
            </a:r>
          </a:p>
        </p:txBody>
      </p:sp>
      <p:pic>
        <p:nvPicPr>
          <p:cNvPr id="15362" name="Picture 2" descr="Image result for orthostatic hypotension"/>
          <p:cNvPicPr>
            <a:picLocks noChangeAspect="1" noChangeArrowheads="1"/>
          </p:cNvPicPr>
          <p:nvPr/>
        </p:nvPicPr>
        <p:blipFill>
          <a:blip r:embed="rId3" cstate="print"/>
          <a:srcRect/>
          <a:stretch>
            <a:fillRect/>
          </a:stretch>
        </p:blipFill>
        <p:spPr bwMode="auto">
          <a:xfrm>
            <a:off x="5791200" y="2590801"/>
            <a:ext cx="4419600" cy="23907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2" name="Title 1"/>
          <p:cNvSpPr>
            <a:spLocks noGrp="1"/>
          </p:cNvSpPr>
          <p:nvPr>
            <p:ph type="title"/>
          </p:nvPr>
        </p:nvSpPr>
        <p:spPr>
          <a:xfrm>
            <a:off x="1600200" y="274638"/>
            <a:ext cx="8991600" cy="1143000"/>
          </a:xfrm>
        </p:spPr>
        <p:txBody>
          <a:bodyPr>
            <a:noAutofit/>
          </a:bodyPr>
          <a:lstStyle/>
          <a:p>
            <a:r>
              <a:rPr lang="en-US" sz="3200" dirty="0">
                <a:solidFill>
                  <a:srgbClr val="00009A"/>
                </a:solidFill>
              </a:rPr>
              <a:t>Orthostatic </a:t>
            </a:r>
            <a:r>
              <a:rPr lang="en-US" sz="4000" dirty="0">
                <a:solidFill>
                  <a:srgbClr val="00009A"/>
                </a:solidFill>
              </a:rPr>
              <a:t>Hypotension</a:t>
            </a:r>
            <a:r>
              <a:rPr lang="en-US" sz="3200" dirty="0">
                <a:solidFill>
                  <a:srgbClr val="00009A"/>
                </a:solidFill>
              </a:rPr>
              <a:t> in Autonomic Failure</a:t>
            </a:r>
          </a:p>
        </p:txBody>
      </p:sp>
      <p:pic>
        <p:nvPicPr>
          <p:cNvPr id="4" name="Content Placeholder 3" descr="Capture13.PNG"/>
          <p:cNvPicPr>
            <a:picLocks noGrp="1" noChangeAspect="1"/>
          </p:cNvPicPr>
          <p:nvPr>
            <p:ph idx="1"/>
          </p:nvPr>
        </p:nvPicPr>
        <p:blipFill>
          <a:blip r:embed="rId3" cstate="print"/>
          <a:srcRect t="3855" b="13906"/>
          <a:stretch>
            <a:fillRect/>
          </a:stretch>
        </p:blipFill>
        <p:spPr>
          <a:xfrm>
            <a:off x="1981200" y="1524000"/>
            <a:ext cx="8234702" cy="4876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vanhoutan\Desktop\Powerpoint Border for Dr. Agrawal.png"/>
          <p:cNvPicPr>
            <a:picLocks noChangeAspect="1" noChangeArrowheads="1"/>
          </p:cNvPicPr>
          <p:nvPr/>
        </p:nvPicPr>
        <p:blipFill>
          <a:blip r:embed="rId2" cstate="print"/>
          <a:srcRect/>
          <a:stretch>
            <a:fillRect/>
          </a:stretch>
        </p:blipFill>
        <p:spPr bwMode="auto">
          <a:xfrm>
            <a:off x="0" y="1"/>
            <a:ext cx="12192000" cy="6857999"/>
          </a:xfrm>
          <a:prstGeom prst="rect">
            <a:avLst/>
          </a:prstGeom>
          <a:noFill/>
        </p:spPr>
      </p:pic>
      <p:sp>
        <p:nvSpPr>
          <p:cNvPr id="2" name="Title 1"/>
          <p:cNvSpPr>
            <a:spLocks noGrp="1"/>
          </p:cNvSpPr>
          <p:nvPr>
            <p:ph type="title"/>
          </p:nvPr>
        </p:nvSpPr>
        <p:spPr>
          <a:xfrm>
            <a:off x="1981200" y="457200"/>
            <a:ext cx="8229600" cy="1143000"/>
          </a:xfrm>
        </p:spPr>
        <p:txBody>
          <a:bodyPr>
            <a:noAutofit/>
          </a:bodyPr>
          <a:lstStyle/>
          <a:p>
            <a:r>
              <a:rPr lang="en-US" sz="3600" dirty="0" err="1">
                <a:solidFill>
                  <a:srgbClr val="00009A"/>
                </a:solidFill>
              </a:rPr>
              <a:t>Neurogenic</a:t>
            </a:r>
            <a:r>
              <a:rPr lang="en-US" sz="3600" dirty="0">
                <a:solidFill>
                  <a:srgbClr val="00009A"/>
                </a:solidFill>
              </a:rPr>
              <a:t> Orthostatic Syncope (</a:t>
            </a:r>
            <a:r>
              <a:rPr lang="en-US" sz="3600" dirty="0" err="1">
                <a:solidFill>
                  <a:srgbClr val="00009A"/>
                </a:solidFill>
              </a:rPr>
              <a:t>nOH</a:t>
            </a:r>
            <a:r>
              <a:rPr lang="en-US" sz="3600" dirty="0">
                <a:solidFill>
                  <a:srgbClr val="00009A"/>
                </a:solidFill>
              </a:rPr>
              <a:t>)</a:t>
            </a:r>
            <a:br>
              <a:rPr lang="en-US" sz="3600" dirty="0">
                <a:solidFill>
                  <a:srgbClr val="00009A"/>
                </a:solidFill>
              </a:rPr>
            </a:br>
            <a:r>
              <a:rPr lang="en-US" sz="3600" dirty="0">
                <a:solidFill>
                  <a:srgbClr val="00009A"/>
                </a:solidFill>
              </a:rPr>
              <a:t>Orphan disease</a:t>
            </a:r>
          </a:p>
        </p:txBody>
      </p:sp>
      <p:pic>
        <p:nvPicPr>
          <p:cNvPr id="4" name="Content Placeholder 3" descr="Capture 17.PNG"/>
          <p:cNvPicPr>
            <a:picLocks noGrp="1" noChangeAspect="1"/>
          </p:cNvPicPr>
          <p:nvPr>
            <p:ph idx="1"/>
          </p:nvPr>
        </p:nvPicPr>
        <p:blipFill>
          <a:blip r:embed="rId3" cstate="print"/>
          <a:stretch>
            <a:fillRect/>
          </a:stretch>
        </p:blipFill>
        <p:spPr>
          <a:xfrm>
            <a:off x="2546386" y="1524000"/>
            <a:ext cx="7099228" cy="4908450"/>
          </a:xfr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e936c423-9465-4eac-834b-693e04f1564f"/>
  <p:tag name="SESGUID" val="1"/>
  <p:tag name="SESIDS" val="65"/>
</p:tagLst>
</file>

<file path=ppt/tags/tag2.xml><?xml version="1.0" encoding="utf-8"?>
<p:tagLst xmlns:a="http://schemas.openxmlformats.org/drawingml/2006/main" xmlns:r="http://schemas.openxmlformats.org/officeDocument/2006/relationships" xmlns:p="http://schemas.openxmlformats.org/presentationml/2006/main">
  <p:tag name="OPSLIDE" val="1090781184"/>
  <p:tag name="EXELEMGUID" val="b8753171-83f7-4674-a82f-91ab8e6e46c4"/>
  <p:tag name="MESSAGINGXML" val="&lt;?xml version=&quot;1.0&quot; encoding=&quot;utf-16&quot; standalone=&quot;yes&quot;?&gt;&#10;&lt;messaging&gt;&#10;  &lt;broadcast&gt;&#10;    &lt;enabled&gt;False&lt;/enabled&gt;&#10;    &lt;send&gt;0&lt;/send&gt;&#10;    &lt;other_text&gt;&lt;/other_text&gt;&#10;  &lt;/broadcast&gt;&#10;  &lt;feedback&gt;&#10;    &lt;enabled&gt;False&lt;/enabled&gt;&#10;    &lt;send&gt;0&lt;/send&gt;&#10;    &lt;other_text&gt;&lt;/other_text&gt;&#10;    &lt;prepend_text&gt;&lt;/prepend_text&gt;&#10;    &lt;append_text&gt;&lt;/append_text&gt;&#10;  &lt;/feedback&gt;&#10;&lt;/messaging&gt;"/>
  <p:tag name="COMPARATIVESLIDE" val="False"/>
  <p:tag name="EXERID" val="41"/>
  <p:tag name="SESGUID" val="1"/>
</p:tagLst>
</file>

<file path=ppt/tags/tag3.xml><?xml version="1.0" encoding="utf-8"?>
<p:tagLst xmlns:a="http://schemas.openxmlformats.org/drawingml/2006/main" xmlns:r="http://schemas.openxmlformats.org/officeDocument/2006/relationships" xmlns:p="http://schemas.openxmlformats.org/presentationml/2006/main">
  <p:tag name="ALIAS" val="What is the Next Step in Management of T"/>
</p:tagLst>
</file>

<file path=ppt/tags/tag4.xml><?xml version="1.0" encoding="utf-8"?>
<p:tagLst xmlns:a="http://schemas.openxmlformats.org/drawingml/2006/main" xmlns:r="http://schemas.openxmlformats.org/officeDocument/2006/relationships" xmlns:p="http://schemas.openxmlformats.org/presentationml/2006/main">
  <p:tag name="ALIASES" val="Choice 0^^Wheel chair for ambulation^^Trial of Northera (droxidopa)^^Salt and fluid loading^^All of the above^^"/>
  <p:tag name="WEIGHTS" val="1^^1^^1^^1^^1^^"/>
  <p:tag name="CORRECTANSWER" val="0^^0^^0^^0^^0^^"/>
</p:tagLst>
</file>

<file path=ppt/tags/tag5.xml><?xml version="1.0" encoding="utf-8"?>
<p:tagLst xmlns:a="http://schemas.openxmlformats.org/drawingml/2006/main" xmlns:r="http://schemas.openxmlformats.org/officeDocument/2006/relationships" xmlns:p="http://schemas.openxmlformats.org/presentationml/2006/main">
  <p:tag name="THRESHOLDVALUE" val="100"/>
  <p:tag name="ADVONTHRESH" val="True"/>
</p:tagLst>
</file>

<file path=ppt/tags/tag6.xml><?xml version="1.0" encoding="utf-8"?>
<p:tagLst xmlns:a="http://schemas.openxmlformats.org/drawingml/2006/main" xmlns:r="http://schemas.openxmlformats.org/officeDocument/2006/relationships" xmlns:p="http://schemas.openxmlformats.org/presentationml/2006/main">
  <p:tag name="CHARTSTYLE" val="0"/>
  <p:tag name="PERCENTDATA" val="1"/>
  <p:tag name="DATADECIMALS" val="0"/>
  <p:tag name="COLORCORRECTANSWER" val="False"/>
  <p:tag name="CORRECTANSWERCOLOR" val="-16777216"/>
  <p:tag name="MULTISERIES" val="1"/>
  <p:tag name="NUMOFSERIES" val="1"/>
  <p:tag name="DATACOLORING" val="0"/>
  <p:tag name="CHARTLABELS" val="0"/>
</p:tagLst>
</file>

<file path=ppt/tags/tag7.xml><?xml version="1.0" encoding="utf-8"?>
<p:tagLst xmlns:a="http://schemas.openxmlformats.org/drawingml/2006/main" xmlns:r="http://schemas.openxmlformats.org/officeDocument/2006/relationships" xmlns:p="http://schemas.openxmlformats.org/presentationml/2006/main">
  <p:tag name="ADVONTIMEOUT" val="1"/>
  <p:tag name="INTERVAL"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TotalTime>
  <Words>447</Words>
  <Application>Microsoft Office PowerPoint</Application>
  <PresentationFormat>Widescreen</PresentationFormat>
  <Paragraphs>57</Paragraphs>
  <Slides>18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Calibri</vt:lpstr>
      <vt:lpstr>Office Theme</vt:lpstr>
      <vt:lpstr>Microsoft Graph Chart</vt:lpstr>
      <vt:lpstr>Interactive Session- Let’s Talk Orthostatic Hypotension</vt:lpstr>
      <vt:lpstr>Case Presentation # 1</vt:lpstr>
      <vt:lpstr>What is the Next Step in Management of This Patient?</vt:lpstr>
      <vt:lpstr>Postural Hemodynamics</vt:lpstr>
      <vt:lpstr>Cardiovascular Dysregulation</vt:lpstr>
      <vt:lpstr>Causes of Orthostatic Hypotension</vt:lpstr>
      <vt:lpstr>Neurogenic Orthostatic Hypotension</vt:lpstr>
      <vt:lpstr>Orthostatic Hypotension in Autonomic Failure</vt:lpstr>
      <vt:lpstr>Neurogenic Orthostatic Syncope (nOH) Orphan disease</vt:lpstr>
      <vt:lpstr>PowerPoint Presentation</vt:lpstr>
      <vt:lpstr>PowerPoint Presentation</vt:lpstr>
      <vt:lpstr>PowerPoint Presentation</vt:lpstr>
      <vt:lpstr>PowerPoint Presentation</vt:lpstr>
      <vt:lpstr>PowerPoint Presentation</vt:lpstr>
      <vt:lpstr>Northera (droxidopa) Indication</vt:lpstr>
      <vt:lpstr>Northera (droxidopa) Safety</vt:lpstr>
      <vt:lpstr>What Are the Causes Orthostatic Hypertension?</vt:lpstr>
      <vt:lpstr>Orthostatic Hypertension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sagrawal</dc:creator>
  <cp:lastModifiedBy>subodh agrawal</cp:lastModifiedBy>
  <cp:revision>60</cp:revision>
  <dcterms:created xsi:type="dcterms:W3CDTF">2017-07-05T14:09:44Z</dcterms:created>
  <dcterms:modified xsi:type="dcterms:W3CDTF">2017-07-09T17:38:06Z</dcterms:modified>
</cp:coreProperties>
</file>