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activeX/activeX1.xml" ContentType="application/vnd.ms-office.activeX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  <p:sldMasterId id="2147483769" r:id="rId3"/>
  </p:sldMasterIdLst>
  <p:notesMasterIdLst>
    <p:notesMasterId r:id="rId27"/>
  </p:notesMasterIdLst>
  <p:sldIdLst>
    <p:sldId id="464" r:id="rId4"/>
    <p:sldId id="465" r:id="rId5"/>
    <p:sldId id="468" r:id="rId6"/>
    <p:sldId id="458" r:id="rId7"/>
    <p:sldId id="455" r:id="rId8"/>
    <p:sldId id="441" r:id="rId9"/>
    <p:sldId id="443" r:id="rId10"/>
    <p:sldId id="442" r:id="rId11"/>
    <p:sldId id="456" r:id="rId12"/>
    <p:sldId id="457" r:id="rId13"/>
    <p:sldId id="377" r:id="rId14"/>
    <p:sldId id="450" r:id="rId15"/>
    <p:sldId id="454" r:id="rId16"/>
    <p:sldId id="412" r:id="rId17"/>
    <p:sldId id="463" r:id="rId18"/>
    <p:sldId id="263" r:id="rId19"/>
    <p:sldId id="452" r:id="rId20"/>
    <p:sldId id="282" r:id="rId21"/>
    <p:sldId id="449" r:id="rId22"/>
    <p:sldId id="462" r:id="rId23"/>
    <p:sldId id="382" r:id="rId24"/>
    <p:sldId id="262" r:id="rId25"/>
    <p:sldId id="46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C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2" autoAdjust="0"/>
    <p:restoredTop sz="94660"/>
  </p:normalViewPr>
  <p:slideViewPr>
    <p:cSldViewPr>
      <p:cViewPr>
        <p:scale>
          <a:sx n="79" d="100"/>
          <a:sy n="79" d="100"/>
        </p:scale>
        <p:origin x="254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EB06-349D-4A5A-9031-5DB58597BD0B}" type="datetimeFigureOut">
              <a:rPr lang="en-AU" smtClean="0"/>
              <a:pPr/>
              <a:t>9/07/2017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E1E7-F521-4152-98D2-E2A2E3A3676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91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8FFB6-4BB0-4A93-A631-846DB7A6A741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59AD6-6EBA-44F4-9B39-6AC4B7957C55}" type="slidenum">
              <a:rPr lang="en-MY" smtClean="0"/>
              <a:pPr/>
              <a:t>14</a:t>
            </a:fld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6393-06E1-4FB8-8698-7A9DCBC396F1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EFF4-381A-4A05-9542-2AE9BDE683B8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56393-06E1-4FB8-8698-7A9DCBC396F1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4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1398" y="908050"/>
            <a:ext cx="2829748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9" y="908050"/>
            <a:ext cx="8310504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3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TextLayout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xtA">
            <a:extLst>
              <a:ext uri="{FF2B5EF4-FFF2-40B4-BE49-F238E27FC236}">
                <a16:creationId xmlns:a16="http://schemas.microsoft.com/office/drawing/2014/main" id="{A12B8694-0C77-4718-BBA2-F15FFEBF4D7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457200" y="279400"/>
            <a:ext cx="112776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enter poll prompt.</a:t>
            </a:r>
          </a:p>
        </p:txBody>
      </p:sp>
      <p:sp>
        <p:nvSpPr>
          <p:cNvPr id="5" name="ContextB">
            <a:extLst>
              <a:ext uri="{FF2B5EF4-FFF2-40B4-BE49-F238E27FC236}">
                <a16:creationId xmlns:a16="http://schemas.microsoft.com/office/drawing/2014/main" id="{A5CCC3DE-4F3D-4941-8773-2D4F56ACBB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498599"/>
            <a:ext cx="5080000" cy="4445000"/>
          </a:xfrm>
        </p:spPr>
        <p:txBody>
          <a:bodyPr wrap="square">
            <a:noAutofit/>
          </a:bodyPr>
          <a:lstStyle>
            <a:lvl1pPr marL="5143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1pPr>
            <a:lvl2pPr marL="9715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2pPr>
            <a:lvl3pPr marL="14287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3pPr>
            <a:lvl4pPr marL="18859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4pPr>
            <a:lvl5pPr marL="23431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5pPr>
          </a:lstStyle>
          <a:p>
            <a:pPr lvl="0"/>
            <a:r>
              <a:rPr lang="en-US"/>
              <a:t>Click to enter choices.</a:t>
            </a:r>
          </a:p>
        </p:txBody>
      </p:sp>
    </p:spTree>
    <p:extLst>
      <p:ext uri="{BB962C8B-B14F-4D97-AF65-F5344CB8AC3E}">
        <p14:creationId xmlns:p14="http://schemas.microsoft.com/office/powerpoint/2010/main" val="58822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04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8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3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87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6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2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89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3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5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07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60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42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13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50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71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708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42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TextLayout" userDrawn="1">
  <p:cSld name="TitleText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xtA">
            <a:extLst>
              <a:ext uri="{FF2B5EF4-FFF2-40B4-BE49-F238E27FC236}">
                <a16:creationId xmlns:a16="http://schemas.microsoft.com/office/drawing/2014/main" id="{A12B8694-0C77-4718-BBA2-F15FFEBF4D7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457200" y="279400"/>
            <a:ext cx="112776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enter poll prompt.</a:t>
            </a:r>
          </a:p>
        </p:txBody>
      </p:sp>
      <p:sp>
        <p:nvSpPr>
          <p:cNvPr id="5" name="ContextB">
            <a:extLst>
              <a:ext uri="{FF2B5EF4-FFF2-40B4-BE49-F238E27FC236}">
                <a16:creationId xmlns:a16="http://schemas.microsoft.com/office/drawing/2014/main" id="{A5CCC3DE-4F3D-4941-8773-2D4F56ACBB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498599"/>
            <a:ext cx="5080000" cy="4445000"/>
          </a:xfrm>
        </p:spPr>
        <p:txBody>
          <a:bodyPr wrap="square">
            <a:noAutofit/>
          </a:bodyPr>
          <a:lstStyle>
            <a:lvl1pPr marL="5143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1pPr>
            <a:lvl2pPr marL="9715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2pPr>
            <a:lvl3pPr marL="14287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3pPr>
            <a:lvl4pPr marL="18859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4pPr>
            <a:lvl5pPr marL="2343150" indent="-514350" algn="l" rtl="0" eaLnBrk="0" fontAlgn="base" hangingPunct="0">
              <a:spcBef>
                <a:spcPts val="0"/>
              </a:spcBef>
              <a:spcAft>
                <a:spcPts val="400"/>
              </a:spcAft>
              <a:buAutoNum type="arabicPeriod"/>
              <a:defRPr sz="2800"/>
            </a:lvl5pPr>
          </a:lstStyle>
          <a:p>
            <a:pPr lvl="0"/>
            <a:r>
              <a:rPr lang="en-US"/>
              <a:t>Click to enter choices.</a:t>
            </a:r>
          </a:p>
        </p:txBody>
      </p:sp>
    </p:spTree>
    <p:extLst>
      <p:ext uri="{BB962C8B-B14F-4D97-AF65-F5344CB8AC3E}">
        <p14:creationId xmlns:p14="http://schemas.microsoft.com/office/powerpoint/2010/main" val="288917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73" y="2708325"/>
            <a:ext cx="556918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75" y="2708325"/>
            <a:ext cx="5571067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7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4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4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0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6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86" y="273093"/>
            <a:ext cx="6814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0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lack10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67" y="908050"/>
            <a:ext cx="113208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2708276"/>
            <a:ext cx="11320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2741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1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2EFF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lack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274" y="908050"/>
            <a:ext cx="113208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74" y="2708316"/>
            <a:ext cx="11320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15977" y="6337300"/>
            <a:ext cx="134526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271DF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8C3CE70-5FEE-4F88-BD95-85BB7668D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94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37D14E-6AE2-47F6-8BFA-61226900D324}" type="datetimeFigureOut">
              <a:rPr lang="en-US" smtClean="0">
                <a:solidFill>
                  <a:prstClr val="white"/>
                </a:solidFill>
              </a:rPr>
              <a:pPr/>
              <a:t>7/9/2017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B4C3B3-8F2D-4718-8CAA-B61F819A77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6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4267"/>
            <a:ext cx="12192000" cy="2421464"/>
          </a:xfrm>
        </p:spPr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Familial </a:t>
            </a:r>
            <a:r>
              <a:rPr lang="en-AU" b="1" dirty="0" err="1">
                <a:latin typeface="Georgia" pitchFamily="18" charset="0"/>
                <a:cs typeface="Arial" panose="020B0604020202020204" pitchFamily="34" charset="0"/>
              </a:rPr>
              <a:t>Hypercholesterolaemia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4653137"/>
            <a:ext cx="5714228" cy="140546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Subodh</a:t>
            </a:r>
            <a:r>
              <a:rPr lang="en-US" sz="2800" dirty="0"/>
              <a:t> </a:t>
            </a:r>
            <a:r>
              <a:rPr lang="en-US" sz="2800" dirty="0" err="1"/>
              <a:t>Agrawal</a:t>
            </a:r>
            <a:r>
              <a:rPr lang="en-US" sz="2800" dirty="0"/>
              <a:t> </a:t>
            </a:r>
            <a:r>
              <a:rPr lang="en-US" sz="2800" dirty="0" err="1"/>
              <a:t>Md</a:t>
            </a:r>
            <a:r>
              <a:rPr lang="en-US" sz="2800" dirty="0"/>
              <a:t>, FACC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1584" y="692696"/>
            <a:ext cx="7718786" cy="56508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934200" y="2590800"/>
            <a:ext cx="533400" cy="457200"/>
          </a:xfrm>
          <a:prstGeom prst="parallelogram">
            <a:avLst>
              <a:gd name="adj" fmla="val 29150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8988" y="214313"/>
            <a:ext cx="6932612" cy="938213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AU" sz="2600" dirty="0"/>
              <a:t>Familial </a:t>
            </a:r>
            <a:r>
              <a:rPr lang="en-AU" sz="2600" dirty="0" err="1"/>
              <a:t>Hypercholesterolaemia</a:t>
            </a:r>
            <a:r>
              <a:rPr lang="en-AU" sz="2600" dirty="0"/>
              <a:t>:</a:t>
            </a:r>
            <a:br>
              <a:rPr lang="en-AU" sz="2600" dirty="0"/>
            </a:br>
            <a:r>
              <a:rPr lang="en-AU" sz="2600" dirty="0"/>
              <a:t>What goes wrong?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0" y="2133600"/>
            <a:ext cx="4038600" cy="4191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9067800" y="3124200"/>
            <a:ext cx="457200" cy="4572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934200" y="2667000"/>
            <a:ext cx="533400" cy="457200"/>
          </a:xfrm>
          <a:prstGeom prst="parallelogram">
            <a:avLst>
              <a:gd name="adj" fmla="val 29150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057400" y="2133600"/>
            <a:ext cx="3962400" cy="4191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087691" y="2286000"/>
            <a:ext cx="2054225" cy="3733800"/>
          </a:xfrm>
          <a:prstGeom prst="roundRect">
            <a:avLst>
              <a:gd name="adj" fmla="val 12486"/>
            </a:avLst>
          </a:prstGeom>
          <a:solidFill>
            <a:srgbClr val="E5405D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3505200" y="4419600"/>
            <a:ext cx="660400" cy="1066800"/>
          </a:xfrm>
          <a:prstGeom prst="ellipse">
            <a:avLst/>
          </a:prstGeom>
          <a:solidFill>
            <a:srgbClr val="6E0043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4876803" y="2514600"/>
            <a:ext cx="441325" cy="4572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5410203" y="2514600"/>
            <a:ext cx="441325" cy="4572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4270378" y="4595815"/>
            <a:ext cx="161925" cy="954087"/>
          </a:xfrm>
          <a:custGeom>
            <a:avLst/>
            <a:gdLst>
              <a:gd name="T0" fmla="*/ 0 w 106"/>
              <a:gd name="T1" fmla="*/ 357187 h 601"/>
              <a:gd name="T2" fmla="*/ 22914 w 106"/>
              <a:gd name="T3" fmla="*/ 285750 h 601"/>
              <a:gd name="T4" fmla="*/ 22914 w 106"/>
              <a:gd name="T5" fmla="*/ 214312 h 601"/>
              <a:gd name="T6" fmla="*/ 22914 w 106"/>
              <a:gd name="T7" fmla="*/ 285750 h 601"/>
              <a:gd name="T8" fmla="*/ 22914 w 106"/>
              <a:gd name="T9" fmla="*/ 357187 h 601"/>
              <a:gd name="T10" fmla="*/ 22914 w 106"/>
              <a:gd name="T11" fmla="*/ 428625 h 601"/>
              <a:gd name="T12" fmla="*/ 68742 w 106"/>
              <a:gd name="T13" fmla="*/ 500062 h 601"/>
              <a:gd name="T14" fmla="*/ 137483 w 106"/>
              <a:gd name="T15" fmla="*/ 452437 h 601"/>
              <a:gd name="T16" fmla="*/ 137483 w 106"/>
              <a:gd name="T17" fmla="*/ 357187 h 601"/>
              <a:gd name="T18" fmla="*/ 137483 w 106"/>
              <a:gd name="T19" fmla="*/ 285750 h 601"/>
              <a:gd name="T20" fmla="*/ 114570 w 106"/>
              <a:gd name="T21" fmla="*/ 214312 h 601"/>
              <a:gd name="T22" fmla="*/ 91656 w 106"/>
              <a:gd name="T23" fmla="*/ 285750 h 601"/>
              <a:gd name="T24" fmla="*/ 68742 w 106"/>
              <a:gd name="T25" fmla="*/ 523875 h 601"/>
              <a:gd name="T26" fmla="*/ 114570 w 106"/>
              <a:gd name="T27" fmla="*/ 452437 h 601"/>
              <a:gd name="T28" fmla="*/ 137483 w 106"/>
              <a:gd name="T29" fmla="*/ 357187 h 601"/>
              <a:gd name="T30" fmla="*/ 137483 w 106"/>
              <a:gd name="T31" fmla="*/ 285750 h 601"/>
              <a:gd name="T32" fmla="*/ 137483 w 106"/>
              <a:gd name="T33" fmla="*/ 214312 h 601"/>
              <a:gd name="T34" fmla="*/ 137483 w 106"/>
              <a:gd name="T35" fmla="*/ 142875 h 601"/>
              <a:gd name="T36" fmla="*/ 137483 w 106"/>
              <a:gd name="T37" fmla="*/ 47625 h 601"/>
              <a:gd name="T38" fmla="*/ 137483 w 106"/>
              <a:gd name="T39" fmla="*/ 119062 h 601"/>
              <a:gd name="T40" fmla="*/ 137483 w 106"/>
              <a:gd name="T41" fmla="*/ 190500 h 601"/>
              <a:gd name="T42" fmla="*/ 137483 w 106"/>
              <a:gd name="T43" fmla="*/ 261937 h 601"/>
              <a:gd name="T44" fmla="*/ 137483 w 106"/>
              <a:gd name="T45" fmla="*/ 333375 h 601"/>
              <a:gd name="T46" fmla="*/ 160397 w 106"/>
              <a:gd name="T47" fmla="*/ 404812 h 601"/>
              <a:gd name="T48" fmla="*/ 137483 w 106"/>
              <a:gd name="T49" fmla="*/ 500062 h 601"/>
              <a:gd name="T50" fmla="*/ 137483 w 106"/>
              <a:gd name="T51" fmla="*/ 571500 h 601"/>
              <a:gd name="T52" fmla="*/ 91656 w 106"/>
              <a:gd name="T53" fmla="*/ 666750 h 601"/>
              <a:gd name="T54" fmla="*/ 91656 w 106"/>
              <a:gd name="T55" fmla="*/ 738187 h 601"/>
              <a:gd name="T56" fmla="*/ 0 w 106"/>
              <a:gd name="T57" fmla="*/ 857250 h 601"/>
              <a:gd name="T58" fmla="*/ 0 w 106"/>
              <a:gd name="T59" fmla="*/ 952500 h 601"/>
              <a:gd name="T60" fmla="*/ 91656 w 106"/>
              <a:gd name="T61" fmla="*/ 952500 h 601"/>
              <a:gd name="T62" fmla="*/ 91656 w 106"/>
              <a:gd name="T63" fmla="*/ 857250 h 601"/>
              <a:gd name="T64" fmla="*/ 91656 w 106"/>
              <a:gd name="T65" fmla="*/ 761999 h 601"/>
              <a:gd name="T66" fmla="*/ 91656 w 106"/>
              <a:gd name="T67" fmla="*/ 690562 h 601"/>
              <a:gd name="T68" fmla="*/ 91656 w 106"/>
              <a:gd name="T69" fmla="*/ 595312 h 601"/>
              <a:gd name="T70" fmla="*/ 91656 w 106"/>
              <a:gd name="T71" fmla="*/ 523875 h 601"/>
              <a:gd name="T72" fmla="*/ 114570 w 106"/>
              <a:gd name="T73" fmla="*/ 452437 h 601"/>
              <a:gd name="T74" fmla="*/ 137483 w 106"/>
              <a:gd name="T75" fmla="*/ 381000 h 601"/>
              <a:gd name="T76" fmla="*/ 137483 w 106"/>
              <a:gd name="T77" fmla="*/ 309562 h 601"/>
              <a:gd name="T78" fmla="*/ 137483 w 106"/>
              <a:gd name="T79" fmla="*/ 238125 h 601"/>
              <a:gd name="T80" fmla="*/ 160397 w 106"/>
              <a:gd name="T81" fmla="*/ 166687 h 601"/>
              <a:gd name="T82" fmla="*/ 137483 w 106"/>
              <a:gd name="T83" fmla="*/ 95250 h 601"/>
              <a:gd name="T84" fmla="*/ 137483 w 106"/>
              <a:gd name="T85" fmla="*/ 23812 h 601"/>
              <a:gd name="T86" fmla="*/ 68742 w 106"/>
              <a:gd name="T87" fmla="*/ 0 h 601"/>
              <a:gd name="T88" fmla="*/ 68742 w 106"/>
              <a:gd name="T89" fmla="*/ 71437 h 601"/>
              <a:gd name="T90" fmla="*/ 91656 w 106"/>
              <a:gd name="T91" fmla="*/ 142875 h 601"/>
              <a:gd name="T92" fmla="*/ 137483 w 106"/>
              <a:gd name="T93" fmla="*/ 214312 h 6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6"/>
              <a:gd name="T142" fmla="*/ 0 h 601"/>
              <a:gd name="T143" fmla="*/ 106 w 106"/>
              <a:gd name="T144" fmla="*/ 601 h 6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6" h="601">
                <a:moveTo>
                  <a:pt x="0" y="225"/>
                </a:moveTo>
                <a:lnTo>
                  <a:pt x="15" y="180"/>
                </a:lnTo>
                <a:lnTo>
                  <a:pt x="15" y="135"/>
                </a:lnTo>
                <a:lnTo>
                  <a:pt x="15" y="180"/>
                </a:lnTo>
                <a:lnTo>
                  <a:pt x="15" y="225"/>
                </a:lnTo>
                <a:lnTo>
                  <a:pt x="15" y="270"/>
                </a:lnTo>
                <a:lnTo>
                  <a:pt x="45" y="315"/>
                </a:lnTo>
                <a:lnTo>
                  <a:pt x="90" y="285"/>
                </a:lnTo>
                <a:lnTo>
                  <a:pt x="90" y="225"/>
                </a:lnTo>
                <a:lnTo>
                  <a:pt x="90" y="180"/>
                </a:lnTo>
                <a:lnTo>
                  <a:pt x="75" y="135"/>
                </a:lnTo>
                <a:lnTo>
                  <a:pt x="60" y="180"/>
                </a:lnTo>
                <a:lnTo>
                  <a:pt x="45" y="330"/>
                </a:lnTo>
                <a:lnTo>
                  <a:pt x="75" y="285"/>
                </a:lnTo>
                <a:lnTo>
                  <a:pt x="90" y="225"/>
                </a:lnTo>
                <a:lnTo>
                  <a:pt x="90" y="180"/>
                </a:lnTo>
                <a:lnTo>
                  <a:pt x="90" y="135"/>
                </a:lnTo>
                <a:lnTo>
                  <a:pt x="90" y="90"/>
                </a:lnTo>
                <a:lnTo>
                  <a:pt x="90" y="30"/>
                </a:lnTo>
                <a:lnTo>
                  <a:pt x="90" y="75"/>
                </a:lnTo>
                <a:lnTo>
                  <a:pt x="90" y="120"/>
                </a:lnTo>
                <a:lnTo>
                  <a:pt x="90" y="165"/>
                </a:lnTo>
                <a:lnTo>
                  <a:pt x="90" y="210"/>
                </a:lnTo>
                <a:lnTo>
                  <a:pt x="105" y="255"/>
                </a:lnTo>
                <a:lnTo>
                  <a:pt x="90" y="315"/>
                </a:lnTo>
                <a:lnTo>
                  <a:pt x="90" y="360"/>
                </a:lnTo>
                <a:lnTo>
                  <a:pt x="60" y="420"/>
                </a:lnTo>
                <a:lnTo>
                  <a:pt x="60" y="465"/>
                </a:lnTo>
                <a:lnTo>
                  <a:pt x="0" y="540"/>
                </a:lnTo>
                <a:lnTo>
                  <a:pt x="0" y="600"/>
                </a:lnTo>
                <a:lnTo>
                  <a:pt x="60" y="600"/>
                </a:lnTo>
                <a:lnTo>
                  <a:pt x="60" y="540"/>
                </a:lnTo>
                <a:lnTo>
                  <a:pt x="60" y="480"/>
                </a:lnTo>
                <a:lnTo>
                  <a:pt x="60" y="435"/>
                </a:lnTo>
                <a:lnTo>
                  <a:pt x="60" y="375"/>
                </a:lnTo>
                <a:lnTo>
                  <a:pt x="60" y="330"/>
                </a:lnTo>
                <a:lnTo>
                  <a:pt x="75" y="285"/>
                </a:lnTo>
                <a:lnTo>
                  <a:pt x="90" y="240"/>
                </a:lnTo>
                <a:lnTo>
                  <a:pt x="90" y="195"/>
                </a:lnTo>
                <a:lnTo>
                  <a:pt x="90" y="150"/>
                </a:lnTo>
                <a:lnTo>
                  <a:pt x="105" y="105"/>
                </a:lnTo>
                <a:lnTo>
                  <a:pt x="90" y="60"/>
                </a:lnTo>
                <a:lnTo>
                  <a:pt x="90" y="15"/>
                </a:lnTo>
                <a:lnTo>
                  <a:pt x="45" y="0"/>
                </a:lnTo>
                <a:lnTo>
                  <a:pt x="45" y="45"/>
                </a:lnTo>
                <a:lnTo>
                  <a:pt x="60" y="90"/>
                </a:lnTo>
                <a:lnTo>
                  <a:pt x="90" y="135"/>
                </a:lnTo>
              </a:path>
            </a:pathLst>
          </a:custGeom>
          <a:noFill/>
          <a:ln w="25400" cap="rnd" cmpd="sng">
            <a:solidFill>
              <a:srgbClr val="6E004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803775" y="53340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956175" y="51816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4879975" y="45720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956175" y="49530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4876803" y="3276600"/>
            <a:ext cx="441325" cy="4572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4800600" y="3505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162800" y="2286000"/>
            <a:ext cx="2133600" cy="3733800"/>
          </a:xfrm>
          <a:prstGeom prst="roundRect">
            <a:avLst>
              <a:gd name="adj" fmla="val 12486"/>
            </a:avLst>
          </a:prstGeom>
          <a:solidFill>
            <a:srgbClr val="E5405D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7620000" y="4419600"/>
            <a:ext cx="685800" cy="1066800"/>
          </a:xfrm>
          <a:prstGeom prst="ellipse">
            <a:avLst/>
          </a:prstGeom>
          <a:solidFill>
            <a:srgbClr val="6E0043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9067800" y="2590800"/>
            <a:ext cx="457200" cy="4572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382003" y="4595815"/>
            <a:ext cx="168275" cy="954087"/>
          </a:xfrm>
          <a:custGeom>
            <a:avLst/>
            <a:gdLst>
              <a:gd name="T0" fmla="*/ 0 w 106"/>
              <a:gd name="T1" fmla="*/ 357187 h 601"/>
              <a:gd name="T2" fmla="*/ 23812 w 106"/>
              <a:gd name="T3" fmla="*/ 285750 h 601"/>
              <a:gd name="T4" fmla="*/ 23812 w 106"/>
              <a:gd name="T5" fmla="*/ 214312 h 601"/>
              <a:gd name="T6" fmla="*/ 23812 w 106"/>
              <a:gd name="T7" fmla="*/ 285750 h 601"/>
              <a:gd name="T8" fmla="*/ 23812 w 106"/>
              <a:gd name="T9" fmla="*/ 357187 h 601"/>
              <a:gd name="T10" fmla="*/ 23812 w 106"/>
              <a:gd name="T11" fmla="*/ 428625 h 601"/>
              <a:gd name="T12" fmla="*/ 71438 w 106"/>
              <a:gd name="T13" fmla="*/ 500062 h 601"/>
              <a:gd name="T14" fmla="*/ 142875 w 106"/>
              <a:gd name="T15" fmla="*/ 452437 h 601"/>
              <a:gd name="T16" fmla="*/ 142875 w 106"/>
              <a:gd name="T17" fmla="*/ 357187 h 601"/>
              <a:gd name="T18" fmla="*/ 142875 w 106"/>
              <a:gd name="T19" fmla="*/ 285750 h 601"/>
              <a:gd name="T20" fmla="*/ 119063 w 106"/>
              <a:gd name="T21" fmla="*/ 214312 h 601"/>
              <a:gd name="T22" fmla="*/ 95250 w 106"/>
              <a:gd name="T23" fmla="*/ 285750 h 601"/>
              <a:gd name="T24" fmla="*/ 71438 w 106"/>
              <a:gd name="T25" fmla="*/ 523875 h 601"/>
              <a:gd name="T26" fmla="*/ 119063 w 106"/>
              <a:gd name="T27" fmla="*/ 452437 h 601"/>
              <a:gd name="T28" fmla="*/ 142875 w 106"/>
              <a:gd name="T29" fmla="*/ 357187 h 601"/>
              <a:gd name="T30" fmla="*/ 142875 w 106"/>
              <a:gd name="T31" fmla="*/ 285750 h 601"/>
              <a:gd name="T32" fmla="*/ 142875 w 106"/>
              <a:gd name="T33" fmla="*/ 214312 h 601"/>
              <a:gd name="T34" fmla="*/ 142875 w 106"/>
              <a:gd name="T35" fmla="*/ 142875 h 601"/>
              <a:gd name="T36" fmla="*/ 142875 w 106"/>
              <a:gd name="T37" fmla="*/ 47625 h 601"/>
              <a:gd name="T38" fmla="*/ 142875 w 106"/>
              <a:gd name="T39" fmla="*/ 119062 h 601"/>
              <a:gd name="T40" fmla="*/ 142875 w 106"/>
              <a:gd name="T41" fmla="*/ 190500 h 601"/>
              <a:gd name="T42" fmla="*/ 142875 w 106"/>
              <a:gd name="T43" fmla="*/ 261937 h 601"/>
              <a:gd name="T44" fmla="*/ 142875 w 106"/>
              <a:gd name="T45" fmla="*/ 333375 h 601"/>
              <a:gd name="T46" fmla="*/ 166688 w 106"/>
              <a:gd name="T47" fmla="*/ 404812 h 601"/>
              <a:gd name="T48" fmla="*/ 142875 w 106"/>
              <a:gd name="T49" fmla="*/ 500062 h 601"/>
              <a:gd name="T50" fmla="*/ 142875 w 106"/>
              <a:gd name="T51" fmla="*/ 571500 h 601"/>
              <a:gd name="T52" fmla="*/ 95250 w 106"/>
              <a:gd name="T53" fmla="*/ 666750 h 601"/>
              <a:gd name="T54" fmla="*/ 95250 w 106"/>
              <a:gd name="T55" fmla="*/ 738187 h 601"/>
              <a:gd name="T56" fmla="*/ 0 w 106"/>
              <a:gd name="T57" fmla="*/ 857250 h 601"/>
              <a:gd name="T58" fmla="*/ 0 w 106"/>
              <a:gd name="T59" fmla="*/ 952500 h 601"/>
              <a:gd name="T60" fmla="*/ 95250 w 106"/>
              <a:gd name="T61" fmla="*/ 952500 h 601"/>
              <a:gd name="T62" fmla="*/ 95250 w 106"/>
              <a:gd name="T63" fmla="*/ 857250 h 601"/>
              <a:gd name="T64" fmla="*/ 95250 w 106"/>
              <a:gd name="T65" fmla="*/ 761999 h 601"/>
              <a:gd name="T66" fmla="*/ 95250 w 106"/>
              <a:gd name="T67" fmla="*/ 690562 h 601"/>
              <a:gd name="T68" fmla="*/ 95250 w 106"/>
              <a:gd name="T69" fmla="*/ 595312 h 601"/>
              <a:gd name="T70" fmla="*/ 95250 w 106"/>
              <a:gd name="T71" fmla="*/ 523875 h 601"/>
              <a:gd name="T72" fmla="*/ 119063 w 106"/>
              <a:gd name="T73" fmla="*/ 452437 h 601"/>
              <a:gd name="T74" fmla="*/ 142875 w 106"/>
              <a:gd name="T75" fmla="*/ 381000 h 601"/>
              <a:gd name="T76" fmla="*/ 142875 w 106"/>
              <a:gd name="T77" fmla="*/ 309562 h 601"/>
              <a:gd name="T78" fmla="*/ 142875 w 106"/>
              <a:gd name="T79" fmla="*/ 238125 h 601"/>
              <a:gd name="T80" fmla="*/ 166688 w 106"/>
              <a:gd name="T81" fmla="*/ 166687 h 601"/>
              <a:gd name="T82" fmla="*/ 142875 w 106"/>
              <a:gd name="T83" fmla="*/ 95250 h 601"/>
              <a:gd name="T84" fmla="*/ 142875 w 106"/>
              <a:gd name="T85" fmla="*/ 23812 h 601"/>
              <a:gd name="T86" fmla="*/ 71438 w 106"/>
              <a:gd name="T87" fmla="*/ 0 h 601"/>
              <a:gd name="T88" fmla="*/ 71438 w 106"/>
              <a:gd name="T89" fmla="*/ 71437 h 601"/>
              <a:gd name="T90" fmla="*/ 95250 w 106"/>
              <a:gd name="T91" fmla="*/ 142875 h 601"/>
              <a:gd name="T92" fmla="*/ 142875 w 106"/>
              <a:gd name="T93" fmla="*/ 214312 h 6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6"/>
              <a:gd name="T142" fmla="*/ 0 h 601"/>
              <a:gd name="T143" fmla="*/ 106 w 106"/>
              <a:gd name="T144" fmla="*/ 601 h 6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6" h="601">
                <a:moveTo>
                  <a:pt x="0" y="225"/>
                </a:moveTo>
                <a:lnTo>
                  <a:pt x="15" y="180"/>
                </a:lnTo>
                <a:lnTo>
                  <a:pt x="15" y="135"/>
                </a:lnTo>
                <a:lnTo>
                  <a:pt x="15" y="180"/>
                </a:lnTo>
                <a:lnTo>
                  <a:pt x="15" y="225"/>
                </a:lnTo>
                <a:lnTo>
                  <a:pt x="15" y="270"/>
                </a:lnTo>
                <a:lnTo>
                  <a:pt x="45" y="315"/>
                </a:lnTo>
                <a:lnTo>
                  <a:pt x="90" y="285"/>
                </a:lnTo>
                <a:lnTo>
                  <a:pt x="90" y="225"/>
                </a:lnTo>
                <a:lnTo>
                  <a:pt x="90" y="180"/>
                </a:lnTo>
                <a:lnTo>
                  <a:pt x="75" y="135"/>
                </a:lnTo>
                <a:lnTo>
                  <a:pt x="60" y="180"/>
                </a:lnTo>
                <a:lnTo>
                  <a:pt x="45" y="330"/>
                </a:lnTo>
                <a:lnTo>
                  <a:pt x="75" y="285"/>
                </a:lnTo>
                <a:lnTo>
                  <a:pt x="90" y="225"/>
                </a:lnTo>
                <a:lnTo>
                  <a:pt x="90" y="180"/>
                </a:lnTo>
                <a:lnTo>
                  <a:pt x="90" y="135"/>
                </a:lnTo>
                <a:lnTo>
                  <a:pt x="90" y="90"/>
                </a:lnTo>
                <a:lnTo>
                  <a:pt x="90" y="30"/>
                </a:lnTo>
                <a:lnTo>
                  <a:pt x="90" y="75"/>
                </a:lnTo>
                <a:lnTo>
                  <a:pt x="90" y="120"/>
                </a:lnTo>
                <a:lnTo>
                  <a:pt x="90" y="165"/>
                </a:lnTo>
                <a:lnTo>
                  <a:pt x="90" y="210"/>
                </a:lnTo>
                <a:lnTo>
                  <a:pt x="105" y="255"/>
                </a:lnTo>
                <a:lnTo>
                  <a:pt x="90" y="315"/>
                </a:lnTo>
                <a:lnTo>
                  <a:pt x="90" y="360"/>
                </a:lnTo>
                <a:lnTo>
                  <a:pt x="60" y="420"/>
                </a:lnTo>
                <a:lnTo>
                  <a:pt x="60" y="465"/>
                </a:lnTo>
                <a:lnTo>
                  <a:pt x="0" y="540"/>
                </a:lnTo>
                <a:lnTo>
                  <a:pt x="0" y="600"/>
                </a:lnTo>
                <a:lnTo>
                  <a:pt x="60" y="600"/>
                </a:lnTo>
                <a:lnTo>
                  <a:pt x="60" y="540"/>
                </a:lnTo>
                <a:lnTo>
                  <a:pt x="60" y="480"/>
                </a:lnTo>
                <a:lnTo>
                  <a:pt x="60" y="435"/>
                </a:lnTo>
                <a:lnTo>
                  <a:pt x="60" y="375"/>
                </a:lnTo>
                <a:lnTo>
                  <a:pt x="60" y="330"/>
                </a:lnTo>
                <a:lnTo>
                  <a:pt x="75" y="285"/>
                </a:lnTo>
                <a:lnTo>
                  <a:pt x="90" y="240"/>
                </a:lnTo>
                <a:lnTo>
                  <a:pt x="90" y="195"/>
                </a:lnTo>
                <a:lnTo>
                  <a:pt x="90" y="150"/>
                </a:lnTo>
                <a:lnTo>
                  <a:pt x="105" y="105"/>
                </a:lnTo>
                <a:lnTo>
                  <a:pt x="90" y="60"/>
                </a:lnTo>
                <a:lnTo>
                  <a:pt x="90" y="15"/>
                </a:lnTo>
                <a:lnTo>
                  <a:pt x="45" y="0"/>
                </a:lnTo>
                <a:lnTo>
                  <a:pt x="45" y="45"/>
                </a:lnTo>
                <a:lnTo>
                  <a:pt x="60" y="90"/>
                </a:lnTo>
                <a:lnTo>
                  <a:pt x="90" y="135"/>
                </a:lnTo>
              </a:path>
            </a:pathLst>
          </a:custGeom>
          <a:noFill/>
          <a:ln w="25400" cap="rnd" cmpd="sng">
            <a:solidFill>
              <a:srgbClr val="6E004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9067800" y="5181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89916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9067800" y="4876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9448803" y="2590800"/>
            <a:ext cx="441325" cy="4572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1" name="Oval 27"/>
          <p:cNvSpPr>
            <a:spLocks noChangeArrowheads="1"/>
          </p:cNvSpPr>
          <p:nvPr/>
        </p:nvSpPr>
        <p:spPr bwMode="auto">
          <a:xfrm>
            <a:off x="9525003" y="3352800"/>
            <a:ext cx="441325" cy="4572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AutoShape 28"/>
          <p:cNvSpPr>
            <a:spLocks noChangeArrowheads="1"/>
          </p:cNvSpPr>
          <p:nvPr/>
        </p:nvSpPr>
        <p:spPr bwMode="auto">
          <a:xfrm>
            <a:off x="8991600" y="3352800"/>
            <a:ext cx="533400" cy="457200"/>
          </a:xfrm>
          <a:prstGeom prst="parallelogram">
            <a:avLst>
              <a:gd name="adj" fmla="val 29150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Freeform 29"/>
          <p:cNvSpPr>
            <a:spLocks/>
          </p:cNvSpPr>
          <p:nvPr/>
        </p:nvSpPr>
        <p:spPr bwMode="auto">
          <a:xfrm>
            <a:off x="9118600" y="3505200"/>
            <a:ext cx="482600" cy="533400"/>
          </a:xfrm>
          <a:custGeom>
            <a:avLst/>
            <a:gdLst>
              <a:gd name="T0" fmla="*/ 330200 w 304"/>
              <a:gd name="T1" fmla="*/ 76200 h 336"/>
              <a:gd name="T2" fmla="*/ 25400 w 304"/>
              <a:gd name="T3" fmla="*/ 76200 h 336"/>
              <a:gd name="T4" fmla="*/ 482600 w 304"/>
              <a:gd name="T5" fmla="*/ 533400 h 336"/>
              <a:gd name="T6" fmla="*/ 0 60000 65536"/>
              <a:gd name="T7" fmla="*/ 0 60000 65536"/>
              <a:gd name="T8" fmla="*/ 0 60000 65536"/>
              <a:gd name="T9" fmla="*/ 0 w 304"/>
              <a:gd name="T10" fmla="*/ 0 h 336"/>
              <a:gd name="T11" fmla="*/ 304 w 3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336">
                <a:moveTo>
                  <a:pt x="208" y="48"/>
                </a:moveTo>
                <a:cubicBezTo>
                  <a:pt x="104" y="24"/>
                  <a:pt x="0" y="0"/>
                  <a:pt x="16" y="48"/>
                </a:cubicBezTo>
                <a:cubicBezTo>
                  <a:pt x="32" y="96"/>
                  <a:pt x="48" y="80"/>
                  <a:pt x="304" y="336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8915400" y="54864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5" name="Oval 31"/>
          <p:cNvSpPr>
            <a:spLocks noChangeArrowheads="1"/>
          </p:cNvSpPr>
          <p:nvPr/>
        </p:nvSpPr>
        <p:spPr bwMode="auto">
          <a:xfrm>
            <a:off x="8382000" y="36576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8229600" y="34290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7" name="Oval 33"/>
          <p:cNvSpPr>
            <a:spLocks noChangeArrowheads="1"/>
          </p:cNvSpPr>
          <p:nvPr/>
        </p:nvSpPr>
        <p:spPr bwMode="auto">
          <a:xfrm>
            <a:off x="8534400" y="3429000"/>
            <a:ext cx="146050" cy="1524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8" name="Line 34"/>
          <p:cNvSpPr>
            <a:spLocks noChangeShapeType="1"/>
          </p:cNvSpPr>
          <p:nvPr/>
        </p:nvSpPr>
        <p:spPr bwMode="auto">
          <a:xfrm flipV="1">
            <a:off x="8458200" y="3886200"/>
            <a:ext cx="0" cy="609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3733800" y="4648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3962400" y="4648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8077200" y="4648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7848600" y="4648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-1235075" y="4537076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3657600" y="4953000"/>
            <a:ext cx="14605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3886200" y="4953000"/>
            <a:ext cx="14605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8001000" y="4953000"/>
            <a:ext cx="152400" cy="1524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7772400" y="4953000"/>
            <a:ext cx="152400" cy="152400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28" name="Freeform 44"/>
          <p:cNvSpPr>
            <a:spLocks/>
          </p:cNvSpPr>
          <p:nvPr/>
        </p:nvSpPr>
        <p:spPr bwMode="auto">
          <a:xfrm>
            <a:off x="7353300" y="2692400"/>
            <a:ext cx="1714500" cy="2260600"/>
          </a:xfrm>
          <a:custGeom>
            <a:avLst/>
            <a:gdLst>
              <a:gd name="T0" fmla="*/ 419100 w 1080"/>
              <a:gd name="T1" fmla="*/ 2260600 h 1424"/>
              <a:gd name="T2" fmla="*/ 114300 w 1080"/>
              <a:gd name="T3" fmla="*/ 1117600 h 1424"/>
              <a:gd name="T4" fmla="*/ 1104900 w 1080"/>
              <a:gd name="T5" fmla="*/ 279400 h 1424"/>
              <a:gd name="T6" fmla="*/ 1714500 w 1080"/>
              <a:gd name="T7" fmla="*/ 66040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1080"/>
              <a:gd name="T13" fmla="*/ 0 h 1424"/>
              <a:gd name="T14" fmla="*/ 1080 w 108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0" h="1424">
                <a:moveTo>
                  <a:pt x="264" y="1424"/>
                </a:moveTo>
                <a:cubicBezTo>
                  <a:pt x="132" y="1168"/>
                  <a:pt x="0" y="912"/>
                  <a:pt x="72" y="704"/>
                </a:cubicBezTo>
                <a:cubicBezTo>
                  <a:pt x="144" y="496"/>
                  <a:pt x="528" y="224"/>
                  <a:pt x="696" y="176"/>
                </a:cubicBezTo>
                <a:cubicBezTo>
                  <a:pt x="864" y="128"/>
                  <a:pt x="1016" y="0"/>
                  <a:pt x="1080" y="416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3117" name="Picture 45" descr="j02135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428625"/>
            <a:ext cx="952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430" name="Oval 46"/>
          <p:cNvSpPr>
            <a:spLocks noChangeArrowheads="1"/>
          </p:cNvSpPr>
          <p:nvPr/>
        </p:nvSpPr>
        <p:spPr bwMode="auto">
          <a:xfrm>
            <a:off x="5426078" y="3298825"/>
            <a:ext cx="441325" cy="4572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3557318" y="1522413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>
                <a:latin typeface="Arial" pitchFamily="34" charset="0"/>
              </a:rPr>
              <a:t>NORMAL</a:t>
            </a:r>
            <a:endParaRPr lang="en-US">
              <a:latin typeface="Arial" pitchFamily="34" charset="0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7988144" y="1522413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>
                <a:latin typeface="Arial" pitchFamily="34" charset="0"/>
              </a:rPr>
              <a:t>FH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0243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1" grpId="0" animBg="1"/>
      <p:bldP spid="144412" grpId="0" animBg="1"/>
      <p:bldP spid="144413" grpId="0" animBg="1"/>
      <p:bldP spid="144415" grpId="0" animBg="1"/>
      <p:bldP spid="144416" grpId="0" animBg="1"/>
      <p:bldP spid="144417" grpId="0" animBg="1"/>
      <p:bldP spid="144418" grpId="0" animBg="1"/>
      <p:bldP spid="144428" grpId="0" animBg="1"/>
      <p:bldP spid="1444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-80272"/>
            <a:ext cx="9144000" cy="69382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5601" y="836712"/>
            <a:ext cx="7173127" cy="52338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609604"/>
            <a:ext cx="12192000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What are the various criteria for the diagnosis of FH?</a:t>
            </a:r>
            <a:br>
              <a:rPr lang="en-US" b="1" dirty="0"/>
            </a:br>
            <a:endParaRPr lang="en-MY" dirty="0">
              <a:latin typeface="Arial" charset="0"/>
              <a:cs typeface="Arial" charset="0"/>
            </a:endParaRP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0" y="2142072"/>
            <a:ext cx="12192000" cy="40952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/>
              <a:t>Dutch  Lipid Clinic Network diagnostic scoring</a:t>
            </a:r>
          </a:p>
          <a:p>
            <a:pPr>
              <a:defRPr/>
            </a:pPr>
            <a:r>
              <a:rPr lang="en-US" sz="4000" dirty="0"/>
              <a:t>Simon Broome’s criteria</a:t>
            </a:r>
          </a:p>
          <a:p>
            <a:pPr>
              <a:defRPr/>
            </a:pPr>
            <a:r>
              <a:rPr lang="en-US" sz="4000" dirty="0" err="1"/>
              <a:t>MedPed</a:t>
            </a:r>
            <a:r>
              <a:rPr lang="en-US" sz="4000" dirty="0"/>
              <a:t> criteria for FH</a:t>
            </a:r>
          </a:p>
          <a:p>
            <a:pPr>
              <a:defRPr/>
            </a:pPr>
            <a:r>
              <a:rPr lang="en-US" sz="4000" dirty="0"/>
              <a:t>NCEP ATPIII criteria</a:t>
            </a:r>
          </a:p>
          <a:p>
            <a:pPr>
              <a:defRPr/>
            </a:pPr>
            <a:endParaRPr lang="en-M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218" y="0"/>
            <a:ext cx="10237326" cy="683790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919536" y="1268760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9536" y="272843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Features of FH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64896" y="2632610"/>
            <a:ext cx="403244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Cholesterol 7.0-14 </a:t>
            </a:r>
            <a:r>
              <a:rPr lang="en-US" altLang="en-US" sz="2000" dirty="0" err="1">
                <a:solidFill>
                  <a:srgbClr val="FFFFFF"/>
                </a:solidFill>
                <a:latin typeface="Arial" charset="0"/>
              </a:rPr>
              <a:t>mmol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/L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One major genetic defect in LDL metabolism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 err="1">
                <a:solidFill>
                  <a:srgbClr val="FFFFFF"/>
                </a:solidFill>
                <a:latin typeface="Arial" charset="0"/>
              </a:rPr>
              <a:t>Arcus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Arial" charset="0"/>
              </a:rPr>
              <a:t>cornealis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 and Achilles tendon </a:t>
            </a:r>
            <a:r>
              <a:rPr lang="en-US" altLang="en-US" sz="2000" dirty="0" err="1">
                <a:solidFill>
                  <a:srgbClr val="FFFFFF"/>
                </a:solidFill>
                <a:latin typeface="Arial" charset="0"/>
              </a:rPr>
              <a:t>xanthomas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 often present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CHD onset 30-60 years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Most respond to drugs, but individual response variable</a:t>
            </a:r>
            <a:endParaRPr lang="en-GB" alt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016553" y="2632610"/>
            <a:ext cx="431216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Cholesterol 10-28 </a:t>
            </a:r>
            <a:r>
              <a:rPr lang="en-US" altLang="en-US" sz="2000" dirty="0" err="1">
                <a:solidFill>
                  <a:srgbClr val="FFFFFF"/>
                </a:solidFill>
                <a:latin typeface="Arial" charset="0"/>
              </a:rPr>
              <a:t>mmol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/L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Two major genetic defects in LDL metabolism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Tendon and cutaneous </a:t>
            </a:r>
            <a:r>
              <a:rPr lang="en-US" altLang="en-US" sz="2000" dirty="0" err="1">
                <a:solidFill>
                  <a:srgbClr val="FFFFFF"/>
                </a:solidFill>
                <a:latin typeface="Arial" charset="0"/>
              </a:rPr>
              <a:t>xanthomas</a:t>
            </a: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 often before age 10 years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CHD onset in childhood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endParaRPr lang="en-US" altLang="en-US" sz="2000" dirty="0">
              <a:solidFill>
                <a:srgbClr val="FFFFFF"/>
              </a:solidFill>
              <a:latin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Poorly responsive to drugs; apheresis often indicated</a:t>
            </a:r>
            <a:endParaRPr lang="en-GB" alt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810258" y="1813350"/>
            <a:ext cx="414172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9FD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alt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Heterozygous FH </a:t>
            </a:r>
            <a:endParaRPr lang="en-GB" altLang="en-US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897346" y="1813350"/>
            <a:ext cx="423110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9FD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Homozygous FH</a:t>
            </a:r>
            <a:endParaRPr lang="en-GB" altLang="en-US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081120" y="2420888"/>
            <a:ext cx="36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72635" y="2420888"/>
            <a:ext cx="36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3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497" y="0"/>
            <a:ext cx="9040165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1484784"/>
            <a:ext cx="8064896" cy="460851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PCSK9 inhibitor: Evolocumab (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Repatha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), Alirocumab (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Praluent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00"/>
                </a:solidFill>
              </a:rPr>
              <a:t>Microsomal</a:t>
            </a:r>
            <a:r>
              <a:rPr lang="en-US" sz="3200" dirty="0">
                <a:solidFill>
                  <a:srgbClr val="FFFF00"/>
                </a:solidFill>
              </a:rPr>
              <a:t> TG Transfer Protein Inhibitors –</a:t>
            </a:r>
            <a:r>
              <a:rPr lang="en-US" sz="3200" dirty="0" err="1">
                <a:solidFill>
                  <a:srgbClr val="FFFF00"/>
                </a:solidFill>
              </a:rPr>
              <a:t>eg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lomitapide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Juxtapid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Antisense </a:t>
            </a:r>
            <a:r>
              <a:rPr lang="en-US" sz="3200" dirty="0" err="1">
                <a:solidFill>
                  <a:srgbClr val="FFFF00"/>
                </a:solidFill>
              </a:rPr>
              <a:t>oligonucleotides</a:t>
            </a:r>
            <a:r>
              <a:rPr lang="en-US" sz="3200" dirty="0">
                <a:solidFill>
                  <a:srgbClr val="FFFF00"/>
                </a:solidFill>
              </a:rPr>
              <a:t> (ASO) to inhibit </a:t>
            </a:r>
            <a:r>
              <a:rPr lang="en-US" sz="3200" dirty="0" err="1">
                <a:solidFill>
                  <a:srgbClr val="FFFF00"/>
                </a:solidFill>
              </a:rPr>
              <a:t>Apolipoprotein</a:t>
            </a:r>
            <a:r>
              <a:rPr lang="en-US" sz="3200" dirty="0">
                <a:solidFill>
                  <a:srgbClr val="FFFF00"/>
                </a:solidFill>
              </a:rPr>
              <a:t> B production –</a:t>
            </a:r>
            <a:r>
              <a:rPr lang="en-US" sz="3200" dirty="0" err="1">
                <a:solidFill>
                  <a:srgbClr val="FFFF00"/>
                </a:solidFill>
              </a:rPr>
              <a:t>eg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Mipomersen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Kynamro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AU" sz="3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3000" dirty="0"/>
              <a:t>Above therapy should be considered as adjunctive treatments to diet and cholesterol lowering drugs in adults with homozygous FH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47528" y="1484784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19536" y="56087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Adults: New Therapies</a:t>
            </a:r>
          </a:p>
        </p:txBody>
      </p:sp>
    </p:spTree>
    <p:extLst>
      <p:ext uri="{BB962C8B-B14F-4D97-AF65-F5344CB8AC3E}">
        <p14:creationId xmlns:p14="http://schemas.microsoft.com/office/powerpoint/2010/main" val="329228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521" y="620688"/>
            <a:ext cx="8720207" cy="45224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12192000" cy="108012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Case presentation#13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12192000" cy="4234413"/>
          </a:xfrm>
        </p:spPr>
        <p:txBody>
          <a:bodyPr>
            <a:normAutofit/>
          </a:bodyPr>
          <a:lstStyle/>
          <a:p>
            <a:r>
              <a:rPr lang="en-US" sz="2800" dirty="0"/>
              <a:t>45 year old Caucasian presented with acute ant MI treated successfully  with an urgent PCI.  He had stroke 5 years ago from which he has recovered. He had left carotid endarterectomy at age 41.  He is non smoker and now working as a financial advisor.</a:t>
            </a:r>
          </a:p>
          <a:p>
            <a:r>
              <a:rPr lang="en-US" sz="2800" dirty="0"/>
              <a:t>His physical exam is normal, </a:t>
            </a:r>
          </a:p>
          <a:p>
            <a:r>
              <a:rPr lang="en-US" sz="2800" dirty="0"/>
              <a:t>His medication: ASA, </a:t>
            </a:r>
            <a:r>
              <a:rPr lang="en-US" sz="2800" dirty="0" err="1"/>
              <a:t>atenolol</a:t>
            </a:r>
            <a:r>
              <a:rPr lang="en-US" sz="2800" dirty="0"/>
              <a:t>, </a:t>
            </a:r>
            <a:r>
              <a:rPr lang="en-US" sz="2800" dirty="0" err="1"/>
              <a:t>atrovastatin</a:t>
            </a:r>
            <a:r>
              <a:rPr lang="en-US" sz="2800" dirty="0"/>
              <a:t> 80mg/day, </a:t>
            </a:r>
            <a:r>
              <a:rPr lang="en-US" sz="2800" dirty="0" err="1"/>
              <a:t>ezetimibe</a:t>
            </a:r>
            <a:r>
              <a:rPr lang="en-US" sz="2800" dirty="0"/>
              <a:t> 10mg/day </a:t>
            </a:r>
          </a:p>
          <a:p>
            <a:r>
              <a:rPr lang="en-US" sz="2800" dirty="0"/>
              <a:t>His lipid profile : Total cholesterol 280mg/dl, HDL-C 40mg/dl, TGL 200mg/dl, LDL-C  189mg/dl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40650" cy="10668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AU" dirty="0"/>
              <a:t>What is “FH”? What does it cause?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484315"/>
            <a:ext cx="4859338" cy="5184775"/>
          </a:xfrm>
          <a:noFill/>
        </p:spPr>
        <p:txBody>
          <a:bodyPr vert="horz" lIns="90488" tIns="44450" rIns="90488" bIns="44450" rtlCol="0" anchor="ctr"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AU" sz="2000" dirty="0"/>
              <a:t>FH is</a:t>
            </a:r>
            <a:r>
              <a:rPr lang="en-AU" sz="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AU" dirty="0"/>
              <a:t>Co-dominant mutation of genes affecting formation or function of the LDL-receptor </a:t>
            </a:r>
          </a:p>
          <a:p>
            <a:pPr lvl="1">
              <a:lnSpc>
                <a:spcPct val="80000"/>
              </a:lnSpc>
            </a:pPr>
            <a:r>
              <a:rPr lang="en-AU" dirty="0"/>
              <a:t>This causes metabolic and clinical consequences including  precocious cardiovascular disease (CVD)	</a:t>
            </a:r>
          </a:p>
          <a:p>
            <a:pPr lvl="1">
              <a:lnSpc>
                <a:spcPct val="80000"/>
              </a:lnSpc>
              <a:buNone/>
            </a:pPr>
            <a:r>
              <a:rPr lang="en-AU" dirty="0"/>
              <a:t>	</a:t>
            </a:r>
          </a:p>
          <a:p>
            <a:pPr>
              <a:lnSpc>
                <a:spcPct val="80000"/>
              </a:lnSpc>
            </a:pPr>
            <a:r>
              <a:rPr lang="en-AU" dirty="0"/>
              <a:t>Metabolic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Increased LDL, 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Reduced clearance of remnants including LDL’s precursor, IDL.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Increased </a:t>
            </a:r>
            <a:r>
              <a:rPr lang="en-AU" sz="1400" dirty="0" err="1"/>
              <a:t>Lp</a:t>
            </a:r>
            <a:r>
              <a:rPr lang="en-AU" sz="1400" dirty="0"/>
              <a:t>(a)?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Reduced HDL? 	</a:t>
            </a:r>
          </a:p>
          <a:p>
            <a:pPr lvl="1">
              <a:lnSpc>
                <a:spcPct val="80000"/>
              </a:lnSpc>
              <a:buSzPct val="75000"/>
              <a:buNone/>
            </a:pPr>
            <a:r>
              <a:rPr lang="en-AU" sz="1200" dirty="0"/>
              <a:t>	</a:t>
            </a:r>
            <a:r>
              <a:rPr lang="en-AU" sz="900" dirty="0"/>
              <a:t>	</a:t>
            </a:r>
          </a:p>
          <a:p>
            <a:pPr>
              <a:lnSpc>
                <a:spcPct val="80000"/>
              </a:lnSpc>
            </a:pPr>
            <a:r>
              <a:rPr lang="en-AU" dirty="0"/>
              <a:t>Clinical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Dominant: 50% of each generation. Risk 50:50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Premature CHD, CVD and PVD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Aortic </a:t>
            </a:r>
            <a:r>
              <a:rPr lang="en-AU" sz="1400" dirty="0" err="1"/>
              <a:t>stenosis</a:t>
            </a:r>
            <a:endParaRPr lang="en-AU" sz="1400" dirty="0"/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Tendon </a:t>
            </a:r>
            <a:r>
              <a:rPr lang="en-AU" sz="1400" dirty="0" err="1"/>
              <a:t>xanthomas</a:t>
            </a:r>
            <a:r>
              <a:rPr lang="en-AU" sz="1400" dirty="0"/>
              <a:t> (11%) specific?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Corneal </a:t>
            </a:r>
            <a:r>
              <a:rPr lang="en-AU" sz="1400" dirty="0" err="1"/>
              <a:t>arcus</a:t>
            </a:r>
            <a:r>
              <a:rPr lang="en-AU" sz="1400" dirty="0"/>
              <a:t> (27%) non-specific &gt; 40y?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 err="1"/>
              <a:t>Xanthelasmas</a:t>
            </a:r>
            <a:r>
              <a:rPr lang="en-AU" sz="1400" dirty="0"/>
              <a:t> (12%) nonspecific 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dirty="0"/>
              <a:t>No signs highly sensitive 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AU" sz="1400" b="1" dirty="0"/>
              <a:t>FH IS NOT JUST HIGH CHOLESTEROL IN A PATIENT AND THEIR RELATIVE(S)</a:t>
            </a:r>
            <a:endParaRPr lang="en-AU" sz="900" b="1" dirty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0" y="1484313"/>
            <a:ext cx="27368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arcus_senil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600" y="3068640"/>
            <a:ext cx="2736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m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1050" y="4365625"/>
            <a:ext cx="2095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772816"/>
            <a:ext cx="8064896" cy="547260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FH accelerates </a:t>
            </a:r>
            <a:r>
              <a:rPr lang="en-AU" sz="3200" dirty="0"/>
              <a:t>atherosclerotic cardiovascular disease, especially coronary heart disease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Clinical manifestations often occurring after one to four decades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There are probably more than 20 million people with FH worldwide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AU" sz="3200" dirty="0"/>
          </a:p>
          <a:p>
            <a:pPr>
              <a:buFont typeface="Arial" panose="020B0604020202020204" pitchFamily="34" charset="0"/>
              <a:buChar char="•"/>
            </a:pPr>
            <a:endParaRPr lang="en-AU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19536" y="1556792"/>
            <a:ext cx="835292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9536" y="560875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Familial Hypercholesterolaemia</a:t>
            </a:r>
          </a:p>
        </p:txBody>
      </p:sp>
    </p:spTree>
    <p:extLst>
      <p:ext uri="{BB962C8B-B14F-4D97-AF65-F5344CB8AC3E}">
        <p14:creationId xmlns:p14="http://schemas.microsoft.com/office/powerpoint/2010/main" val="3371904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76672"/>
            <a:ext cx="9145490" cy="61211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xtA">
            <a:extLst>
              <a:ext uri="{FF2B5EF4-FFF2-40B4-BE49-F238E27FC236}">
                <a16:creationId xmlns:a16="http://schemas.microsoft.com/office/drawing/2014/main" id="{23B01EC2-1A38-4797-956F-2E6A8BA99EDA}"/>
              </a:ext>
            </a:extLst>
          </p:cNvPr>
          <p:cNvSpPr>
            <a:spLocks noGrp="1"/>
          </p:cNvSpPr>
          <p:nvPr>
            <p:ph type="title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What is Next Step in Management of this Patient? </a:t>
            </a:r>
          </a:p>
        </p:txBody>
      </p:sp>
      <p:sp>
        <p:nvSpPr>
          <p:cNvPr id="3" name="ContextB">
            <a:extLst>
              <a:ext uri="{FF2B5EF4-FFF2-40B4-BE49-F238E27FC236}">
                <a16:creationId xmlns:a16="http://schemas.microsoft.com/office/drawing/2014/main" id="{515C661A-5AB5-412C-B7CC-429AC3ED61BA}"/>
              </a:ext>
            </a:extLst>
          </p:cNvPr>
          <p:cNvSpPr>
            <a:spLocks noGrp="1"/>
          </p:cNvSpPr>
          <p:nvPr>
            <p:ph type="body" idx="11"/>
            <p:custDataLst>
              <p:tags r:id="rId4"/>
            </p:custDataLst>
          </p:nvPr>
        </p:nvSpPr>
        <p:spPr>
          <a:xfrm>
            <a:off x="457200" y="2204863"/>
            <a:ext cx="5080000" cy="3738735"/>
          </a:xfrm>
        </p:spPr>
        <p:txBody>
          <a:bodyPr/>
          <a:lstStyle/>
          <a:p>
            <a:r>
              <a:rPr lang="en-US" dirty="0"/>
              <a:t>Family History</a:t>
            </a:r>
          </a:p>
          <a:p>
            <a:r>
              <a:rPr lang="en-US" dirty="0"/>
              <a:t>Previous lipid profile before treatment</a:t>
            </a:r>
          </a:p>
          <a:p>
            <a:r>
              <a:rPr lang="en-US" dirty="0"/>
              <a:t>Genetic testing</a:t>
            </a:r>
          </a:p>
          <a:p>
            <a:r>
              <a:rPr lang="en-US" dirty="0"/>
              <a:t>Measurement of Cholesterol particles and apo B, </a:t>
            </a:r>
            <a:r>
              <a:rPr lang="en-US" dirty="0" err="1"/>
              <a:t>Lpa</a:t>
            </a:r>
            <a:endParaRPr lang="en-US" dirty="0"/>
          </a:p>
          <a:p>
            <a:r>
              <a:rPr lang="en-US" dirty="0"/>
              <a:t>1 and 2</a:t>
            </a:r>
          </a:p>
        </p:txBody>
      </p:sp>
      <p:sp>
        <p:nvSpPr>
          <p:cNvPr id="4" name="PollCounter1" hidden="1">
            <a:extLst>
              <a:ext uri="{FF2B5EF4-FFF2-40B4-BE49-F238E27FC236}">
                <a16:creationId xmlns:a16="http://schemas.microsoft.com/office/drawing/2014/main" id="{004A18EE-A711-446A-ACF0-811774B1A79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00" y="6286500"/>
            <a:ext cx="1270000" cy="40011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vert="horz" rtlCol="0">
            <a:spAutoFit/>
          </a:bodyPr>
          <a:lstStyle/>
          <a:p>
            <a:pPr algn="ctr"/>
            <a:r>
              <a:rPr lang="en-US" sz="2000"/>
              <a:t>62 / 150</a:t>
            </a:r>
          </a:p>
        </p:txBody>
      </p:sp>
      <p:sp>
        <p:nvSpPr>
          <p:cNvPr id="5" name="CrossTabLblShape" hidden="1">
            <a:extLst>
              <a:ext uri="{FF2B5EF4-FFF2-40B4-BE49-F238E27FC236}">
                <a16:creationId xmlns:a16="http://schemas.microsoft.com/office/drawing/2014/main" id="{E7D54CB2-42F8-4976-B28C-2481286484CE}"/>
              </a:ext>
            </a:extLst>
          </p:cNvPr>
          <p:cNvSpPr txBox="1"/>
          <p:nvPr/>
        </p:nvSpPr>
        <p:spPr>
          <a:xfrm>
            <a:off x="1854200" y="6286500"/>
            <a:ext cx="1909497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000"/>
              <a:t>Cross-tab label</a:t>
            </a:r>
          </a:p>
        </p:txBody>
      </p:sp>
      <p:graphicFrame>
        <p:nvGraphicFramePr>
          <p:cNvPr id="6" name="OTChartCtrl1">
            <a:extLst>
              <a:ext uri="{FF2B5EF4-FFF2-40B4-BE49-F238E27FC236}">
                <a16:creationId xmlns:a16="http://schemas.microsoft.com/office/drawing/2014/main" id="{1ECC4EDA-8119-4904-878A-B3FE0DCF1957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417572941"/>
              </p:ext>
            </p:extLst>
          </p:nvPr>
        </p:nvGraphicFramePr>
        <p:xfrm>
          <a:off x="6096000" y="2420888"/>
          <a:ext cx="66040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10" imgW="8250865" imgH="5393479" progId="MSGraph.Chart.8">
                  <p:embed followColorScheme="full"/>
                </p:oleObj>
              </mc:Choice>
              <mc:Fallback>
                <p:oleObj name="Chart" r:id="rId10" imgW="8250865" imgH="539347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0" y="2420888"/>
                        <a:ext cx="6604000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ndVoteShape">
            <a:extLst>
              <a:ext uri="{FF2B5EF4-FFF2-40B4-BE49-F238E27FC236}">
                <a16:creationId xmlns:a16="http://schemas.microsoft.com/office/drawing/2014/main" id="{E9C5696F-7A46-4D77-BED7-32D660723EBE}"/>
              </a:ext>
            </a:extLst>
          </p:cNvPr>
          <p:cNvSpPr txBox="1"/>
          <p:nvPr/>
        </p:nvSpPr>
        <p:spPr>
          <a:xfrm>
            <a:off x="-1270000" y="0"/>
            <a:ext cx="1143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9" name="Timer1">
            <a:extLst>
              <a:ext uri="{FF2B5EF4-FFF2-40B4-BE49-F238E27FC236}">
                <a16:creationId xmlns:a16="http://schemas.microsoft.com/office/drawing/2014/main" id="{1DF44EB3-FA9D-4222-B484-504D689FF9D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061700" y="6051610"/>
            <a:ext cx="952500" cy="635000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</p:spPr>
        <p:txBody>
          <a:bodyPr vert="horz" wrap="none" rtlCol="0">
            <a:noAutofit/>
          </a:bodyPr>
          <a:lstStyle/>
          <a:p>
            <a:pPr algn="ctr"/>
            <a:r>
              <a:rPr lang="en-US" sz="3600"/>
              <a:t>14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3" name="OPActiveX" r:id="rId8" imgW="380880" imgH="380880"/>
        </mc:Choice>
        <mc:Fallback>
          <p:control name="OPActiveX" r:id="rId8" imgW="380880" imgH="380880">
            <p:pic>
              <p:nvPicPr>
                <p:cNvPr id="7" name="OPActiveX" hidden="1">
                  <a:extLst>
                    <a:ext uri="{FF2B5EF4-FFF2-40B4-BE49-F238E27FC236}">
                      <a16:creationId xmlns:a16="http://schemas.microsoft.com/office/drawing/2014/main" id="{4F2CDA7B-7E88-4DC0-A8C3-1E2AC330622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2540000" y="2540000"/>
                  <a:ext cx="381000" cy="381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392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7281" y="0"/>
            <a:ext cx="12459282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552" y="548680"/>
            <a:ext cx="8064896" cy="58025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646184"/>
            <a:ext cx="8247686" cy="5591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42" t="6574" r="3184" b="6349"/>
          <a:stretch>
            <a:fillRect/>
          </a:stretch>
        </p:blipFill>
        <p:spPr>
          <a:xfrm>
            <a:off x="1787936" y="1556792"/>
            <a:ext cx="8700553" cy="34563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48" t="3702" r="4159" b="3746"/>
          <a:stretch>
            <a:fillRect/>
          </a:stretch>
        </p:blipFill>
        <p:spPr>
          <a:xfrm>
            <a:off x="2063552" y="836713"/>
            <a:ext cx="7992888" cy="54005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5560" y="620689"/>
            <a:ext cx="7776864" cy="6014351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9d3b346-5556-495f-99d8-42626dcea175"/>
  <p:tag name="SESGUID" val="2"/>
  <p:tag name="SESIDS" val="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SLIDE" val="1090781184"/>
  <p:tag name="EXELEMGUID" val="0d99e462-ff6c-4d16-8ea6-a87508a0f615"/>
  <p:tag name="MESSAGINGXML" val="&lt;?xml version=&quot;1.0&quot; encoding=&quot;utf-16&quot; standalone=&quot;yes&quot;?&gt;&#10;&lt;messaging&gt;&#10;  &lt;broadcast&gt;&#10;    &lt;enabled&gt;False&lt;/enabled&gt;&#10;    &lt;send&gt;0&lt;/send&gt;&#10;    &lt;other_text&gt;&lt;/other_text&gt;&#10;  &lt;/broadcast&gt;&#10;  &lt;feedback&gt;&#10;    &lt;enabled&gt;False&lt;/enabled&gt;&#10;    &lt;send&gt;0&lt;/send&gt;&#10;    &lt;other_text&gt;&lt;/other_text&gt;&#10;    &lt;prepend_text&gt;&lt;/prepend_text&gt;&#10;    &lt;append_text&gt;&lt;/append_text&gt;&#10;  &lt;/feedback&gt;&#10;&lt;/messaging&gt;"/>
  <p:tag name="COMPARATIVESLIDE" val="False"/>
  <p:tag name="EXERID" val="42"/>
  <p:tag name="SESGUI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IAS" val="What is Next Step in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IASES" val="Choice 0^^Family History^^Previous lipid profile before tr^^Genetic testing^^Measurement of Cholesterol parti^^1 and 2^^"/>
  <p:tag name="WEIGHTS" val="1^^1^^1^^1^^1^^1^^"/>
  <p:tag name="CORRECTANSWER" val="0^^0^^0^^0^^0^^0^^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RESHOLDVALUE" val="100"/>
  <p:tag name="ADVONTHRES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STYLE" val="0"/>
  <p:tag name="PERCENTDATA" val="1"/>
  <p:tag name="DATADECIMALS" val="0"/>
  <p:tag name="COLORCORRECTANSWER" val="False"/>
  <p:tag name="CORRECTANSWERCOLOR" val="-16777216"/>
  <p:tag name="MULTISERIES" val="1"/>
  <p:tag name="NUMOFSERIES" val="1"/>
  <p:tag name="DATACOLORING" val="0"/>
  <p:tag name="CHARTLABEL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ONTIMEOUT" val="1"/>
  <p:tag name="INTERVAL" val="15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pptblack">
  <a:themeElements>
    <a:clrScheme name="1_ppt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pt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blac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black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black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7_Custom Design">
  <a:themeElements>
    <a:clrScheme name="27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2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388</Words>
  <Application>Microsoft Office PowerPoint</Application>
  <PresentationFormat>Widescreen</PresentationFormat>
  <Paragraphs>83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1_pptblack</vt:lpstr>
      <vt:lpstr>27_Custom Design</vt:lpstr>
      <vt:lpstr>1_Celestial</vt:lpstr>
      <vt:lpstr>Microsoft Graph Chart</vt:lpstr>
      <vt:lpstr>Familial Hypercholesterolaemia</vt:lpstr>
      <vt:lpstr>Case presentation#13</vt:lpstr>
      <vt:lpstr>What is Next Step in Management of this Patient?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Familial Hypercholesterolaemia: What goes wrong?</vt:lpstr>
      <vt:lpstr>PowerPoint Presentation</vt:lpstr>
      <vt:lpstr>PowerPoint Presentation</vt:lpstr>
      <vt:lpstr>What are the various criteria for the diagnosis of FH?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“FH”? What does it cause?</vt:lpstr>
      <vt:lpstr>PowerPoint Presentation</vt:lpstr>
      <vt:lpstr>PowerPoint Presentation</vt:lpstr>
    </vt:vector>
  </TitlesOfParts>
  <Company>University of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Watts</dc:creator>
  <cp:lastModifiedBy>subodh agrawal</cp:lastModifiedBy>
  <cp:revision>72</cp:revision>
  <dcterms:created xsi:type="dcterms:W3CDTF">2014-03-11T21:56:38Z</dcterms:created>
  <dcterms:modified xsi:type="dcterms:W3CDTF">2017-07-09T17:37:53Z</dcterms:modified>
</cp:coreProperties>
</file>